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89" r:id="rId5"/>
    <p:sldId id="259" r:id="rId6"/>
    <p:sldId id="290" r:id="rId7"/>
    <p:sldId id="291" r:id="rId8"/>
    <p:sldId id="260" r:id="rId9"/>
    <p:sldId id="292" r:id="rId10"/>
    <p:sldId id="293" r:id="rId11"/>
    <p:sldId id="294" r:id="rId12"/>
    <p:sldId id="261" r:id="rId13"/>
    <p:sldId id="262" r:id="rId14"/>
    <p:sldId id="263" r:id="rId15"/>
    <p:sldId id="295" r:id="rId16"/>
    <p:sldId id="296" r:id="rId1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0"/>
    <p:restoredTop sz="94876"/>
  </p:normalViewPr>
  <p:slideViewPr>
    <p:cSldViewPr>
      <p:cViewPr varScale="1">
        <p:scale>
          <a:sx n="112" d="100"/>
          <a:sy n="112" d="100"/>
        </p:scale>
        <p:origin x="1392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ED8083FE-F3C7-0DD0-7DAC-843DD2831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DE010AE7-C8BA-3098-44B9-953293878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FDBB8753-964A-C6A9-0E04-3C26DA7F2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E9013325-910A-4DE6-06F7-55A653FCB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5F891A88-D991-6458-E405-88F95E7FA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65461A82-EDFD-A853-ED3C-8BA361E3B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F162D485-D586-4CF9-AFCE-44FC69A6B88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57DF6688-2114-AB1B-70BB-FB1A80C705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CCF9E07B-1B6F-F095-5CA0-849EE029C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AE20EA44-447E-5348-30D1-1AC131C4A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CE09E682-C620-6F14-2021-A990363AB1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29A74A36-656A-8CB4-7EB5-BEC8EAD6D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59F9DF3C-938F-9438-1F17-AB8AF925D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B7B92E20-1DB3-E1C8-0F03-843D89830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0C93A61D-DC4C-4979-1BA9-5D0A68E006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79D444EE-B865-0C2F-245E-6358E161C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DA4126F2-4157-F900-37C3-A8CEE76E0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C4F7047-CD5F-F30A-1E9C-F93F1E55F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5B61D38D-A4FB-DA2B-D19C-C481A4FCFA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990805C3-5071-4A6F-07DB-25E4C3A76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35B1D041-2A07-E6E1-222D-A97F25C4C4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FEEF1266-4137-0F1A-8316-F8E4832310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DF51DD5C-84E9-482A-9A8E-D6D03C3F8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B39D6AC7-B1C0-1829-2E66-AFC12EC6E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7FABA569-C465-FB49-DA15-5AC206A16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D5B0D81C-8AC0-A5FE-6AA3-A3BAA3077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F1CA024C-3A29-0977-7CA8-7038C3ED5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9E659A1F-B5F0-4668-9706-4363C36A9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2A2154D4-0D62-2B38-42FA-AD7B16639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1974B78C-7D73-F0D1-3918-4DCC60D34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BA26B1AE-B268-5CA8-FA66-FCB00A95B8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F4B94A5F-B7FC-B0A5-6BBE-B58B13064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FF1C4D73-EA4B-9E45-56CB-F05C050232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65756E41-C14E-E473-BB26-B96674EA7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DBE6052B-138C-17A9-8028-3C3469E54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9B6F4E90-E991-8F99-675A-35FEA92BC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2FA65225-BE08-DCFA-6B98-C4FCEEE4C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621F40CC-6E6D-34CF-0406-ED2EC1919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12C986AE-3167-3C49-CF30-76AE4F33F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3EDF99A1-0468-5D1B-F2A7-B8317964D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99BE3-8263-C070-1D97-656B5B076F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00A98-DCAA-A36F-5262-C00ADBEE8D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323A5B-5295-4189-D20A-2D512DD96B1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B36C5-0FA3-6546-8C69-89A07CAFE68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1731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984C75-34EA-5E9E-EF5B-D3A49700A9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9E1BD4-5A66-1E12-9088-9A24DA0CF5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8BD4FD-6697-1349-031F-E6084CCD3E8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65C52-88E7-7540-A83A-72EA5A760FA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0377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1463" y="128588"/>
            <a:ext cx="2054225" cy="5986462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1863" cy="5986462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BFB86E-B545-EC16-6DFB-7B08A5D994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243D0A-9FA3-FC7D-FB2D-E182412EAB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9EC73C-3052-B923-ECBD-58D856328E5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E512B-1B5C-194A-8F87-46F66A5F87A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3370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5A00BDD-B2DE-4FB8-9DAD-00F84417A8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8080E8-E963-581D-5F1E-39D2137AFE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775850-F1FB-DC2C-104C-75A1923F968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C6303-432E-0240-8DA2-709F0B8AE1D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3388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F5DB68-28BB-A1CF-74C9-BCC24886DD6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CBAFCE-1223-9A46-CF5F-7D7DE0EA6D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F07F50-60B1-D1BF-E033-FB4FBBD3B26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F8A87-07A7-6A48-9630-98D081B221C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3265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9E1A93-2E2E-D686-BA73-B37044E90F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05DEC6-FCB4-9EB0-A33E-A85B7F5754E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DEFA0A-BE6C-B976-FB5C-2FF29CE6E17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A4DF8-7E7E-AB4A-84BD-4F0D274D9CE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0226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66CFEA-F179-EB4C-F8D8-3E0F35C6D4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F943906-AA8B-0451-E7B1-23956CEC6A8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4C44C52-7993-E79D-AE17-6DEC50A1920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0803-F204-CF4E-99A0-4DA4209AE30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8645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B8038FB-87FC-790C-F6ED-3115CBA8F1F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6904066-F286-C0B1-410E-DAD1ED92AF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AD4F95B-CCDE-4CBB-85DE-71E1959812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B5DA6-CE1E-674A-A354-25E0E6B7138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8984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9407F4B-6975-4848-1144-B5BC07703B6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CBC4E9-657F-6F70-32B1-6B04E4CEB3E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478B85-2015-A582-1467-36E99CA453A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0CE64-F2A7-0942-B408-43B55D9BF9D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48942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04CCC29-F9B5-2256-9601-FDF36146E92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E639D9-D7E2-EFF4-6B27-5A69419126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C1D074-F5C2-B40C-463A-EA1B74DC340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ACABA-D540-1146-B89B-FABEBDA4D3A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16131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3FCA2B-C8E1-E17A-9A37-F54B51615F5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DD97121-8DAC-2F67-92D1-C0CB2BCCB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9CA4A2-C2B8-54D7-2DAD-C1534D45CCF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55B62-6FA0-A64A-AC66-99E9BF352C2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7519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0902F7-E7DD-F5A1-2DCD-F372EB8863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7A7A5F-98F8-D66F-CCCE-5877393DDE3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E91A89A-1444-94F7-F618-46BAA0788CF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95AC9-B6A8-0140-814D-F137225FD77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455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6F10FC5-8B13-C7EF-AA0E-3B38A56BA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848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660DC61-6DC3-F01A-9E69-724E79B99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59CC180-0DF8-F0F0-DAB3-39B109A7E2E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6A61DC-9203-09CF-43AD-43BDB883298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4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4A8C07-CB95-1686-A856-DB15275572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96469A4-DFB7-C846-BC99-F3A410196B4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c.academic.ru/dic.nsf/ushakov/110040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c.academic.ru/dic.nsf/ushakov/110046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BE296746-EB9E-596A-8B08-FF3C84AB6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34DB417-C73B-53D4-9D8A-95CBB7ECB17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5E26FAAE-0804-BF22-E304-ED5086E4D6E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226425" cy="6237288"/>
          </a:xfrm>
        </p:spPr>
        <p:txBody>
          <a:bodyPr anchor="t"/>
          <a:lstStyle/>
          <a:p>
            <a:pPr algn="l">
              <a:defRPr/>
            </a:pP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kmen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p,isa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-t,/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p,iš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čita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-t,/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читаю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čitaj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воду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-Ø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ABF6E1A3-4435-DD44-1D20-08BDE660849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226425" cy="6237288"/>
          </a:xfrm>
        </p:spPr>
        <p:txBody>
          <a:bodyPr anchor="t"/>
          <a:lstStyle/>
          <a:p>
            <a:pPr algn="l">
              <a:defRPr/>
            </a:pP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kmen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p,isa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-t,/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p,iš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čita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-t,/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читаю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čitaj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воду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-Ø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alternace: změny kmene (výskyt alomorfů) v rámci flexe (deklinace, konjugace, komparace):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a) fonologicky podmíněné: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город-а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[d]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город-е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ʲ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b) morfologicky podmíněné: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p,isa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-t,/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p,iš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-u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пишешь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p,iš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-oš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висеть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/v,is</a:t>
            </a:r>
            <a:r>
              <a:rPr lang="cs-CZ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e-t,/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вишу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v,iš-u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висишь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/v,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iš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n,os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-ti/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n,os-u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несёшь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/n,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oš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4D92AB83-385B-3F75-3BD6-126118D4A10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01625"/>
            <a:ext cx="8567737" cy="6251575"/>
          </a:xfrm>
        </p:spPr>
        <p:txBody>
          <a:bodyPr anchor="t"/>
          <a:lstStyle/>
          <a:p>
            <a:pPr algn="l"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supletivní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člověk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lidé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dobře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lépe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ребёнок – дети, плохо - хуже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problematická segmentace: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nemožná segmentace: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unikální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morfémy: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-ин-а,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смород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-ин-а, почт-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амт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попадья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pop-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cs-CZ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frazeologizmy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unikálními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elementy: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черта на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куличк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kocour není doma, myši mají 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pré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КУЛИ́ЧКИ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 куличек, куличкам, ед. </a:t>
            </a:r>
            <a:r>
              <a:rPr lang="ru-RU" sz="2000" b="0" i="1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нет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 Только в выражениях: к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чорту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на кулички, у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чорта</a:t>
            </a:r>
            <a:r>
              <a:rPr lang="ru-RU" sz="2000" dirty="0">
                <a:latin typeface="Helvetica" pitchFamily="2" charset="0"/>
              </a:rPr>
              <a:t>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на куличках,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чортовы</a:t>
            </a:r>
            <a:r>
              <a:rPr lang="ru-RU" sz="2000" dirty="0">
                <a:latin typeface="Helvetica" pitchFamily="2" charset="0"/>
              </a:rPr>
              <a:t>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кулички (</a:t>
            </a:r>
            <a:r>
              <a:rPr lang="ru-RU" sz="2000" b="0" i="0" u="sng" dirty="0">
                <a:solidFill>
                  <a:srgbClr val="5F5DB7"/>
                </a:solidFill>
                <a:effectLst/>
                <a:latin typeface="Helvetica" pitchFamily="2" charset="0"/>
                <a:hlinkClick r:id="rId3"/>
              </a:rPr>
              <a:t>прост.</a:t>
            </a:r>
            <a:r>
              <a:rPr lang="ru-RU" sz="2000" dirty="0">
                <a:latin typeface="Helvetica" pitchFamily="2" charset="0"/>
              </a:rPr>
              <a:t> </a:t>
            </a:r>
            <a:r>
              <a:rPr lang="ru-RU" sz="2000" b="0" i="0" u="sng" dirty="0">
                <a:solidFill>
                  <a:srgbClr val="5F5DB7"/>
                </a:solidFill>
                <a:effectLst/>
                <a:latin typeface="Helvetica" pitchFamily="2" charset="0"/>
                <a:hlinkClick r:id="rId4"/>
              </a:rPr>
              <a:t>шутл.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 Об очень отдаленных местах. </a:t>
            </a:r>
            <a:r>
              <a:rPr lang="ru-RU" sz="2000" b="0" i="1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Живет у </a:t>
            </a:r>
            <a:r>
              <a:rPr lang="ru-RU" sz="2000" b="0" i="1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чорта</a:t>
            </a:r>
            <a:r>
              <a:rPr lang="ru-RU" sz="2000" i="1" dirty="0">
                <a:latin typeface="Helvetica" pitchFamily="2" charset="0"/>
              </a:rPr>
              <a:t> </a:t>
            </a:r>
            <a:r>
              <a:rPr lang="ru-RU" sz="2000" b="0" i="1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на куличках</a:t>
            </a:r>
            <a:r>
              <a:rPr lang="ru-RU" sz="2000" dirty="0">
                <a:latin typeface="Helvetica" pitchFamily="2" charset="0"/>
              </a:rPr>
              <a:t>» </a:t>
            </a:r>
            <a:r>
              <a:rPr lang="de-CH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(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Ушаков</a:t>
            </a:r>
            <a:r>
              <a:rPr lang="de-CH" sz="20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</a:t>
            </a:r>
            <a:endParaRPr lang="ru-RU" sz="2000" dirty="0">
              <a:latin typeface="Helvetica" pitchFamily="2" charset="0"/>
            </a:endParaRPr>
          </a:p>
          <a:p>
            <a:pPr algn="l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cs-CZ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8C147C41-602D-BF42-6DAF-C00CE81AB9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431800"/>
            <a:ext cx="8567737" cy="5832475"/>
          </a:xfrm>
        </p:spPr>
        <p:txBody>
          <a:bodyPr anchor="t"/>
          <a:lstStyle/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Jazyková typologie: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flektivní typ: morfém 1 - kategorie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A+kategorie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город-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город-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город-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aglutinační typ: morfém 1- kategorie A, morfém 2 - kategorie B: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Ø-Ø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„dům-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ház-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Ø-nak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„dům-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.-dat.“,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ház-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ak‑Ø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„dům-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ház-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ak-nak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„dům-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.-dat.“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izolační typ: slovo 1 - kategorie A, slovo 2 - kategorie B: frc. 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père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„mého otce“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père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„mému otci“;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angl.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(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introflektivní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typ: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transfixy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infixy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polysyntetický typ: lexikální elementy sekundárně jako gramatické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6550" indent="-336550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46F15BCD-A1F2-0DC3-B43F-0DC66B8BC60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8788" y="223838"/>
            <a:ext cx="8226425" cy="6408737"/>
          </a:xfrm>
        </p:spPr>
        <p:txBody>
          <a:bodyPr anchor="t"/>
          <a:lstStyle/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Slovo: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„co stojí mezi ortografickými mezerami“; ale: r.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потому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protože, vzhledem k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„co stojí mezi možnými pauzami“; ale: Které pauzy jsou „možné“? Kromě toho: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klitika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Ивáном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сказáл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domu, řekl jsem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„určitý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význam+určitý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komplex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hlásek+určité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možnosti používání“. Problém: platí i pro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frázy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новая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книга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„co má jeden přízvuk“: záleží na prosodických vlastnostech konkrétního jazyka. Kromě toho opět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klitika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столóм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нá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ruce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„nejmenší volná forma“: něm.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A036AE07-8FFF-7C03-49EC-A90F2566D49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8788" y="223838"/>
            <a:ext cx="8226425" cy="6408737"/>
          </a:xfrm>
        </p:spPr>
        <p:txBody>
          <a:bodyPr anchor="t"/>
          <a:lstStyle/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stabilita a vnější pohyblivost jako celek v kombinaci s fonologickou definicí, která je pro každý jazyk specifická: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земл-е-делие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*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е-дель-земл-ие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Иваном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маленьким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Иваном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F0BE87EA-61DD-1F2E-A812-825752CE76B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8788" y="223838"/>
            <a:ext cx="8226425" cy="6408737"/>
          </a:xfrm>
        </p:spPr>
        <p:txBody>
          <a:bodyPr anchor="t"/>
          <a:lstStyle/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stabilita a vnější pohyblivost jako celek v kombinaci s fonologickou definicí, která je pro každý jazyk specifická: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земл-е-делие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*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е-дель-земл-ие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Иваном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маленьким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Иваном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самом общем виде феномен словоформы можно охарактеризовать как такой морфемный комплекс, между составными частями которого существуют 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тесные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– на порядок более тесные, чем между самими этими комплексами (т. е. между отдельными словоформами).»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Плунгян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 18)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3496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6500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  <a:tab pos="8978900" algn="l"/>
                <a:tab pos="9428163" algn="l"/>
                <a:tab pos="9877425" algn="l"/>
                <a:tab pos="10326688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D0F003CB-AFF9-4934-CE4D-5D0D457B3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Základní pojmy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68B39D7-8085-53DB-0777-C2F1F23B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7638"/>
            <a:ext cx="8229600" cy="5408612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Morfologie – z </a:t>
            </a:r>
            <a:r>
              <a:rPr lang="cs-CZ" altLang="de-CZ" sz="2800" dirty="0" err="1">
                <a:latin typeface="Times New Roman" panose="02020603050405020304" pitchFamily="18" charset="0"/>
              </a:rPr>
              <a:t>řeck</a:t>
            </a:r>
            <a:r>
              <a:rPr lang="cs-CZ" altLang="de-CZ" sz="2800" dirty="0">
                <a:latin typeface="Times New Roman" panose="02020603050405020304" pitchFamily="18" charset="0"/>
              </a:rPr>
              <a:t>. </a:t>
            </a:r>
            <a:r>
              <a:rPr lang="de-DE" altLang="de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μορφ</a:t>
            </a:r>
            <a:r>
              <a:rPr lang="el-GR" sz="2800" b="0" i="1" u="none" strike="noStrike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lang="cs-CZ" sz="1600" dirty="0">
                <a:solidFill>
                  <a:srgbClr val="20212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„tvar, podoba“</a:t>
            </a:r>
            <a:r>
              <a:rPr lang="de-DE" sz="2800" i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altLang="de-CZ" sz="2800" i="1" dirty="0">
                <a:latin typeface="Times New Roman" panose="02020603050405020304" pitchFamily="18" charset="0"/>
              </a:rPr>
              <a:t> </a:t>
            </a:r>
            <a:r>
              <a:rPr lang="de-DE" altLang="de-CZ" sz="2800" i="1" dirty="0" err="1">
                <a:latin typeface="Times New Roman" panose="02020603050405020304" pitchFamily="18" charset="0"/>
              </a:rPr>
              <a:t>λόγος</a:t>
            </a:r>
            <a:r>
              <a:rPr lang="de-DE" altLang="de-CZ" sz="2800" i="1" dirty="0">
                <a:latin typeface="Times New Roman" panose="02020603050405020304" pitchFamily="18" charset="0"/>
              </a:rPr>
              <a:t> „</a:t>
            </a:r>
            <a:r>
              <a:rPr lang="de-DE" altLang="de-CZ" sz="2800" dirty="0" err="1">
                <a:latin typeface="Times New Roman" panose="02020603050405020304" pitchFamily="18" charset="0"/>
              </a:rPr>
              <a:t>slovo</a:t>
            </a:r>
            <a:r>
              <a:rPr lang="de-DE" altLang="de-CZ" sz="2800" dirty="0">
                <a:latin typeface="Times New Roman" panose="02020603050405020304" pitchFamily="18" charset="0"/>
              </a:rPr>
              <a:t>, </a:t>
            </a:r>
            <a:r>
              <a:rPr lang="de-DE" altLang="de-CZ" sz="2800" dirty="0" err="1">
                <a:latin typeface="Times New Roman" panose="02020603050405020304" pitchFamily="18" charset="0"/>
              </a:rPr>
              <a:t>učení</a:t>
            </a:r>
            <a:r>
              <a:rPr lang="de-DE" altLang="de-CZ" sz="2800" dirty="0">
                <a:latin typeface="Times New Roman" panose="02020603050405020304" pitchFamily="18" charset="0"/>
              </a:rPr>
              <a:t>“, </a:t>
            </a:r>
            <a:r>
              <a:rPr lang="de-DE" altLang="de-CZ" sz="2800" dirty="0" err="1">
                <a:latin typeface="Times New Roman" panose="02020603050405020304" pitchFamily="18" charset="0"/>
              </a:rPr>
              <a:t>tedy</a:t>
            </a:r>
            <a:r>
              <a:rPr lang="de-DE" altLang="de-CZ" sz="2800" dirty="0">
                <a:latin typeface="Times New Roman" panose="02020603050405020304" pitchFamily="18" charset="0"/>
              </a:rPr>
              <a:t> „</a:t>
            </a:r>
            <a:r>
              <a:rPr lang="de-DE" altLang="de-CZ" sz="2800" dirty="0" err="1">
                <a:latin typeface="Times New Roman" panose="02020603050405020304" pitchFamily="18" charset="0"/>
              </a:rPr>
              <a:t>učení</a:t>
            </a:r>
            <a:r>
              <a:rPr lang="de-DE" altLang="de-CZ" sz="2800" dirty="0">
                <a:latin typeface="Times New Roman" panose="02020603050405020304" pitchFamily="18" charset="0"/>
              </a:rPr>
              <a:t> o </a:t>
            </a:r>
            <a:r>
              <a:rPr lang="de-DE" altLang="de-CZ" sz="2800" dirty="0" err="1">
                <a:latin typeface="Times New Roman" panose="02020603050405020304" pitchFamily="18" charset="0"/>
              </a:rPr>
              <a:t>tvarech</a:t>
            </a:r>
            <a:r>
              <a:rPr lang="de-DE" altLang="de-CZ" sz="2800" dirty="0">
                <a:latin typeface="Times New Roman" panose="02020603050405020304" pitchFamily="18" charset="0"/>
              </a:rPr>
              <a:t>“,</a:t>
            </a:r>
            <a:r>
              <a:rPr lang="de-CZ" altLang="de-CZ" sz="2800" i="1" dirty="0">
                <a:latin typeface="Times New Roman" panose="02020603050405020304" pitchFamily="18" charset="0"/>
              </a:rPr>
              <a:t>  </a:t>
            </a:r>
            <a:r>
              <a:rPr lang="de-CZ" altLang="de-CZ" sz="2800" dirty="0">
                <a:latin typeface="Times New Roman" panose="02020603050405020304" pitchFamily="18" charset="0"/>
              </a:rPr>
              <a:t>„tvarosloví“</a:t>
            </a: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ru-RU" altLang="de-CZ" sz="2800" dirty="0">
                <a:latin typeface="Times New Roman" panose="02020603050405020304" pitchFamily="18" charset="0"/>
              </a:rPr>
              <a:t>«Сам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этот термин не является специфичным для лингвистики и возник даже вне лингвистики: в 1822 г. не кто иной, как Гёте предложил использовать его в естественных науках (в биологии, физиологии и геологии он применяется для описания различных «форм» живой и неживой природы до сих пор).»</a:t>
            </a:r>
            <a:r>
              <a:rPr lang="de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dirty="0" err="1">
                <a:latin typeface="Times New Roman" panose="02020603050405020304" pitchFamily="18" charset="0"/>
              </a:rPr>
              <a:t>Плунгян</a:t>
            </a:r>
            <a:r>
              <a:rPr lang="ru-RU" altLang="de-CZ" sz="2800" dirty="0">
                <a:latin typeface="Times New Roman" panose="02020603050405020304" pitchFamily="18" charset="0"/>
              </a:rPr>
              <a:t>, с. 12)</a:t>
            </a:r>
            <a:endParaRPr lang="de-CZ" altLang="de-CZ" sz="2800" dirty="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24362102-4F07-8993-CDEC-F78B82173DA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468313"/>
            <a:ext cx="8228013" cy="6083300"/>
          </a:xfrm>
        </p:spPr>
        <p:txBody>
          <a:bodyPr anchor="t"/>
          <a:lstStyle/>
          <a:p>
            <a:pPr marL="457200" indent="-457200" algn="l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«В лингвистику же он оказался перенесен только во второй половине </a:t>
            </a:r>
            <a:r>
              <a:rPr lang="de-CH" altLang="de-CZ" sz="2800" dirty="0">
                <a:latin typeface="Times New Roman" panose="02020603050405020304" pitchFamily="18" charset="0"/>
              </a:rPr>
              <a:t>XIX </a:t>
            </a:r>
            <a:r>
              <a:rPr lang="ru-RU" altLang="de-CZ" sz="2800" dirty="0">
                <a:latin typeface="Times New Roman" panose="02020603050405020304" pitchFamily="18" charset="0"/>
              </a:rPr>
              <a:t>в., когда «биологическая метафора» вообще была в исследовании языка очень популярна.» (там же)</a:t>
            </a:r>
          </a:p>
          <a:p>
            <a:pPr marL="457200" indent="-457200" algn="l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«Наиболее общепринятое и устоявшееся в современной науке понимание хорошо сформулировано И. А. Мельчуком: «Морфология есть часть лингвистики, занимающаяся словом во всех его релевантных аспектах.» По-видимому, главное уточнение, которое следует внести в эту общую формулировку, состоит в том, что морфология занимается словом и единицами,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меньшими</a:t>
            </a:r>
            <a:r>
              <a:rPr lang="ru-RU" altLang="de-CZ" sz="2800" dirty="0">
                <a:latin typeface="Times New Roman" panose="02020603050405020304" pitchFamily="18" charset="0"/>
              </a:rPr>
              <a:t>, чем слово</a:t>
            </a:r>
            <a:r>
              <a:rPr lang="de-CH" altLang="de-CZ" sz="2800" dirty="0">
                <a:latin typeface="Times New Roman" panose="02020603050405020304" pitchFamily="18" charset="0"/>
              </a:rPr>
              <a:t>; </a:t>
            </a:r>
            <a:r>
              <a:rPr lang="ru-RU" altLang="de-CZ" sz="2800" dirty="0">
                <a:latin typeface="Times New Roman" panose="02020603050405020304" pitchFamily="18" charset="0"/>
              </a:rPr>
              <a:t>явления, связанные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CCE76C8-7D67-038A-6DC1-23DAB9AE93F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468313"/>
            <a:ext cx="8228013" cy="6083300"/>
          </a:xfrm>
        </p:spPr>
        <p:txBody>
          <a:bodyPr anchor="t"/>
          <a:lstStyle/>
          <a:p>
            <a:pPr marL="457200" indent="-457200" algn="l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с сочетанием слов (а это, конечно, тоже «релевантный аспект слова») к морфологии все же не относятся: это область традиционно закреплена за синтаксисом» (</a:t>
            </a:r>
            <a:r>
              <a:rPr lang="ru-RU" altLang="de-CZ" sz="2800" dirty="0" err="1">
                <a:latin typeface="Times New Roman" panose="02020603050405020304" pitchFamily="18" charset="0"/>
              </a:rPr>
              <a:t>Плунгян</a:t>
            </a:r>
            <a:r>
              <a:rPr lang="ru-RU" altLang="de-CZ" sz="2800" dirty="0">
                <a:latin typeface="Times New Roman" panose="02020603050405020304" pitchFamily="18" charset="0"/>
              </a:rPr>
              <a:t>, с. 13)</a:t>
            </a:r>
          </a:p>
          <a:p>
            <a:pPr marL="457200" indent="-457200" algn="l" eaLnBrk="1" hangingPunct="1">
              <a:spcBef>
                <a:spcPts val="7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«Объектом морфологии являются минимальные двусторонние (или «знаковые») единицы языка (чаще всего называемые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морфемами</a:t>
            </a:r>
            <a:r>
              <a:rPr lang="ru-RU" altLang="de-CZ" sz="2800" dirty="0">
                <a:latin typeface="Times New Roman" panose="02020603050405020304" pitchFamily="18" charset="0"/>
              </a:rPr>
              <a:t>) и «жесткие» комплексы этих единиц, обладающими особыми свойствами (такие комплексы называются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словоформами</a:t>
            </a:r>
            <a:r>
              <a:rPr lang="ru-RU" altLang="de-CZ" sz="2800" dirty="0">
                <a:latin typeface="Times New Roman" panose="02020603050405020304" pitchFamily="18" charset="0"/>
              </a:rPr>
              <a:t> или просто словами)» (там же)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1788" indent="-331788" algn="l" eaLnBrk="1" hangingPunct="1">
              <a:spcBef>
                <a:spcPts val="700"/>
              </a:spcBef>
              <a:buClr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BDBB8862-C4F2-C7AA-95D0-5B4E10D54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87338"/>
            <a:ext cx="8229600" cy="1143000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Morfém, alomorf, typy morfémů</a:t>
            </a:r>
            <a:r>
              <a:rPr lang="de-CZ" altLang="de-CZ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87B1156-3AD5-B904-4FAA-81B179539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77963"/>
            <a:ext cx="8229600" cy="5053012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М</a:t>
            </a:r>
            <a:r>
              <a:rPr lang="cs-CZ" altLang="de-CZ" sz="2800">
                <a:latin typeface="Times New Roman" panose="02020603050405020304" pitchFamily="18" charset="0"/>
              </a:rPr>
              <a:t>orfém vs. slovo: rus. </a:t>
            </a:r>
            <a:r>
              <a:rPr lang="ru-RU" altLang="de-CZ" sz="2800" i="1">
                <a:latin typeface="Times New Roman" panose="02020603050405020304" pitchFamily="18" charset="0"/>
              </a:rPr>
              <a:t>город-</a:t>
            </a:r>
            <a:r>
              <a:rPr lang="de-DE" altLang="de-CZ" sz="2800" i="1">
                <a:latin typeface="Times New Roman" panose="02020603050405020304" pitchFamily="18" charset="0"/>
              </a:rPr>
              <a:t>Ø, </a:t>
            </a:r>
            <a:r>
              <a:rPr lang="ru-RU" altLang="de-CZ" sz="2800" i="1">
                <a:latin typeface="Times New Roman" panose="02020603050405020304" pitchFamily="18" charset="0"/>
              </a:rPr>
              <a:t>город-а, город-у, город-ок-</a:t>
            </a:r>
            <a:r>
              <a:rPr lang="de-DE" altLang="de-CZ" sz="2800" i="1">
                <a:latin typeface="Times New Roman" panose="02020603050405020304" pitchFamily="18" charset="0"/>
              </a:rPr>
              <a:t>Ø, город-к-а, город-к-у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  <a:r>
              <a:rPr lang="de-CZ" altLang="de-CZ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68FEF6E7-50D9-6C75-00CC-160D61352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87338"/>
            <a:ext cx="8229600" cy="1143000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Morfém, alomorf, typy morfémů</a:t>
            </a:r>
            <a:r>
              <a:rPr lang="de-CZ" altLang="de-CZ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C556E39-3607-B319-0864-A60E6C836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77963"/>
            <a:ext cx="8229600" cy="5053012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М</a:t>
            </a:r>
            <a:r>
              <a:rPr lang="cs-CZ" altLang="de-CZ" sz="2800">
                <a:latin typeface="Times New Roman" panose="02020603050405020304" pitchFamily="18" charset="0"/>
              </a:rPr>
              <a:t>orfém vs. slovo: rus. </a:t>
            </a:r>
            <a:r>
              <a:rPr lang="ru-RU" altLang="de-CZ" sz="2800" i="1">
                <a:latin typeface="Times New Roman" panose="02020603050405020304" pitchFamily="18" charset="0"/>
              </a:rPr>
              <a:t>город-</a:t>
            </a:r>
            <a:r>
              <a:rPr lang="de-DE" altLang="de-CZ" sz="2800" i="1">
                <a:latin typeface="Times New Roman" panose="02020603050405020304" pitchFamily="18" charset="0"/>
              </a:rPr>
              <a:t>Ø, </a:t>
            </a:r>
            <a:r>
              <a:rPr lang="ru-RU" altLang="de-CZ" sz="2800" i="1">
                <a:latin typeface="Times New Roman" panose="02020603050405020304" pitchFamily="18" charset="0"/>
              </a:rPr>
              <a:t>город-а, город-у, город-ок-</a:t>
            </a:r>
            <a:r>
              <a:rPr lang="de-DE" altLang="de-CZ" sz="2800" i="1">
                <a:latin typeface="Times New Roman" panose="02020603050405020304" pitchFamily="18" charset="0"/>
              </a:rPr>
              <a:t>Ø, город-к-а, город-к-у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  <a:r>
              <a:rPr lang="de-CZ" altLang="de-CZ" sz="2800">
                <a:latin typeface="Times New Roman" panose="02020603050405020304" pitchFamily="18" charset="0"/>
              </a:rPr>
              <a:t> 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alomorfy:	1. volné: rus. </a:t>
            </a:r>
            <a:r>
              <a:rPr lang="ru-RU" altLang="de-CZ" sz="2800" b="1" i="1">
                <a:latin typeface="Times New Roman" panose="02020603050405020304" pitchFamily="18" charset="0"/>
              </a:rPr>
              <a:t>калош</a:t>
            </a:r>
            <a:r>
              <a:rPr lang="ru-RU" altLang="de-CZ" sz="2800" i="1">
                <a:latin typeface="Times New Roman" panose="02020603050405020304" pitchFamily="18" charset="0"/>
              </a:rPr>
              <a:t>-и / </a:t>
            </a:r>
            <a:r>
              <a:rPr lang="ru-RU" altLang="de-CZ" sz="2800" b="1" i="1">
                <a:latin typeface="Times New Roman" panose="02020603050405020304" pitchFamily="18" charset="0"/>
              </a:rPr>
              <a:t>галош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maď. </a:t>
            </a:r>
            <a:r>
              <a:rPr lang="cs-CZ" altLang="de-CZ" sz="2800" b="1" i="1">
                <a:latin typeface="Times New Roman" panose="02020603050405020304" pitchFamily="18" charset="0"/>
              </a:rPr>
              <a:t>gyerek</a:t>
            </a:r>
            <a:r>
              <a:rPr lang="cs-CZ" altLang="de-CZ" sz="2800" i="1">
                <a:latin typeface="Times New Roman" panose="02020603050405020304" pitchFamily="18" charset="0"/>
              </a:rPr>
              <a:t> / </a:t>
            </a:r>
            <a:r>
              <a:rPr lang="cs-CZ" altLang="de-CZ" sz="2800" b="1" i="1">
                <a:latin typeface="Times New Roman" panose="02020603050405020304" pitchFamily="18" charset="0"/>
              </a:rPr>
              <a:t>gyermek</a:t>
            </a:r>
            <a:r>
              <a:rPr lang="cs-CZ" altLang="de-CZ" sz="2800">
                <a:latin typeface="Times New Roman" panose="02020603050405020304" pitchFamily="18" charset="0"/>
              </a:rPr>
              <a:t> ,dítě</a:t>
            </a:r>
            <a:r>
              <a:rPr lang="de-DE" altLang="de-CZ" sz="2800">
                <a:latin typeface="Times New Roman" panose="02020603050405020304" pitchFamily="18" charset="0"/>
              </a:rPr>
              <a:t>‘, </a:t>
            </a:r>
            <a:r>
              <a:rPr lang="cs-CZ" altLang="de-CZ" sz="2800">
                <a:latin typeface="Times New Roman" panose="02020603050405020304" pitchFamily="18" charset="0"/>
              </a:rPr>
              <a:t>č. </a:t>
            </a:r>
            <a:r>
              <a:rPr lang="cs-CZ" altLang="de-CZ" sz="2800" b="1" i="1">
                <a:latin typeface="Times New Roman" panose="02020603050405020304" pitchFamily="18" charset="0"/>
              </a:rPr>
              <a:t>tří</a:t>
            </a:r>
            <a:r>
              <a:rPr lang="cs-CZ" altLang="de-CZ" sz="2800" i="1">
                <a:latin typeface="Times New Roman" panose="02020603050405020304" pitchFamily="18" charset="0"/>
              </a:rPr>
              <a:t>-barev-n-ý / 	</a:t>
            </a:r>
            <a:r>
              <a:rPr lang="cs-CZ" altLang="de-CZ" sz="2800" b="1" i="1">
                <a:latin typeface="Times New Roman" panose="02020603050405020304" pitchFamily="18" charset="0"/>
              </a:rPr>
              <a:t>troj</a:t>
            </a:r>
            <a:r>
              <a:rPr lang="cs-CZ" altLang="de-CZ" sz="2800" i="1">
                <a:latin typeface="Times New Roman" panose="02020603050405020304" pitchFamily="18" charset="0"/>
              </a:rPr>
              <a:t>-barev-n-ý</a:t>
            </a:r>
            <a:r>
              <a:rPr lang="cs-CZ" altLang="de-CZ" sz="2800">
                <a:latin typeface="Times New Roman" panose="02020603050405020304" pitchFamily="18" charset="0"/>
              </a:rPr>
              <a:t>, rus. </a:t>
            </a:r>
            <a:r>
              <a:rPr lang="ru-RU" altLang="de-CZ" sz="2800" i="1">
                <a:latin typeface="Times New Roman" panose="02020603050405020304" pitchFamily="18" charset="0"/>
              </a:rPr>
              <a:t>жен-</a:t>
            </a:r>
            <a:r>
              <a:rPr lang="ru-RU" altLang="de-CZ" sz="2800" b="1" i="1">
                <a:latin typeface="Times New Roman" panose="02020603050405020304" pitchFamily="18" charset="0"/>
              </a:rPr>
              <a:t>ой</a:t>
            </a:r>
            <a:r>
              <a:rPr lang="ru-RU" altLang="de-CZ" sz="2800" i="1">
                <a:latin typeface="Times New Roman" panose="02020603050405020304" pitchFamily="18" charset="0"/>
              </a:rPr>
              <a:t> / жен-</a:t>
            </a:r>
            <a:r>
              <a:rPr lang="ru-RU" altLang="de-CZ" sz="2800" b="1" i="1">
                <a:latin typeface="Times New Roman" panose="02020603050405020304" pitchFamily="18" charset="0"/>
              </a:rPr>
              <a:t>ою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č. </a:t>
            </a:r>
            <a:r>
              <a:rPr lang="cs-CZ" altLang="de-CZ" sz="2800" i="1">
                <a:latin typeface="Times New Roman" panose="02020603050405020304" pitchFamily="18" charset="0"/>
              </a:rPr>
              <a:t>ptáč-c-</a:t>
            </a:r>
            <a:r>
              <a:rPr lang="cs-CZ" altLang="de-CZ" sz="2800" b="1" i="1">
                <a:latin typeface="Times New Roman" panose="02020603050405020304" pitchFamily="18" charset="0"/>
              </a:rPr>
              <a:t>i</a:t>
            </a:r>
            <a:r>
              <a:rPr lang="cs-CZ" altLang="de-CZ" sz="2800" i="1">
                <a:latin typeface="Times New Roman" panose="02020603050405020304" pitchFamily="18" charset="0"/>
              </a:rPr>
              <a:t> / ptáč-k-</a:t>
            </a:r>
            <a:r>
              <a:rPr lang="cs-CZ" altLang="de-CZ" sz="2800" b="1" i="1">
                <a:latin typeface="Times New Roman" panose="02020603050405020304" pitchFamily="18" charset="0"/>
              </a:rPr>
              <a:t>ové</a:t>
            </a:r>
            <a:endParaRPr lang="de-CZ" altLang="de-CZ" sz="280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8DA83F6F-97F7-72E8-993F-726E5CF38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87338"/>
            <a:ext cx="8229600" cy="1143000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Morfém, alomorf, typy morfémů</a:t>
            </a:r>
            <a:r>
              <a:rPr lang="de-CZ" altLang="de-CZ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81EFD8-6BE1-C465-794A-3A908823F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77963"/>
            <a:ext cx="8229600" cy="5053012"/>
          </a:xfrm>
        </p:spPr>
        <p:txBody>
          <a:bodyPr/>
          <a:lstStyle/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ru-RU" altLang="de-CZ" sz="2800">
                <a:latin typeface="Times New Roman" panose="02020603050405020304" pitchFamily="18" charset="0"/>
              </a:rPr>
              <a:t>М</a:t>
            </a:r>
            <a:r>
              <a:rPr lang="cs-CZ" altLang="de-CZ" sz="2800">
                <a:latin typeface="Times New Roman" panose="02020603050405020304" pitchFamily="18" charset="0"/>
              </a:rPr>
              <a:t>orfém vs. slovo: rus. </a:t>
            </a:r>
            <a:r>
              <a:rPr lang="ru-RU" altLang="de-CZ" sz="2800" i="1">
                <a:latin typeface="Times New Roman" panose="02020603050405020304" pitchFamily="18" charset="0"/>
              </a:rPr>
              <a:t>город-</a:t>
            </a:r>
            <a:r>
              <a:rPr lang="de-DE" altLang="de-CZ" sz="2800" i="1">
                <a:latin typeface="Times New Roman" panose="02020603050405020304" pitchFamily="18" charset="0"/>
              </a:rPr>
              <a:t>Ø, </a:t>
            </a:r>
            <a:r>
              <a:rPr lang="ru-RU" altLang="de-CZ" sz="2800" i="1">
                <a:latin typeface="Times New Roman" panose="02020603050405020304" pitchFamily="18" charset="0"/>
              </a:rPr>
              <a:t>город-а, город-у, город-ок-</a:t>
            </a:r>
            <a:r>
              <a:rPr lang="de-DE" altLang="de-CZ" sz="2800" i="1">
                <a:latin typeface="Times New Roman" panose="02020603050405020304" pitchFamily="18" charset="0"/>
              </a:rPr>
              <a:t>Ø, город-к-а, город-к-у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  <a:r>
              <a:rPr lang="de-CZ" altLang="de-CZ" sz="2800">
                <a:latin typeface="Times New Roman" panose="02020603050405020304" pitchFamily="18" charset="0"/>
              </a:rPr>
              <a:t> 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alomorfy:	1. volné: rus. </a:t>
            </a:r>
            <a:r>
              <a:rPr lang="ru-RU" altLang="de-CZ" sz="2800" b="1" i="1">
                <a:latin typeface="Times New Roman" panose="02020603050405020304" pitchFamily="18" charset="0"/>
              </a:rPr>
              <a:t>калош</a:t>
            </a:r>
            <a:r>
              <a:rPr lang="ru-RU" altLang="de-CZ" sz="2800" i="1">
                <a:latin typeface="Times New Roman" panose="02020603050405020304" pitchFamily="18" charset="0"/>
              </a:rPr>
              <a:t>-и / </a:t>
            </a:r>
            <a:r>
              <a:rPr lang="ru-RU" altLang="de-CZ" sz="2800" b="1" i="1">
                <a:latin typeface="Times New Roman" panose="02020603050405020304" pitchFamily="18" charset="0"/>
              </a:rPr>
              <a:t>галош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maď. </a:t>
            </a:r>
            <a:r>
              <a:rPr lang="cs-CZ" altLang="de-CZ" sz="2800" b="1" i="1">
                <a:latin typeface="Times New Roman" panose="02020603050405020304" pitchFamily="18" charset="0"/>
              </a:rPr>
              <a:t>gyerek</a:t>
            </a:r>
            <a:r>
              <a:rPr lang="cs-CZ" altLang="de-CZ" sz="2800" i="1">
                <a:latin typeface="Times New Roman" panose="02020603050405020304" pitchFamily="18" charset="0"/>
              </a:rPr>
              <a:t> / </a:t>
            </a:r>
            <a:r>
              <a:rPr lang="cs-CZ" altLang="de-CZ" sz="2800" b="1" i="1">
                <a:latin typeface="Times New Roman" panose="02020603050405020304" pitchFamily="18" charset="0"/>
              </a:rPr>
              <a:t>gyermek</a:t>
            </a:r>
            <a:r>
              <a:rPr lang="cs-CZ" altLang="de-CZ" sz="2800">
                <a:latin typeface="Times New Roman" panose="02020603050405020304" pitchFamily="18" charset="0"/>
              </a:rPr>
              <a:t> ,dítě</a:t>
            </a:r>
            <a:r>
              <a:rPr lang="de-DE" altLang="de-CZ" sz="2800">
                <a:latin typeface="Times New Roman" panose="02020603050405020304" pitchFamily="18" charset="0"/>
              </a:rPr>
              <a:t>‘, </a:t>
            </a:r>
            <a:r>
              <a:rPr lang="cs-CZ" altLang="de-CZ" sz="2800">
                <a:latin typeface="Times New Roman" panose="02020603050405020304" pitchFamily="18" charset="0"/>
              </a:rPr>
              <a:t>č. </a:t>
            </a:r>
            <a:r>
              <a:rPr lang="cs-CZ" altLang="de-CZ" sz="2800" b="1" i="1">
                <a:latin typeface="Times New Roman" panose="02020603050405020304" pitchFamily="18" charset="0"/>
              </a:rPr>
              <a:t>tří</a:t>
            </a:r>
            <a:r>
              <a:rPr lang="cs-CZ" altLang="de-CZ" sz="2800" i="1">
                <a:latin typeface="Times New Roman" panose="02020603050405020304" pitchFamily="18" charset="0"/>
              </a:rPr>
              <a:t>-barev-n-ý / 	</a:t>
            </a:r>
            <a:r>
              <a:rPr lang="cs-CZ" altLang="de-CZ" sz="2800" b="1" i="1">
                <a:latin typeface="Times New Roman" panose="02020603050405020304" pitchFamily="18" charset="0"/>
              </a:rPr>
              <a:t>troj</a:t>
            </a:r>
            <a:r>
              <a:rPr lang="cs-CZ" altLang="de-CZ" sz="2800" i="1">
                <a:latin typeface="Times New Roman" panose="02020603050405020304" pitchFamily="18" charset="0"/>
              </a:rPr>
              <a:t>-barev-n-ý</a:t>
            </a:r>
            <a:r>
              <a:rPr lang="cs-CZ" altLang="de-CZ" sz="2800">
                <a:latin typeface="Times New Roman" panose="02020603050405020304" pitchFamily="18" charset="0"/>
              </a:rPr>
              <a:t>, rus. </a:t>
            </a:r>
            <a:r>
              <a:rPr lang="ru-RU" altLang="de-CZ" sz="2800" i="1">
                <a:latin typeface="Times New Roman" panose="02020603050405020304" pitchFamily="18" charset="0"/>
              </a:rPr>
              <a:t>жен-</a:t>
            </a:r>
            <a:r>
              <a:rPr lang="ru-RU" altLang="de-CZ" sz="2800" b="1" i="1">
                <a:latin typeface="Times New Roman" panose="02020603050405020304" pitchFamily="18" charset="0"/>
              </a:rPr>
              <a:t>ой</a:t>
            </a:r>
            <a:r>
              <a:rPr lang="ru-RU" altLang="de-CZ" sz="2800" i="1">
                <a:latin typeface="Times New Roman" panose="02020603050405020304" pitchFamily="18" charset="0"/>
              </a:rPr>
              <a:t> / жен-</a:t>
            </a:r>
            <a:r>
              <a:rPr lang="ru-RU" altLang="de-CZ" sz="2800" b="1" i="1">
                <a:latin typeface="Times New Roman" panose="02020603050405020304" pitchFamily="18" charset="0"/>
              </a:rPr>
              <a:t>ою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č. </a:t>
            </a:r>
            <a:r>
              <a:rPr lang="cs-CZ" altLang="de-CZ" sz="2800" i="1">
                <a:latin typeface="Times New Roman" panose="02020603050405020304" pitchFamily="18" charset="0"/>
              </a:rPr>
              <a:t>ptáč-c-</a:t>
            </a:r>
            <a:r>
              <a:rPr lang="cs-CZ" altLang="de-CZ" sz="2800" b="1" i="1">
                <a:latin typeface="Times New Roman" panose="02020603050405020304" pitchFamily="18" charset="0"/>
              </a:rPr>
              <a:t>i</a:t>
            </a:r>
            <a:r>
              <a:rPr lang="cs-CZ" altLang="de-CZ" sz="2800" i="1">
                <a:latin typeface="Times New Roman" panose="02020603050405020304" pitchFamily="18" charset="0"/>
              </a:rPr>
              <a:t> / ptáč-k-</a:t>
            </a:r>
            <a:r>
              <a:rPr lang="cs-CZ" altLang="de-CZ" sz="2800" b="1" i="1">
                <a:latin typeface="Times New Roman" panose="02020603050405020304" pitchFamily="18" charset="0"/>
              </a:rPr>
              <a:t>ové</a:t>
            </a:r>
            <a:endParaRPr lang="ru-RU" altLang="de-CZ" sz="2800" b="1" i="1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2. kombinatorické: rus. </a:t>
            </a:r>
            <a:r>
              <a:rPr lang="ru-RU" altLang="de-CZ" sz="2800" i="1">
                <a:latin typeface="Times New Roman" panose="02020603050405020304" pitchFamily="18" charset="0"/>
              </a:rPr>
              <a:t>кран-ов-</a:t>
            </a:r>
            <a:r>
              <a:rPr lang="ru-RU" altLang="de-CZ" sz="2800" b="1" i="1">
                <a:latin typeface="Times New Roman" panose="02020603050405020304" pitchFamily="18" charset="0"/>
              </a:rPr>
              <a:t>щик</a:t>
            </a:r>
            <a:r>
              <a:rPr lang="ru-RU" altLang="de-CZ" sz="2800" i="1">
                <a:latin typeface="Times New Roman" panose="02020603050405020304" pitchFamily="18" charset="0"/>
              </a:rPr>
              <a:t> / пере-вод-</a:t>
            </a:r>
            <a:r>
              <a:rPr lang="ru-RU" altLang="de-CZ" sz="2800" b="1" i="1">
                <a:latin typeface="Times New Roman" panose="02020603050405020304" pitchFamily="18" charset="0"/>
              </a:rPr>
              <a:t>чик</a:t>
            </a:r>
            <a:r>
              <a:rPr lang="ru-RU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b="1" i="1">
                <a:latin typeface="Times New Roman" panose="02020603050405020304" pitchFamily="18" charset="0"/>
              </a:rPr>
              <a:t>отец</a:t>
            </a:r>
            <a:r>
              <a:rPr lang="ru-RU" altLang="de-CZ" sz="2800" i="1">
                <a:latin typeface="Times New Roman" panose="02020603050405020304" pitchFamily="18" charset="0"/>
              </a:rPr>
              <a:t>-</a:t>
            </a:r>
            <a:r>
              <a:rPr lang="de-DE" altLang="de-CZ" sz="2800" i="1">
                <a:latin typeface="Times New Roman" panose="02020603050405020304" pitchFamily="18" charset="0"/>
              </a:rPr>
              <a:t>Ø / </a:t>
            </a:r>
            <a:r>
              <a:rPr lang="de-DE" altLang="de-CZ" sz="2800" b="1" i="1">
                <a:latin typeface="Times New Roman" panose="02020603050405020304" pitchFamily="18" charset="0"/>
              </a:rPr>
              <a:t>отц</a:t>
            </a:r>
            <a:r>
              <a:rPr lang="de-DE" altLang="de-CZ" sz="2800" i="1">
                <a:latin typeface="Times New Roman" panose="02020603050405020304" pitchFamily="18" charset="0"/>
              </a:rPr>
              <a:t>-а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č. </a:t>
            </a:r>
            <a:r>
              <a:rPr lang="cs-CZ" altLang="de-CZ" sz="2800" i="1">
                <a:latin typeface="Times New Roman" panose="02020603050405020304" pitchFamily="18" charset="0"/>
              </a:rPr>
              <a:t>ptáč-</a:t>
            </a:r>
            <a:r>
              <a:rPr lang="cs-CZ" altLang="de-CZ" sz="2800" b="1" i="1">
                <a:latin typeface="Times New Roman" panose="02020603050405020304" pitchFamily="18" charset="0"/>
              </a:rPr>
              <a:t>ek</a:t>
            </a:r>
            <a:r>
              <a:rPr lang="ru-RU" altLang="de-CZ" sz="2800" i="1">
                <a:latin typeface="Times New Roman" panose="02020603050405020304" pitchFamily="18" charset="0"/>
              </a:rPr>
              <a:t>-</a:t>
            </a:r>
            <a:r>
              <a:rPr lang="de-DE" altLang="de-CZ" sz="2800" i="1">
                <a:latin typeface="Times New Roman" panose="02020603050405020304" pitchFamily="18" charset="0"/>
              </a:rPr>
              <a:t>Ø / </a:t>
            </a:r>
            <a:r>
              <a:rPr lang="cs-CZ" altLang="de-CZ" sz="2800" i="1">
                <a:latin typeface="Times New Roman" panose="02020603050405020304" pitchFamily="18" charset="0"/>
              </a:rPr>
              <a:t>ptáč-</a:t>
            </a:r>
            <a:r>
              <a:rPr lang="cs-CZ" altLang="de-CZ" sz="2800" b="1" i="1">
                <a:latin typeface="Times New Roman" panose="02020603050405020304" pitchFamily="18" charset="0"/>
              </a:rPr>
              <a:t>c</a:t>
            </a:r>
            <a:r>
              <a:rPr lang="cs-CZ" altLang="de-CZ" sz="2800" i="1">
                <a:latin typeface="Times New Roman" panose="02020603050405020304" pitchFamily="18" charset="0"/>
              </a:rPr>
              <a:t>-i / ptáč-</a:t>
            </a:r>
            <a:r>
              <a:rPr lang="cs-CZ" altLang="de-CZ" sz="2800" b="1" i="1">
                <a:latin typeface="Times New Roman" panose="02020603050405020304" pitchFamily="18" charset="0"/>
              </a:rPr>
              <a:t>k</a:t>
            </a:r>
            <a:r>
              <a:rPr lang="cs-CZ" altLang="de-CZ" sz="2800" i="1">
                <a:latin typeface="Times New Roman" panose="02020603050405020304" pitchFamily="18" charset="0"/>
              </a:rPr>
              <a:t>-ové, </a:t>
            </a:r>
            <a:r>
              <a:rPr lang="cs-CZ" altLang="de-CZ" sz="2800" b="1" i="1">
                <a:latin typeface="Times New Roman" panose="02020603050405020304" pitchFamily="18" charset="0"/>
              </a:rPr>
              <a:t>moh</a:t>
            </a:r>
            <a:r>
              <a:rPr lang="cs-CZ" altLang="de-CZ" sz="2800" i="1">
                <a:latin typeface="Times New Roman" panose="02020603050405020304" pitchFamily="18" charset="0"/>
              </a:rPr>
              <a:t>-u / </a:t>
            </a:r>
            <a:r>
              <a:rPr lang="cs-CZ" altLang="de-CZ" sz="2800" b="1" i="1">
                <a:latin typeface="Times New Roman" panose="02020603050405020304" pitchFamily="18" charset="0"/>
              </a:rPr>
              <a:t>můž</a:t>
            </a:r>
            <a:r>
              <a:rPr lang="cs-CZ" altLang="de-CZ" sz="2800" i="1">
                <a:latin typeface="Times New Roman" panose="02020603050405020304" pitchFamily="18" charset="0"/>
              </a:rPr>
              <a:t>-eš</a:t>
            </a:r>
            <a:endParaRPr lang="de-CZ" altLang="de-CZ" sz="280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endParaRPr lang="de-CZ" altLang="de-CZ" sz="2800">
              <a:latin typeface="Times New Roman" panose="02020603050405020304" pitchFamily="18" charset="0"/>
            </a:endParaRPr>
          </a:p>
          <a:p>
            <a:pPr marL="331788" indent="-331788" eaLnBrk="1" hangingPunct="1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A74239E0-1450-3531-58CE-E24BC036F07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226425" cy="6237288"/>
          </a:xfrm>
        </p:spPr>
        <p:txBody>
          <a:bodyPr anchor="t"/>
          <a:lstStyle/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kořen: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-чик-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atd.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afixy:</a:t>
            </a:r>
            <a:endParaRPr lang="de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koncovka: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мест-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дам-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prefix: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-вес-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-вес-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-вес-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ложить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sufix: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-ниц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-а, пере-вод-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interfix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-сед-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postfix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лож-и-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лож-у-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какой-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какого-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jaký-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jakého-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circumfix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поморье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-mor</a:t>
            </a:r>
            <a:r>
              <a:rPr lang="cs-CZ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Замоскворечье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-moskv-o-reč-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něm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-kauf-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4DD39FA1-C720-A37C-EF15-B8FFF4318EB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226425" cy="6237288"/>
          </a:xfrm>
        </p:spPr>
        <p:txBody>
          <a:bodyPr anchor="t"/>
          <a:lstStyle/>
          <a:p>
            <a:pPr algn="l">
              <a:defRPr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infix: lat.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-cere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,vítězit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(srov. perfektum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,zvítězil jsem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praslov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*leg-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le-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g-om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лечь, лягу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sēd-ti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se-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сесть, сяду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transfix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,píše, psal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píšící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DE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psán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1264</Words>
  <Application>Microsoft Macintosh PowerPoint</Application>
  <PresentationFormat>Bildschirmpräsentation (4:3)</PresentationFormat>
  <Paragraphs>64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Helvetica</vt:lpstr>
      <vt:lpstr>Times New Roman</vt:lpstr>
      <vt:lpstr>Wingdings</vt:lpstr>
      <vt:lpstr>Office-Design</vt:lpstr>
      <vt:lpstr>Morfologie ruštiny</vt:lpstr>
      <vt:lpstr>Základní pojmy</vt:lpstr>
      <vt:lpstr>PowerPoint-Präsentation</vt:lpstr>
      <vt:lpstr>PowerPoint-Präsentation</vt:lpstr>
      <vt:lpstr>Morfém, alomorf, typy morfémů </vt:lpstr>
      <vt:lpstr>Morfém, alomorf, typy morfémů </vt:lpstr>
      <vt:lpstr>Morfém, alomorf, typy morfémů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336</cp:revision>
  <cp:lastPrinted>1601-01-01T00:00:00Z</cp:lastPrinted>
  <dcterms:created xsi:type="dcterms:W3CDTF">2010-03-17T05:32:37Z</dcterms:created>
  <dcterms:modified xsi:type="dcterms:W3CDTF">2025-02-13T10:29:15Z</dcterms:modified>
</cp:coreProperties>
</file>