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6" r:id="rId5"/>
    <p:sldId id="267" r:id="rId6"/>
    <p:sldId id="268" r:id="rId7"/>
    <p:sldId id="259" r:id="rId8"/>
    <p:sldId id="261" r:id="rId9"/>
    <p:sldId id="262" r:id="rId10"/>
    <p:sldId id="264" r:id="rId11"/>
    <p:sldId id="263" r:id="rId12"/>
    <p:sldId id="26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13.4.2021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EWb57vDVqo" TargetMode="External"/><Relationship Id="rId2" Type="http://schemas.openxmlformats.org/officeDocument/2006/relationships/hyperlink" Target="https://www.youtube.com/watch?v=PP4rDVHwhX8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bBbJcc8Iku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102193"/>
            <a:ext cx="8856984" cy="6639175"/>
          </a:xfrm>
        </p:spPr>
        <p:txBody>
          <a:bodyPr/>
          <a:lstStyle/>
          <a:p>
            <a:pPr algn="l"/>
            <a:r>
              <a:rPr lang="cs-CZ" b="1" u="sng" dirty="0">
                <a:solidFill>
                  <a:schemeClr val="tx1"/>
                </a:solidFill>
              </a:rPr>
              <a:t>A </a:t>
            </a:r>
            <a:r>
              <a:rPr lang="cs-CZ" b="1" u="sng" dirty="0" err="1" smtClean="0">
                <a:solidFill>
                  <a:schemeClr val="tx1"/>
                </a:solidFill>
              </a:rPr>
              <a:t>gaita</a:t>
            </a:r>
            <a:r>
              <a:rPr lang="cs-CZ" b="1" u="sng" dirty="0" smtClean="0">
                <a:solidFill>
                  <a:schemeClr val="tx1"/>
                </a:solidFill>
              </a:rPr>
              <a:t> </a:t>
            </a:r>
            <a:r>
              <a:rPr lang="cs-CZ" b="1" u="sng" dirty="0" err="1" smtClean="0">
                <a:solidFill>
                  <a:schemeClr val="tx1"/>
                </a:solidFill>
              </a:rPr>
              <a:t>mirandesa</a:t>
            </a:r>
            <a:endParaRPr lang="cs-CZ" b="1" u="sng" dirty="0" smtClean="0">
              <a:solidFill>
                <a:schemeClr val="tx1"/>
              </a:solidFill>
            </a:endParaRPr>
          </a:p>
          <a:p>
            <a:pPr algn="just"/>
            <a:r>
              <a:rPr lang="cs-CZ" sz="2400" b="1" u="sng" dirty="0" smtClean="0">
                <a:solidFill>
                  <a:schemeClr val="tx1"/>
                </a:solidFill>
              </a:rPr>
              <a:t>A. </a:t>
            </a:r>
            <a:r>
              <a:rPr lang="cs-CZ" sz="2400" b="1" u="sng" dirty="0" err="1" smtClean="0">
                <a:solidFill>
                  <a:schemeClr val="tx1"/>
                </a:solidFill>
              </a:rPr>
              <a:t>Introdu</a:t>
            </a:r>
            <a:r>
              <a:rPr lang="pt-PT" sz="2400" b="1" u="sng" dirty="0" smtClean="0">
                <a:solidFill>
                  <a:schemeClr val="tx1"/>
                </a:solidFill>
              </a:rPr>
              <a:t>ção </a:t>
            </a:r>
            <a:endParaRPr lang="cs-CZ" sz="2400" b="1" u="sng" dirty="0" smtClean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1. Onde </a:t>
            </a:r>
            <a:r>
              <a:rPr lang="pt-BR" dirty="0">
                <a:solidFill>
                  <a:schemeClr val="tx1"/>
                </a:solidFill>
              </a:rPr>
              <a:t>fica a região </a:t>
            </a:r>
            <a:endParaRPr lang="cs-CZ" dirty="0" smtClean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de </a:t>
            </a:r>
            <a:r>
              <a:rPr lang="pt-BR" dirty="0">
                <a:solidFill>
                  <a:schemeClr val="tx1"/>
                </a:solidFill>
              </a:rPr>
              <a:t>Miranda do Douro?</a:t>
            </a:r>
          </a:p>
          <a:p>
            <a:pPr algn="just"/>
            <a:endParaRPr lang="cs-CZ" dirty="0" smtClean="0">
              <a:solidFill>
                <a:schemeClr val="tx1"/>
              </a:solidFill>
            </a:endParaRPr>
          </a:p>
          <a:p>
            <a:pPr algn="just"/>
            <a:endParaRPr lang="cs-CZ" dirty="0" smtClean="0">
              <a:solidFill>
                <a:schemeClr val="tx1"/>
              </a:solidFill>
            </a:endParaRPr>
          </a:p>
          <a:p>
            <a:pPr algn="just"/>
            <a:endParaRPr lang="cs-CZ" dirty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2</a:t>
            </a:r>
            <a:r>
              <a:rPr lang="pt-BR" dirty="0">
                <a:solidFill>
                  <a:schemeClr val="tx1"/>
                </a:solidFill>
              </a:rPr>
              <a:t>. O que é que a região </a:t>
            </a:r>
            <a:endParaRPr lang="cs-CZ" dirty="0" smtClean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tem </a:t>
            </a:r>
            <a:r>
              <a:rPr lang="pt-BR" dirty="0">
                <a:solidFill>
                  <a:schemeClr val="tx1"/>
                </a:solidFill>
              </a:rPr>
              <a:t>de específico?</a:t>
            </a:r>
          </a:p>
          <a:p>
            <a:pPr algn="just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2193"/>
            <a:ext cx="4464496" cy="675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797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8856984" cy="6408712"/>
          </a:xfrm>
        </p:spPr>
        <p:txBody>
          <a:bodyPr>
            <a:normAutofit/>
          </a:bodyPr>
          <a:lstStyle/>
          <a:p>
            <a:pPr algn="l"/>
            <a:r>
              <a:rPr lang="pt-PT" sz="2400" u="sng" dirty="0" smtClean="0">
                <a:solidFill>
                  <a:schemeClr val="tx1"/>
                </a:solidFill>
              </a:rPr>
              <a:t>c)</a:t>
            </a:r>
            <a:r>
              <a:rPr lang="pt-PT" sz="2400" u="sng" dirty="0" smtClean="0"/>
              <a:t> </a:t>
            </a:r>
            <a:r>
              <a:rPr lang="pt-PT" sz="2400" u="sng" dirty="0" smtClean="0">
                <a:solidFill>
                  <a:schemeClr val="tx1"/>
                </a:solidFill>
              </a:rPr>
              <a:t>Os gaiteiros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i) </a:t>
            </a:r>
            <a:r>
              <a:rPr lang="cs-CZ" sz="2400" dirty="0" smtClean="0">
                <a:solidFill>
                  <a:schemeClr val="tx1"/>
                </a:solidFill>
              </a:rPr>
              <a:t>s</a:t>
            </a:r>
            <a:r>
              <a:rPr lang="pt-PT" sz="2400" dirty="0" smtClean="0">
                <a:solidFill>
                  <a:schemeClr val="tx1"/>
                </a:solidFill>
              </a:rPr>
              <a:t>empre tiveram fama de serem boémios e bêbedos e não eram respeitados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ii) </a:t>
            </a:r>
            <a:r>
              <a:rPr lang="cs-CZ" sz="2400" dirty="0" smtClean="0">
                <a:solidFill>
                  <a:schemeClr val="tx1"/>
                </a:solidFill>
              </a:rPr>
              <a:t>t</a:t>
            </a:r>
            <a:r>
              <a:rPr lang="pt-PT" sz="2400" dirty="0" smtClean="0">
                <a:solidFill>
                  <a:schemeClr val="tx1"/>
                </a:solidFill>
              </a:rPr>
              <a:t>inham prestígio, embora fossem geralmente boémios e bêbedos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iii) </a:t>
            </a:r>
            <a:r>
              <a:rPr lang="cs-CZ" sz="2400" dirty="0" smtClean="0">
                <a:solidFill>
                  <a:schemeClr val="tx1"/>
                </a:solidFill>
              </a:rPr>
              <a:t>p</a:t>
            </a:r>
            <a:r>
              <a:rPr lang="pt-PT" sz="2400" dirty="0" smtClean="0">
                <a:solidFill>
                  <a:schemeClr val="tx1"/>
                </a:solidFill>
              </a:rPr>
              <a:t>erderam o prestígio que tinham e passaram a ter uma imagem negativa</a:t>
            </a:r>
          </a:p>
          <a:p>
            <a:pPr algn="l"/>
            <a:endParaRPr lang="pt-PT" sz="2400" dirty="0" smtClean="0">
              <a:solidFill>
                <a:schemeClr val="tx1"/>
              </a:solidFill>
            </a:endParaRPr>
          </a:p>
          <a:p>
            <a:pPr algn="l"/>
            <a:r>
              <a:rPr lang="pt-PT" sz="2400" u="sng" dirty="0" smtClean="0">
                <a:solidFill>
                  <a:schemeClr val="tx1"/>
                </a:solidFill>
              </a:rPr>
              <a:t>d) Nos últimos 30 anos, Mário Correia e outros especialistas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i) </a:t>
            </a:r>
            <a:r>
              <a:rPr lang="cs-CZ" sz="2400" dirty="0" smtClean="0">
                <a:solidFill>
                  <a:schemeClr val="tx1"/>
                </a:solidFill>
              </a:rPr>
              <a:t>g</a:t>
            </a:r>
            <a:r>
              <a:rPr lang="pt-PT" sz="2400" dirty="0" smtClean="0">
                <a:solidFill>
                  <a:schemeClr val="tx1"/>
                </a:solidFill>
              </a:rPr>
              <a:t>ravaram a música dos últimos gaiteiros e tornaram-nos populares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ii) dedicaram-se a criar partituras e um novo reportório  para promover o ensino dos jovens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iii) </a:t>
            </a:r>
            <a:r>
              <a:rPr lang="cs-CZ" sz="2400" dirty="0" smtClean="0">
                <a:solidFill>
                  <a:schemeClr val="tx1"/>
                </a:solidFill>
              </a:rPr>
              <a:t>c</a:t>
            </a:r>
            <a:r>
              <a:rPr lang="pt-PT" sz="2400" dirty="0" smtClean="0">
                <a:solidFill>
                  <a:schemeClr val="tx1"/>
                </a:solidFill>
              </a:rPr>
              <a:t>onseguiram que os velhos gaiteiros começassem a ensinar os jovens 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60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8856984" cy="6408712"/>
          </a:xfrm>
        </p:spPr>
        <p:txBody>
          <a:bodyPr>
            <a:normAutofit/>
          </a:bodyPr>
          <a:lstStyle/>
          <a:p>
            <a:pPr algn="l"/>
            <a:r>
              <a:rPr lang="pt-PT" sz="2400" u="sng" dirty="0" smtClean="0">
                <a:solidFill>
                  <a:schemeClr val="tx1"/>
                </a:solidFill>
              </a:rPr>
              <a:t>e) Atualmente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i) </a:t>
            </a:r>
            <a:r>
              <a:rPr lang="cs-CZ" sz="2400" dirty="0" smtClean="0">
                <a:solidFill>
                  <a:schemeClr val="tx1"/>
                </a:solidFill>
              </a:rPr>
              <a:t>a</a:t>
            </a:r>
            <a:r>
              <a:rPr lang="pt-PT" sz="2400" dirty="0" smtClean="0">
                <a:solidFill>
                  <a:schemeClr val="tx1"/>
                </a:solidFill>
              </a:rPr>
              <a:t> gaita é muito popular mas continua a ser tocada só por homens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ii) </a:t>
            </a:r>
            <a:r>
              <a:rPr lang="cs-CZ" sz="2400" dirty="0" smtClean="0">
                <a:solidFill>
                  <a:schemeClr val="tx1"/>
                </a:solidFill>
              </a:rPr>
              <a:t>a</a:t>
            </a:r>
            <a:r>
              <a:rPr lang="pt-PT" sz="2400" dirty="0" smtClean="0">
                <a:solidFill>
                  <a:schemeClr val="tx1"/>
                </a:solidFill>
              </a:rPr>
              <a:t> gaita tornou-se popular, mas é preciso desenvolvê-la ainda mais, para ter instrumentos  padronizados e facilitar o ensino 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iii) </a:t>
            </a:r>
            <a:r>
              <a:rPr lang="cs-CZ" sz="2400" dirty="0" smtClean="0">
                <a:solidFill>
                  <a:schemeClr val="tx1"/>
                </a:solidFill>
              </a:rPr>
              <a:t>a</a:t>
            </a:r>
            <a:r>
              <a:rPr lang="pt-PT" sz="2400" smtClean="0">
                <a:solidFill>
                  <a:schemeClr val="tx1"/>
                </a:solidFill>
              </a:rPr>
              <a:t>s </a:t>
            </a:r>
            <a:r>
              <a:rPr lang="pt-PT" sz="2400" dirty="0" smtClean="0">
                <a:solidFill>
                  <a:schemeClr val="tx1"/>
                </a:solidFill>
              </a:rPr>
              <a:t>raparigas também  começaram a querer aprender a tocar a gaita mirandesa </a:t>
            </a:r>
          </a:p>
          <a:p>
            <a:pPr algn="l"/>
            <a:endParaRPr lang="pt-PT" sz="2400" dirty="0">
              <a:solidFill>
                <a:schemeClr val="tx1"/>
              </a:solidFill>
            </a:endParaRP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3. </a:t>
            </a:r>
            <a:r>
              <a:rPr lang="pt-PT" sz="2400" b="1" i="1" dirty="0" smtClean="0">
                <a:solidFill>
                  <a:schemeClr val="tx1"/>
                </a:solidFill>
              </a:rPr>
              <a:t>Expliquem o significado da frase: «Hoje atira-se uma pedra ao ar, corremos o risco de cair na cabeça de um gaiteiro.»</a:t>
            </a:r>
          </a:p>
          <a:p>
            <a:pPr algn="l"/>
            <a:endParaRPr lang="pt-PT" sz="2400" dirty="0">
              <a:solidFill>
                <a:schemeClr val="tx1"/>
              </a:solidFill>
            </a:endParaRPr>
          </a:p>
          <a:p>
            <a:pPr algn="l"/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6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8856984" cy="6408712"/>
          </a:xfrm>
        </p:spPr>
        <p:txBody>
          <a:bodyPr/>
          <a:lstStyle/>
          <a:p>
            <a:pPr algn="l"/>
            <a:r>
              <a:rPr lang="pt-PT" sz="2400" b="1" dirty="0" smtClean="0">
                <a:solidFill>
                  <a:schemeClr val="tx1"/>
                </a:solidFill>
              </a:rPr>
              <a:t>D. Redação</a:t>
            </a:r>
            <a:r>
              <a:rPr lang="pt-PT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Um dos intervenientes no programa afirma que «a tradição é mesmo isso, vai-se adaptando aos tempos». Concordam? Na sua opinião, é importante e desejável conservar as tradições? Ou devemos aceitar que as tradições têm de mudar ou até desaparecer?</a:t>
            </a:r>
          </a:p>
          <a:p>
            <a:pPr algn="l"/>
            <a:endParaRPr lang="pt-PT" dirty="0" smtClean="0"/>
          </a:p>
          <a:p>
            <a:pPr algn="l"/>
            <a:r>
              <a:rPr lang="pt-PT" sz="2400" b="1" dirty="0" smtClean="0">
                <a:solidFill>
                  <a:schemeClr val="tx1"/>
                </a:solidFill>
              </a:rPr>
              <a:t>Links: 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Dança dos pauliteiros </a:t>
            </a:r>
            <a:r>
              <a:rPr lang="pt-PT" sz="2400" dirty="0">
                <a:solidFill>
                  <a:schemeClr val="tx1"/>
                </a:solidFill>
              </a:rPr>
              <a:t>– </a:t>
            </a:r>
            <a:r>
              <a:rPr lang="pt-PT" sz="24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pt-PT" sz="2400" dirty="0" smtClean="0">
                <a:solidFill>
                  <a:schemeClr val="tx1"/>
                </a:solidFill>
                <a:hlinkClick r:id="rId2"/>
              </a:rPr>
              <a:t>www.youtube.com/watch?v=PP4rDVHwhX8</a:t>
            </a:r>
            <a:endParaRPr lang="pt-PT" sz="2400" dirty="0" smtClean="0">
              <a:solidFill>
                <a:schemeClr val="tx1"/>
              </a:solidFill>
            </a:endParaRPr>
          </a:p>
          <a:p>
            <a:pPr algn="l"/>
            <a:endParaRPr lang="pt-PT" sz="2400" dirty="0" smtClean="0">
              <a:solidFill>
                <a:schemeClr val="tx1"/>
              </a:solidFill>
            </a:endParaRP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Música de gaita mirandesa </a:t>
            </a:r>
            <a:r>
              <a:rPr lang="pt-PT" sz="2400" dirty="0">
                <a:solidFill>
                  <a:schemeClr val="tx1"/>
                </a:solidFill>
              </a:rPr>
              <a:t>– </a:t>
            </a:r>
            <a:r>
              <a:rPr lang="pt-PT" sz="24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pt-PT" sz="2400" dirty="0" smtClean="0">
                <a:solidFill>
                  <a:schemeClr val="tx1"/>
                </a:solidFill>
                <a:hlinkClick r:id="rId3"/>
              </a:rPr>
              <a:t>www.youtube.com/watch?v=iEWb57vDVqo</a:t>
            </a:r>
            <a:endParaRPr lang="pt-PT" sz="2400" dirty="0" smtClean="0">
              <a:solidFill>
                <a:schemeClr val="tx1"/>
              </a:solidFill>
            </a:endParaRPr>
          </a:p>
          <a:p>
            <a:pPr algn="l"/>
            <a:endParaRPr lang="pt-PT" sz="2400" dirty="0" smtClean="0">
              <a:solidFill>
                <a:schemeClr val="tx1"/>
              </a:solidFill>
            </a:endParaRP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Galandum Galundaina </a:t>
            </a:r>
            <a:r>
              <a:rPr lang="pt-PT" sz="2400" dirty="0">
                <a:solidFill>
                  <a:schemeClr val="tx1"/>
                </a:solidFill>
              </a:rPr>
              <a:t>- </a:t>
            </a:r>
            <a:r>
              <a:rPr lang="pt-PT" sz="24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pt-PT" sz="2400" dirty="0" smtClean="0">
                <a:solidFill>
                  <a:schemeClr val="tx1"/>
                </a:solidFill>
                <a:hlinkClick r:id="rId4"/>
              </a:rPr>
              <a:t>www.youtube.com/watch?v=bBbJcc8Ikuo</a:t>
            </a:r>
            <a:endParaRPr lang="pt-PT" sz="2400" dirty="0" smtClean="0">
              <a:solidFill>
                <a:schemeClr val="tx1"/>
              </a:solidFill>
            </a:endParaRPr>
          </a:p>
          <a:p>
            <a:pPr algn="l"/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8856984" cy="6408712"/>
          </a:xfrm>
        </p:spPr>
        <p:txBody>
          <a:bodyPr/>
          <a:lstStyle/>
          <a:p>
            <a:pPr algn="l"/>
            <a:r>
              <a:rPr lang="cs-CZ" u="sng" dirty="0" err="1" smtClean="0">
                <a:solidFill>
                  <a:schemeClr val="tx1"/>
                </a:solidFill>
              </a:rPr>
              <a:t>Terra</a:t>
            </a:r>
            <a:r>
              <a:rPr lang="cs-CZ" u="sng" dirty="0" smtClean="0">
                <a:solidFill>
                  <a:schemeClr val="tx1"/>
                </a:solidFill>
              </a:rPr>
              <a:t> de </a:t>
            </a:r>
            <a:r>
              <a:rPr lang="cs-CZ" u="sng" dirty="0" err="1" smtClean="0">
                <a:solidFill>
                  <a:schemeClr val="tx1"/>
                </a:solidFill>
              </a:rPr>
              <a:t>Miranda</a:t>
            </a:r>
            <a:endParaRPr lang="cs-CZ" u="sng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054"/>
            <a:ext cx="4822825" cy="649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7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856984" cy="6624736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tx1"/>
                </a:solidFill>
              </a:rPr>
              <a:t>3. A região possui várias tradições particulares, </a:t>
            </a:r>
            <a:r>
              <a:rPr lang="pt-BR" sz="2400" dirty="0" smtClean="0">
                <a:solidFill>
                  <a:schemeClr val="tx1"/>
                </a:solidFill>
              </a:rPr>
              <a:t>como </a:t>
            </a:r>
            <a:r>
              <a:rPr lang="pt-BR" sz="2400" dirty="0">
                <a:solidFill>
                  <a:schemeClr val="tx1"/>
                </a:solidFill>
              </a:rPr>
              <a:t>demonstram as imagens a seguir. </a:t>
            </a:r>
            <a:r>
              <a:rPr lang="pt-BR" sz="2400" dirty="0" smtClean="0">
                <a:solidFill>
                  <a:schemeClr val="tx1"/>
                </a:solidFill>
              </a:rPr>
              <a:t>Descrevam-nas </a:t>
            </a:r>
            <a:r>
              <a:rPr lang="pt-BR" sz="2400" dirty="0">
                <a:solidFill>
                  <a:schemeClr val="tx1"/>
                </a:solidFill>
              </a:rPr>
              <a:t>e comentem-nas, </a:t>
            </a:r>
            <a:r>
              <a:rPr lang="cs-CZ" sz="2400" dirty="0" err="1" smtClean="0">
                <a:solidFill>
                  <a:schemeClr val="tx1"/>
                </a:solidFill>
              </a:rPr>
              <a:t>juntanto</a:t>
            </a:r>
            <a:r>
              <a:rPr lang="cs-CZ" sz="2400" dirty="0" smtClean="0">
                <a:solidFill>
                  <a:schemeClr val="tx1"/>
                </a:solidFill>
              </a:rPr>
              <a:t>-as </a:t>
            </a:r>
            <a:r>
              <a:rPr lang="cs-CZ" sz="2400" dirty="0" err="1" smtClean="0">
                <a:solidFill>
                  <a:schemeClr val="tx1"/>
                </a:solidFill>
              </a:rPr>
              <a:t>com</a:t>
            </a:r>
            <a:r>
              <a:rPr lang="cs-CZ" sz="2400" dirty="0" smtClean="0">
                <a:solidFill>
                  <a:schemeClr val="tx1"/>
                </a:solidFill>
              </a:rPr>
              <a:t> os </a:t>
            </a:r>
            <a:r>
              <a:rPr lang="cs-CZ" sz="2400" dirty="0" err="1" smtClean="0">
                <a:solidFill>
                  <a:schemeClr val="tx1"/>
                </a:solidFill>
              </a:rPr>
              <a:t>seguintes</a:t>
            </a:r>
            <a:r>
              <a:rPr lang="cs-CZ" sz="2400" dirty="0" smtClean="0">
                <a:solidFill>
                  <a:schemeClr val="tx1"/>
                </a:solidFill>
              </a:rPr>
              <a:t> termos:                           </a:t>
            </a:r>
            <a:r>
              <a:rPr lang="cs-CZ" sz="2000" dirty="0" smtClean="0">
                <a:solidFill>
                  <a:schemeClr val="tx1"/>
                </a:solidFill>
              </a:rPr>
              <a:t>1.</a:t>
            </a:r>
          </a:p>
          <a:p>
            <a:pPr algn="l"/>
            <a:r>
              <a:rPr lang="pt-PT" sz="2000" b="1" i="1" dirty="0" smtClean="0">
                <a:solidFill>
                  <a:schemeClr val="tx1"/>
                </a:solidFill>
              </a:rPr>
              <a:t>dança dos pauliteiros </a:t>
            </a:r>
            <a:r>
              <a:rPr lang="pt-PT" sz="2000" b="1" i="1" dirty="0" smtClean="0">
                <a:solidFill>
                  <a:schemeClr val="tx1"/>
                </a:solidFill>
              </a:rPr>
              <a:t> </a:t>
            </a:r>
            <a:r>
              <a:rPr lang="cs-CZ" sz="2000" b="1" i="1" dirty="0" smtClean="0">
                <a:solidFill>
                  <a:schemeClr val="tx1"/>
                </a:solidFill>
              </a:rPr>
              <a:t>   </a:t>
            </a:r>
            <a:r>
              <a:rPr lang="cs-CZ" sz="2000" dirty="0" smtClean="0">
                <a:solidFill>
                  <a:schemeClr val="tx1"/>
                </a:solidFill>
              </a:rPr>
              <a:t>2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  <a:endParaRPr lang="cs-CZ" sz="2000" b="1" i="1" dirty="0" smtClean="0">
              <a:solidFill>
                <a:schemeClr val="tx1"/>
              </a:solidFill>
            </a:endParaRPr>
          </a:p>
          <a:p>
            <a:pPr algn="l"/>
            <a:r>
              <a:rPr lang="pt-PT" sz="2000" b="1" i="1" dirty="0" smtClean="0">
                <a:solidFill>
                  <a:schemeClr val="tx1"/>
                </a:solidFill>
              </a:rPr>
              <a:t>gaita </a:t>
            </a:r>
            <a:r>
              <a:rPr lang="pt-PT" sz="2000" b="1" i="1" dirty="0">
                <a:solidFill>
                  <a:schemeClr val="tx1"/>
                </a:solidFill>
              </a:rPr>
              <a:t>de foles </a:t>
            </a:r>
            <a:r>
              <a:rPr lang="cs-CZ" sz="2000" b="1" i="1" dirty="0" smtClean="0">
                <a:solidFill>
                  <a:schemeClr val="tx1"/>
                </a:solidFill>
              </a:rPr>
              <a:t>          </a:t>
            </a:r>
            <a:endParaRPr lang="cs-CZ" sz="2000" dirty="0" smtClean="0">
              <a:solidFill>
                <a:schemeClr val="tx1"/>
              </a:solidFill>
            </a:endParaRPr>
          </a:p>
          <a:p>
            <a:pPr algn="l"/>
            <a:r>
              <a:rPr lang="pt-PT" sz="2000" b="1" i="1" dirty="0" smtClean="0">
                <a:solidFill>
                  <a:schemeClr val="tx1"/>
                </a:solidFill>
              </a:rPr>
              <a:t>posta mirandesa </a:t>
            </a:r>
            <a:r>
              <a:rPr lang="pt-PT" sz="2000" b="1" i="1" dirty="0" smtClean="0">
                <a:solidFill>
                  <a:schemeClr val="tx1"/>
                </a:solidFill>
              </a:rPr>
              <a:t> </a:t>
            </a:r>
            <a:endParaRPr lang="cs-CZ" sz="2000" b="1" i="1" dirty="0" smtClean="0">
              <a:solidFill>
                <a:schemeClr val="tx1"/>
              </a:solidFill>
            </a:endParaRPr>
          </a:p>
          <a:p>
            <a:pPr algn="l"/>
            <a:r>
              <a:rPr lang="pt-PT" sz="2000" b="1" i="1" dirty="0" smtClean="0">
                <a:solidFill>
                  <a:schemeClr val="tx1"/>
                </a:solidFill>
              </a:rPr>
              <a:t>burro de miranda </a:t>
            </a:r>
            <a:r>
              <a:rPr lang="pt-PT" sz="2000" b="1" i="1" dirty="0" smtClean="0">
                <a:solidFill>
                  <a:schemeClr val="tx1"/>
                </a:solidFill>
              </a:rPr>
              <a:t> </a:t>
            </a:r>
            <a:endParaRPr lang="cs-CZ" sz="2000" b="1" i="1" dirty="0" smtClean="0">
              <a:solidFill>
                <a:schemeClr val="tx1"/>
              </a:solidFill>
            </a:endParaRPr>
          </a:p>
          <a:p>
            <a:pPr algn="l"/>
            <a:r>
              <a:rPr lang="pt-PT" sz="2000" b="1" i="1" dirty="0" smtClean="0">
                <a:solidFill>
                  <a:schemeClr val="tx1"/>
                </a:solidFill>
              </a:rPr>
              <a:t>farandu</a:t>
            </a:r>
            <a:r>
              <a:rPr lang="cs-CZ" sz="2000" b="1" i="1" dirty="0">
                <a:solidFill>
                  <a:schemeClr val="tx1"/>
                </a:solidFill>
              </a:rPr>
              <a:t>l</a:t>
            </a:r>
            <a:r>
              <a:rPr lang="pt-PT" sz="2000" b="1" i="1" dirty="0" smtClean="0">
                <a:solidFill>
                  <a:schemeClr val="tx1"/>
                </a:solidFill>
              </a:rPr>
              <a:t>o de tó </a:t>
            </a:r>
            <a:r>
              <a:rPr lang="cs-CZ" sz="2000" b="1" i="1" dirty="0" smtClean="0">
                <a:solidFill>
                  <a:schemeClr val="tx1"/>
                </a:solidFill>
              </a:rPr>
              <a:t>                                                                            </a:t>
            </a:r>
            <a:r>
              <a:rPr lang="cs-CZ" sz="2000" dirty="0" smtClean="0">
                <a:solidFill>
                  <a:schemeClr val="tx1"/>
                </a:solidFill>
              </a:rPr>
              <a:t>3.</a:t>
            </a:r>
          </a:p>
          <a:p>
            <a:pPr algn="l"/>
            <a:endParaRPr lang="cs-CZ" sz="2000" dirty="0">
              <a:solidFill>
                <a:schemeClr val="tx1"/>
              </a:solidFill>
            </a:endParaRPr>
          </a:p>
          <a:p>
            <a:pPr algn="l"/>
            <a:endParaRPr lang="cs-CZ" sz="2000" dirty="0">
              <a:solidFill>
                <a:schemeClr val="tx1"/>
              </a:solidFill>
            </a:endParaRP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                                                             4.</a:t>
            </a:r>
          </a:p>
          <a:p>
            <a:pPr algn="l"/>
            <a:endParaRPr lang="cs-CZ" sz="2000" dirty="0">
              <a:solidFill>
                <a:schemeClr val="tx1"/>
              </a:solidFill>
            </a:endParaRPr>
          </a:p>
          <a:p>
            <a:pPr algn="l"/>
            <a:endParaRPr lang="cs-CZ" sz="2000" dirty="0" smtClean="0">
              <a:solidFill>
                <a:schemeClr val="tx1"/>
              </a:solidFill>
            </a:endParaRP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5.</a:t>
            </a:r>
            <a:endParaRPr lang="cs-CZ" sz="2000" dirty="0">
              <a:solidFill>
                <a:schemeClr val="tx1"/>
              </a:solidFill>
            </a:endParaRP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                                                         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9" y="3140967"/>
            <a:ext cx="3096344" cy="180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98" y="3140967"/>
            <a:ext cx="2847809" cy="344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52475"/>
            <a:ext cx="4040124" cy="154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121" y="4259391"/>
            <a:ext cx="3866480" cy="248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121" y="1694053"/>
            <a:ext cx="3050669" cy="205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85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lvl="0" indent="0">
              <a:buNone/>
            </a:pPr>
            <a:r>
              <a:rPr lang="pt-BR" sz="2400" b="1" u="sng" dirty="0">
                <a:solidFill>
                  <a:prstClr val="black"/>
                </a:solidFill>
              </a:rPr>
              <a:t>B. </a:t>
            </a:r>
            <a:r>
              <a:rPr lang="pt-BR" sz="2400" b="1" u="sng" dirty="0" smtClean="0">
                <a:solidFill>
                  <a:prstClr val="black"/>
                </a:solidFill>
              </a:rPr>
              <a:t>Vocabulário</a:t>
            </a:r>
            <a:endParaRPr lang="cs-CZ" sz="2400" b="1" u="sng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2800" dirty="0" smtClean="0">
                <a:solidFill>
                  <a:prstClr val="black"/>
                </a:solidFill>
              </a:rPr>
              <a:t>1.</a:t>
            </a:r>
            <a:r>
              <a:rPr lang="pt-BR" sz="2800" dirty="0" smtClean="0">
                <a:solidFill>
                  <a:prstClr val="black"/>
                </a:solidFill>
              </a:rPr>
              <a:t>Além </a:t>
            </a:r>
            <a:r>
              <a:rPr lang="pt-BR" sz="2800" dirty="0">
                <a:solidFill>
                  <a:prstClr val="black"/>
                </a:solidFill>
              </a:rPr>
              <a:t>de gaitas de fole, há outros </a:t>
            </a:r>
            <a:r>
              <a:rPr lang="cs-CZ" sz="2800" dirty="0" err="1" smtClean="0">
                <a:solidFill>
                  <a:prstClr val="black"/>
                </a:solidFill>
              </a:rPr>
              <a:t>instrumentos</a:t>
            </a:r>
            <a:r>
              <a:rPr lang="cs-CZ" sz="2800" dirty="0" smtClean="0">
                <a:solidFill>
                  <a:prstClr val="black"/>
                </a:solidFill>
              </a:rPr>
              <a:t>  </a:t>
            </a:r>
            <a:r>
              <a:rPr lang="cs-CZ" sz="2800" dirty="0" err="1" smtClean="0">
                <a:solidFill>
                  <a:prstClr val="black"/>
                </a:solidFill>
              </a:rPr>
              <a:t>portugueses</a:t>
            </a:r>
            <a:r>
              <a:rPr lang="cs-CZ" sz="2800" dirty="0" smtClean="0">
                <a:solidFill>
                  <a:prstClr val="black"/>
                </a:solidFill>
              </a:rPr>
              <a:t> </a:t>
            </a:r>
            <a:r>
              <a:rPr lang="cs-CZ" sz="2800" dirty="0" err="1" smtClean="0">
                <a:solidFill>
                  <a:prstClr val="black"/>
                </a:solidFill>
              </a:rPr>
              <a:t>tradicionais</a:t>
            </a:r>
            <a:r>
              <a:rPr lang="cs-CZ" sz="2800" dirty="0" smtClean="0">
                <a:solidFill>
                  <a:prstClr val="black"/>
                </a:solidFill>
              </a:rPr>
              <a:t> </a:t>
            </a:r>
            <a:r>
              <a:rPr lang="pt-BR" sz="2800" dirty="0" smtClean="0">
                <a:solidFill>
                  <a:prstClr val="black"/>
                </a:solidFill>
              </a:rPr>
              <a:t>que </a:t>
            </a:r>
            <a:r>
              <a:rPr lang="pt-BR" sz="2800" dirty="0">
                <a:solidFill>
                  <a:prstClr val="black"/>
                </a:solidFill>
              </a:rPr>
              <a:t>se tornaram </a:t>
            </a:r>
            <a:r>
              <a:rPr lang="pt-BR" sz="2800" dirty="0" smtClean="0">
                <a:solidFill>
                  <a:prstClr val="black"/>
                </a:solidFill>
              </a:rPr>
              <a:t>famosos</a:t>
            </a:r>
            <a:r>
              <a:rPr lang="cs-CZ" sz="2800" dirty="0" smtClean="0">
                <a:solidFill>
                  <a:prstClr val="black"/>
                </a:solidFill>
              </a:rPr>
              <a:t>:</a:t>
            </a:r>
            <a:r>
              <a:rPr lang="pt-BR" sz="2800" dirty="0" smtClean="0">
                <a:solidFill>
                  <a:prstClr val="black"/>
                </a:solidFill>
              </a:rPr>
              <a:t> </a:t>
            </a:r>
            <a:r>
              <a:rPr lang="pt-BR" sz="2800" b="1" dirty="0">
                <a:solidFill>
                  <a:prstClr val="black"/>
                </a:solidFill>
              </a:rPr>
              <a:t>cavaquinho,  guitarra portuguesa, caixa de guerra, sanfona </a:t>
            </a:r>
            <a:r>
              <a:rPr lang="pt-BR" sz="2800" dirty="0">
                <a:solidFill>
                  <a:prstClr val="black"/>
                </a:solidFill>
              </a:rPr>
              <a:t>e</a:t>
            </a:r>
            <a:r>
              <a:rPr lang="pt-BR" sz="2800" b="1" dirty="0">
                <a:solidFill>
                  <a:prstClr val="black"/>
                </a:solidFill>
              </a:rPr>
              <a:t> flauta </a:t>
            </a:r>
            <a:r>
              <a:rPr lang="pt-BR" sz="2800" b="1" dirty="0" smtClean="0">
                <a:solidFill>
                  <a:prstClr val="black"/>
                </a:solidFill>
              </a:rPr>
              <a:t>pastoril</a:t>
            </a:r>
            <a:r>
              <a:rPr lang="cs-CZ" sz="28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r>
              <a:rPr lang="cs-CZ" sz="2800" dirty="0" err="1" smtClean="0">
                <a:solidFill>
                  <a:prstClr val="black"/>
                </a:solidFill>
              </a:rPr>
              <a:t>Conhecem</a:t>
            </a:r>
            <a:r>
              <a:rPr lang="cs-CZ" sz="2800" dirty="0" smtClean="0">
                <a:solidFill>
                  <a:prstClr val="black"/>
                </a:solidFill>
              </a:rPr>
              <a:t> </a:t>
            </a:r>
            <a:r>
              <a:rPr lang="cs-CZ" sz="2800" dirty="0" err="1" smtClean="0">
                <a:solidFill>
                  <a:prstClr val="black"/>
                </a:solidFill>
              </a:rPr>
              <a:t>alguns</a:t>
            </a:r>
            <a:r>
              <a:rPr lang="cs-CZ" sz="2800" dirty="0" smtClean="0">
                <a:solidFill>
                  <a:prstClr val="black"/>
                </a:solidFill>
              </a:rPr>
              <a:t> </a:t>
            </a:r>
            <a:r>
              <a:rPr lang="cs-CZ" sz="2800" dirty="0" err="1" smtClean="0">
                <a:solidFill>
                  <a:prstClr val="black"/>
                </a:solidFill>
              </a:rPr>
              <a:t>deles</a:t>
            </a:r>
            <a:r>
              <a:rPr lang="cs-CZ" sz="2800" dirty="0" smtClean="0">
                <a:solidFill>
                  <a:prstClr val="black"/>
                </a:solidFill>
              </a:rPr>
              <a:t>? </a:t>
            </a:r>
            <a:r>
              <a:rPr lang="pt-BR" sz="2800" dirty="0" smtClean="0">
                <a:solidFill>
                  <a:prstClr val="black"/>
                </a:solidFill>
              </a:rPr>
              <a:t>Sabem </a:t>
            </a:r>
            <a:r>
              <a:rPr lang="pt-BR" sz="2800" dirty="0">
                <a:solidFill>
                  <a:prstClr val="black"/>
                </a:solidFill>
              </a:rPr>
              <a:t>qual deles acompanha tipicamente o </a:t>
            </a:r>
            <a:r>
              <a:rPr lang="pt-BR" sz="2800" b="1" dirty="0">
                <a:solidFill>
                  <a:prstClr val="black"/>
                </a:solidFill>
              </a:rPr>
              <a:t>fado</a:t>
            </a:r>
            <a:r>
              <a:rPr lang="pt-BR" sz="2800" dirty="0">
                <a:solidFill>
                  <a:prstClr val="black"/>
                </a:solidFill>
              </a:rPr>
              <a:t> e quais são, juntamente com a gaita de fole, típicos para a música </a:t>
            </a:r>
            <a:r>
              <a:rPr lang="pt-BR" sz="2800" b="1" dirty="0">
                <a:solidFill>
                  <a:prstClr val="black"/>
                </a:solidFill>
              </a:rPr>
              <a:t>mirandesa</a:t>
            </a:r>
            <a:r>
              <a:rPr lang="pt-BR" sz="2800" dirty="0">
                <a:solidFill>
                  <a:prstClr val="black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8615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2. </a:t>
            </a:r>
            <a:r>
              <a:rPr lang="pt-BR" sz="2000" dirty="0" smtClean="0"/>
              <a:t>Que </a:t>
            </a:r>
            <a:r>
              <a:rPr lang="pt-BR" sz="2000" dirty="0"/>
              <a:t>imagem e que definição corresponde a cada um </a:t>
            </a:r>
            <a:r>
              <a:rPr lang="cs-CZ" sz="2000" dirty="0" err="1" smtClean="0"/>
              <a:t>dos</a:t>
            </a:r>
            <a:r>
              <a:rPr lang="cs-CZ" sz="2000" dirty="0" smtClean="0"/>
              <a:t> </a:t>
            </a:r>
            <a:r>
              <a:rPr lang="cs-CZ" sz="2000" dirty="0" err="1" smtClean="0"/>
              <a:t>instrumentos</a:t>
            </a:r>
            <a:r>
              <a:rPr lang="cs-CZ" sz="2000" dirty="0" smtClean="0"/>
              <a:t> </a:t>
            </a:r>
            <a:r>
              <a:rPr lang="pt-BR" sz="2000" dirty="0" smtClean="0"/>
              <a:t>respetivamente?</a:t>
            </a:r>
            <a:endParaRPr lang="cs-CZ" sz="2000" dirty="0" smtClean="0"/>
          </a:p>
          <a:p>
            <a:pPr marL="0" indent="0">
              <a:buNone/>
            </a:pPr>
            <a:r>
              <a:rPr lang="pt-BR" sz="2000" dirty="0"/>
              <a:t> </a:t>
            </a:r>
            <a:r>
              <a:rPr lang="pt-BR" sz="2000" b="1" i="1" dirty="0" smtClean="0"/>
              <a:t>cavaquinho</a:t>
            </a:r>
            <a:r>
              <a:rPr lang="cs-CZ" sz="2000" b="1" i="1" dirty="0" smtClean="0"/>
              <a:t> - </a:t>
            </a:r>
            <a:r>
              <a:rPr lang="pt-BR" sz="2000" b="1" i="1" dirty="0" smtClean="0"/>
              <a:t>  </a:t>
            </a:r>
            <a:r>
              <a:rPr lang="pt-BR" sz="2000" b="1" i="1" dirty="0"/>
              <a:t>guitarra </a:t>
            </a:r>
            <a:r>
              <a:rPr lang="pt-BR" sz="2000" b="1" i="1" dirty="0" smtClean="0"/>
              <a:t>portuguesa</a:t>
            </a:r>
            <a:r>
              <a:rPr lang="cs-CZ" sz="2000" b="1" i="1" dirty="0" smtClean="0"/>
              <a:t> -</a:t>
            </a:r>
            <a:r>
              <a:rPr lang="pt-BR" sz="2000" b="1" i="1" dirty="0" smtClean="0"/>
              <a:t> </a:t>
            </a:r>
            <a:r>
              <a:rPr lang="pt-BR" sz="2000" b="1" i="1" dirty="0"/>
              <a:t>caixa de </a:t>
            </a:r>
            <a:r>
              <a:rPr lang="pt-BR" sz="2000" b="1" i="1" dirty="0" smtClean="0"/>
              <a:t>guerra</a:t>
            </a:r>
            <a:r>
              <a:rPr lang="cs-CZ" sz="2000" b="1" i="1" dirty="0" smtClean="0"/>
              <a:t> -</a:t>
            </a:r>
            <a:r>
              <a:rPr lang="pt-BR" sz="2000" b="1" i="1" dirty="0" smtClean="0"/>
              <a:t> </a:t>
            </a:r>
            <a:r>
              <a:rPr lang="pt-BR" sz="2000" b="1" i="1" dirty="0"/>
              <a:t>sanfona </a:t>
            </a:r>
            <a:r>
              <a:rPr lang="cs-CZ" sz="2000" b="1" i="1" dirty="0" smtClean="0"/>
              <a:t>-</a:t>
            </a:r>
            <a:r>
              <a:rPr lang="pt-BR" sz="2000" b="1" i="1" dirty="0" smtClean="0"/>
              <a:t> </a:t>
            </a:r>
            <a:r>
              <a:rPr lang="pt-BR" sz="2000" b="1" i="1" dirty="0"/>
              <a:t>flauta </a:t>
            </a:r>
            <a:r>
              <a:rPr lang="pt-BR" sz="2000" b="1" i="1" dirty="0" smtClean="0"/>
              <a:t>pastoril</a:t>
            </a:r>
            <a:endParaRPr lang="cs-CZ" sz="2000" dirty="0" smtClean="0"/>
          </a:p>
          <a:p>
            <a:pPr marL="0" indent="0">
              <a:buNone/>
            </a:pPr>
            <a:endParaRPr lang="cs-CZ" sz="2000" b="1" i="1" dirty="0"/>
          </a:p>
          <a:p>
            <a:pPr marL="0" indent="0">
              <a:buNone/>
            </a:pPr>
            <a:endParaRPr lang="cs-CZ" sz="2000" b="1" i="1" dirty="0" smtClean="0"/>
          </a:p>
          <a:p>
            <a:pPr marL="0" indent="0">
              <a:buNone/>
            </a:pPr>
            <a:endParaRPr lang="cs-CZ" sz="2000" b="1" i="1" dirty="0"/>
          </a:p>
          <a:p>
            <a:pPr marL="0" indent="0">
              <a:buNone/>
            </a:pPr>
            <a:endParaRPr lang="cs-CZ" sz="2000" b="1" i="1" dirty="0" smtClean="0"/>
          </a:p>
          <a:p>
            <a:pPr marL="0" indent="0">
              <a:buNone/>
            </a:pPr>
            <a:r>
              <a:rPr lang="cs-CZ" sz="2000" b="1" i="1" dirty="0" smtClean="0"/>
              <a:t>           1                          2                               3                            4                             5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a) </a:t>
            </a:r>
            <a:r>
              <a:rPr lang="pt-BR" sz="2000" dirty="0"/>
              <a:t>um tipo de tambor com um corpo cilíndrico que se toca com baquetas de madeira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b) </a:t>
            </a:r>
            <a:r>
              <a:rPr lang="cs-CZ" sz="2000" dirty="0" err="1" smtClean="0"/>
              <a:t>pequeno</a:t>
            </a:r>
            <a:r>
              <a:rPr lang="cs-CZ" sz="2000" dirty="0" smtClean="0"/>
              <a:t> </a:t>
            </a:r>
            <a:r>
              <a:rPr lang="cs-CZ" sz="2000" dirty="0" err="1"/>
              <a:t>instrumento</a:t>
            </a:r>
            <a:r>
              <a:rPr lang="cs-CZ" sz="2000" dirty="0"/>
              <a:t> </a:t>
            </a:r>
            <a:r>
              <a:rPr lang="cs-CZ" sz="2000" dirty="0" smtClean="0"/>
              <a:t>da </a:t>
            </a:r>
            <a:r>
              <a:rPr lang="cs-CZ" sz="2000" dirty="0" err="1"/>
              <a:t>família</a:t>
            </a:r>
            <a:r>
              <a:rPr lang="cs-CZ" sz="2000" dirty="0"/>
              <a:t> da </a:t>
            </a:r>
            <a:r>
              <a:rPr lang="cs-CZ" sz="2000" dirty="0" smtClean="0"/>
              <a:t>viola </a:t>
            </a:r>
            <a:r>
              <a:rPr lang="pt-BR" sz="2000" dirty="0" smtClean="0"/>
              <a:t>que </a:t>
            </a:r>
            <a:r>
              <a:rPr lang="pt-BR" sz="2000" dirty="0"/>
              <a:t>se encontra mais no </a:t>
            </a:r>
            <a:r>
              <a:rPr lang="pt-BR" sz="2000" dirty="0" smtClean="0"/>
              <a:t>Minho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c) </a:t>
            </a:r>
            <a:r>
              <a:rPr lang="pt-BR" sz="2000" dirty="0" smtClean="0"/>
              <a:t>um </a:t>
            </a:r>
            <a:r>
              <a:rPr lang="pt-BR" sz="2000" dirty="0"/>
              <a:t>instrumento também chamado viela de roda, é um instrumento musical de cordas friccionadas. O que </a:t>
            </a:r>
            <a:r>
              <a:rPr lang="cs-CZ" sz="2000" dirty="0" smtClean="0"/>
              <a:t>o</a:t>
            </a:r>
            <a:r>
              <a:rPr lang="pt-BR" sz="2000" dirty="0" smtClean="0"/>
              <a:t> </a:t>
            </a:r>
            <a:r>
              <a:rPr lang="pt-BR" sz="2000" dirty="0"/>
              <a:t>torna </a:t>
            </a:r>
            <a:r>
              <a:rPr lang="pt-BR" sz="2000" dirty="0" smtClean="0"/>
              <a:t>característic</a:t>
            </a:r>
            <a:r>
              <a:rPr lang="cs-CZ" sz="2000" dirty="0" smtClean="0"/>
              <a:t>o</a:t>
            </a:r>
            <a:r>
              <a:rPr lang="pt-BR" sz="2000" dirty="0" smtClean="0"/>
              <a:t>, </a:t>
            </a:r>
            <a:r>
              <a:rPr lang="pt-BR" sz="2000" dirty="0"/>
              <a:t>do ponto de vista sonoro, é o fato de se parecer com um violino e gaitas de fole ao mesmo tempo.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d) </a:t>
            </a:r>
            <a:r>
              <a:rPr lang="pt-BR" sz="2000" dirty="0"/>
              <a:t>um instrumento de sopro de três orifícios, tocado com uma só mão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e</a:t>
            </a:r>
            <a:r>
              <a:rPr lang="cs-CZ" sz="2000" dirty="0"/>
              <a:t>) um </a:t>
            </a:r>
            <a:r>
              <a:rPr lang="cs-CZ" sz="2000" dirty="0" err="1"/>
              <a:t>instrumento</a:t>
            </a:r>
            <a:r>
              <a:rPr lang="cs-CZ" sz="2000" dirty="0"/>
              <a:t> </a:t>
            </a:r>
            <a:r>
              <a:rPr lang="cs-CZ" sz="2000" dirty="0" smtClean="0"/>
              <a:t>d</a:t>
            </a:r>
            <a:r>
              <a:rPr lang="pt-BR" sz="2000" dirty="0" smtClean="0"/>
              <a:t>e </a:t>
            </a:r>
            <a:r>
              <a:rPr lang="pt-BR" sz="2000" dirty="0"/>
              <a:t>corpo piriforme tem seis ordens </a:t>
            </a:r>
            <a:r>
              <a:rPr lang="pt-BR" sz="2000" dirty="0" smtClean="0"/>
              <a:t>duplas</a:t>
            </a:r>
            <a:r>
              <a:rPr lang="cs-CZ" sz="2000" dirty="0" smtClean="0"/>
              <a:t> de </a:t>
            </a:r>
            <a:r>
              <a:rPr lang="cs-CZ" sz="2000" dirty="0" err="1" smtClean="0"/>
              <a:t>cordas</a:t>
            </a:r>
            <a:r>
              <a:rPr lang="cs-CZ" sz="2000" dirty="0" smtClean="0"/>
              <a:t> </a:t>
            </a:r>
            <a:r>
              <a:rPr lang="pt-BR" sz="2000" dirty="0"/>
              <a:t>e é tocado com uma técnica especial em que o tocador usa unhas postiças para poder tirar melhor sonoridade </a:t>
            </a:r>
            <a:endParaRPr lang="cs-CZ" sz="2000" dirty="0" smtClean="0"/>
          </a:p>
          <a:p>
            <a:pPr marL="0" indent="0">
              <a:buNone/>
            </a:pPr>
            <a:endParaRPr lang="cs-CZ" sz="20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1" y="1212781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12781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87" y="1212781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159" y="1266008"/>
            <a:ext cx="2257841" cy="132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20236"/>
            <a:ext cx="1440160" cy="143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7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3. </a:t>
            </a:r>
            <a:r>
              <a:rPr lang="pt-BR" sz="2400" dirty="0"/>
              <a:t>Dividam os seguintes instrumentos musicais em respetivas categorias: </a:t>
            </a:r>
          </a:p>
          <a:p>
            <a:pPr marL="0" indent="0">
              <a:buNone/>
            </a:pPr>
            <a:r>
              <a:rPr lang="pt-BR" sz="2400" b="1" i="1" dirty="0"/>
              <a:t>bateria - flauta transversal - baixo/contrabaixo - acordeão - ferrinhos – clarinete </a:t>
            </a:r>
            <a:r>
              <a:rPr lang="cs-CZ" sz="2400" b="1" i="1" dirty="0" smtClean="0"/>
              <a:t>- </a:t>
            </a:r>
            <a:r>
              <a:rPr lang="pt-BR" sz="2400" b="1" i="1" dirty="0" smtClean="0"/>
              <a:t>piano </a:t>
            </a:r>
            <a:r>
              <a:rPr lang="cs-CZ" sz="2400" b="1" i="1" dirty="0" smtClean="0"/>
              <a:t>- </a:t>
            </a:r>
            <a:r>
              <a:rPr lang="pt-BR" sz="2400" b="1" i="1" dirty="0" smtClean="0"/>
              <a:t>trompete </a:t>
            </a:r>
            <a:r>
              <a:rPr lang="pt-BR" sz="2400" b="1" i="1" dirty="0"/>
              <a:t>– harpa – oboé – órgão – pandeireta </a:t>
            </a:r>
            <a:r>
              <a:rPr lang="pt-BR" sz="2400" b="1" i="1" dirty="0" smtClean="0"/>
              <a:t>– </a:t>
            </a:r>
            <a:r>
              <a:rPr lang="pt-BR" sz="2400" b="1" i="1" dirty="0"/>
              <a:t>saxofone – tambor – trombone – viola – violino – violoncelo – xilofone </a:t>
            </a:r>
            <a:r>
              <a:rPr lang="pt-BR" sz="2400" b="1" i="1" dirty="0" smtClean="0"/>
              <a:t>– pratos</a:t>
            </a:r>
            <a:r>
              <a:rPr lang="cs-CZ" sz="2400" b="1" i="1" dirty="0" smtClean="0"/>
              <a:t> </a:t>
            </a:r>
            <a:r>
              <a:rPr lang="pt-BR" sz="2400" b="1" i="1" dirty="0" smtClean="0"/>
              <a:t>– </a:t>
            </a:r>
            <a:r>
              <a:rPr lang="pt-BR" sz="2400" b="1" i="1" dirty="0"/>
              <a:t>violão/guitarra</a:t>
            </a:r>
          </a:p>
          <a:p>
            <a:pPr marL="0" indent="0">
              <a:buNone/>
            </a:pPr>
            <a:endParaRPr lang="cs-CZ" sz="24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517078"/>
              </p:ext>
            </p:extLst>
          </p:nvPr>
        </p:nvGraphicFramePr>
        <p:xfrm>
          <a:off x="251520" y="2564904"/>
          <a:ext cx="8712968" cy="4104452"/>
        </p:xfrm>
        <a:graphic>
          <a:graphicData uri="http://schemas.openxmlformats.org/drawingml/2006/table">
            <a:tbl>
              <a:tblPr firstRow="1" firstCol="1" bandRow="1"/>
              <a:tblGrid>
                <a:gridCol w="2659448"/>
                <a:gridCol w="3094148"/>
                <a:gridCol w="2959372"/>
              </a:tblGrid>
              <a:tr h="820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inst</a:t>
                      </a:r>
                      <a:r>
                        <a:rPr lang="cs-CZ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PT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umentos </a:t>
                      </a:r>
                      <a:r>
                        <a:rPr lang="pt-PT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 sopro/aerofones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instrumentos de corda/cordofones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instrumentos de percussão/membranofones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17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8856984" cy="6408712"/>
          </a:xfrm>
        </p:spPr>
        <p:txBody>
          <a:bodyPr/>
          <a:lstStyle/>
          <a:p>
            <a:pPr algn="l"/>
            <a:r>
              <a:rPr lang="cs-CZ" sz="2400" dirty="0">
                <a:solidFill>
                  <a:schemeClr val="tx1"/>
                </a:solidFill>
              </a:rPr>
              <a:t>3</a:t>
            </a:r>
            <a:r>
              <a:rPr lang="cs-CZ" sz="2400" dirty="0" smtClean="0">
                <a:solidFill>
                  <a:schemeClr val="tx1"/>
                </a:solidFill>
              </a:rPr>
              <a:t>. </a:t>
            </a:r>
            <a:r>
              <a:rPr lang="pt-BR" sz="2400" dirty="0" smtClean="0">
                <a:solidFill>
                  <a:schemeClr val="tx1"/>
                </a:solidFill>
              </a:rPr>
              <a:t>Lig</a:t>
            </a:r>
            <a:r>
              <a:rPr lang="cs-CZ" sz="2400" dirty="0" err="1" smtClean="0">
                <a:solidFill>
                  <a:schemeClr val="tx1"/>
                </a:solidFill>
              </a:rPr>
              <a:t>ue</a:t>
            </a:r>
            <a:r>
              <a:rPr lang="pt-BR" sz="2400" dirty="0" smtClean="0">
                <a:solidFill>
                  <a:schemeClr val="tx1"/>
                </a:solidFill>
              </a:rPr>
              <a:t>m </a:t>
            </a:r>
            <a:r>
              <a:rPr lang="pt-BR" sz="2400" dirty="0">
                <a:solidFill>
                  <a:schemeClr val="tx1"/>
                </a:solidFill>
              </a:rPr>
              <a:t>as palavras com a sua definição:</a:t>
            </a:r>
          </a:p>
          <a:p>
            <a:pPr algn="l"/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90050"/>
              </p:ext>
            </p:extLst>
          </p:nvPr>
        </p:nvGraphicFramePr>
        <p:xfrm>
          <a:off x="323529" y="1268760"/>
          <a:ext cx="7992886" cy="5220582"/>
        </p:xfrm>
        <a:graphic>
          <a:graphicData uri="http://schemas.openxmlformats.org/drawingml/2006/table">
            <a:tbl>
              <a:tblPr firstRow="1" firstCol="1" bandRow="1"/>
              <a:tblGrid>
                <a:gridCol w="2307225"/>
                <a:gridCol w="494405"/>
                <a:gridCol w="5191256"/>
              </a:tblGrid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caixa, bombo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muito cómico, que faz rir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cónego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2.combate, luta, trabalho duro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destreza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raramente, de forma não regular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fiéis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instrumentos musicais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consentir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5.praticantes de uma religião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lide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sacerdote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farra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conjunto das obras musicais de um músico, de um estilo ou de uma época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alvorada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 que não caminha com firmeza, que oscila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mordomo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 agilidade, habilidade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cambaleante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 conjunto das partes de uma obra musical, escritas de modo a permitir a sua execução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hilariante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 permitir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esporadicamente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 divertimento, festa agitada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repertório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 encarregado ou colaborador de uma festa religiosa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partitura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 madrugada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074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8856984" cy="6408712"/>
          </a:xfrm>
        </p:spPr>
        <p:txBody>
          <a:bodyPr>
            <a:normAutofit/>
          </a:bodyPr>
          <a:lstStyle/>
          <a:p>
            <a:pPr algn="l"/>
            <a:r>
              <a:rPr lang="cs-CZ" sz="2400" b="1" u="sng" dirty="0">
                <a:solidFill>
                  <a:schemeClr val="tx1"/>
                </a:solidFill>
              </a:rPr>
              <a:t>C. </a:t>
            </a:r>
            <a:r>
              <a:rPr lang="cs-CZ" sz="2400" b="1" u="sng" dirty="0" err="1" smtClean="0">
                <a:solidFill>
                  <a:schemeClr val="tx1"/>
                </a:solidFill>
              </a:rPr>
              <a:t>Compreensão</a:t>
            </a:r>
            <a:r>
              <a:rPr lang="cs-CZ" sz="2400" b="1" u="sng" dirty="0" smtClean="0">
                <a:solidFill>
                  <a:schemeClr val="tx1"/>
                </a:solidFill>
              </a:rPr>
              <a:t> oral</a:t>
            </a:r>
            <a:endParaRPr lang="pt-PT" sz="2400" b="1" u="sng" dirty="0" smtClean="0">
              <a:solidFill>
                <a:schemeClr val="tx1"/>
              </a:solidFill>
            </a:endParaRPr>
          </a:p>
          <a:p>
            <a:pPr algn="l"/>
            <a:endParaRPr lang="pt-PT" sz="2400" b="1" i="1" dirty="0" smtClean="0">
              <a:solidFill>
                <a:schemeClr val="tx1"/>
              </a:solidFill>
            </a:endParaRPr>
          </a:p>
          <a:p>
            <a:pPr algn="l"/>
            <a:r>
              <a:rPr lang="pt-PT" sz="2400" b="1" i="1" dirty="0" smtClean="0">
                <a:solidFill>
                  <a:schemeClr val="tx1"/>
                </a:solidFill>
              </a:rPr>
              <a:t>1. Dos tópicos, quais são referidos no texto? Risquem os que não são mencionados e numere os restantes pela ordem em que aparecem. </a:t>
            </a:r>
          </a:p>
          <a:p>
            <a:pPr algn="l"/>
            <a:endParaRPr lang="pt-PT" sz="2400" dirty="0" smtClean="0">
              <a:solidFill>
                <a:schemeClr val="tx1"/>
              </a:solidFill>
            </a:endParaRP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a) </a:t>
            </a:r>
            <a:r>
              <a:rPr lang="cs-CZ" sz="2400" dirty="0" smtClean="0">
                <a:solidFill>
                  <a:schemeClr val="tx1"/>
                </a:solidFill>
              </a:rPr>
              <a:t>a</a:t>
            </a:r>
            <a:r>
              <a:rPr lang="pt-PT" sz="2400" dirty="0" smtClean="0">
                <a:solidFill>
                  <a:schemeClr val="tx1"/>
                </a:solidFill>
              </a:rPr>
              <a:t> imagem do gaiteiro na sociedade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b) </a:t>
            </a:r>
            <a:r>
              <a:rPr lang="cs-CZ" sz="2400" dirty="0" smtClean="0">
                <a:solidFill>
                  <a:schemeClr val="tx1"/>
                </a:solidFill>
              </a:rPr>
              <a:t>c</a:t>
            </a:r>
            <a:r>
              <a:rPr lang="pt-PT" sz="2400" dirty="0" smtClean="0">
                <a:solidFill>
                  <a:schemeClr val="tx1"/>
                </a:solidFill>
              </a:rPr>
              <a:t>aracterísticas e tipos de gaitas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c) </a:t>
            </a:r>
            <a:r>
              <a:rPr lang="cs-CZ" sz="2400" dirty="0" smtClean="0">
                <a:solidFill>
                  <a:schemeClr val="tx1"/>
                </a:solidFill>
              </a:rPr>
              <a:t>d</a:t>
            </a:r>
            <a:r>
              <a:rPr lang="pt-PT" sz="2400" dirty="0" smtClean="0">
                <a:solidFill>
                  <a:schemeClr val="tx1"/>
                </a:solidFill>
              </a:rPr>
              <a:t>ados históricos sobre o uso da gaita mirandesa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d) </a:t>
            </a:r>
            <a:r>
              <a:rPr lang="cs-CZ" sz="2400" dirty="0" smtClean="0">
                <a:solidFill>
                  <a:schemeClr val="tx1"/>
                </a:solidFill>
              </a:rPr>
              <a:t>o</a:t>
            </a:r>
            <a:r>
              <a:rPr lang="pt-PT" sz="2400" dirty="0" smtClean="0">
                <a:solidFill>
                  <a:schemeClr val="tx1"/>
                </a:solidFill>
              </a:rPr>
              <a:t> trabalho de recolha de música tradicional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e) </a:t>
            </a:r>
            <a:r>
              <a:rPr lang="cs-CZ" sz="2400" dirty="0" smtClean="0">
                <a:solidFill>
                  <a:schemeClr val="tx1"/>
                </a:solidFill>
              </a:rPr>
              <a:t>a</a:t>
            </a:r>
            <a:r>
              <a:rPr lang="pt-PT" sz="2400" dirty="0" smtClean="0">
                <a:solidFill>
                  <a:schemeClr val="tx1"/>
                </a:solidFill>
              </a:rPr>
              <a:t> origem da gaita mirandesa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f) </a:t>
            </a:r>
            <a:r>
              <a:rPr lang="cs-CZ" sz="2400" dirty="0" smtClean="0">
                <a:solidFill>
                  <a:schemeClr val="tx1"/>
                </a:solidFill>
              </a:rPr>
              <a:t>a</a:t>
            </a:r>
            <a:r>
              <a:rPr lang="pt-PT" sz="2400" dirty="0" smtClean="0">
                <a:solidFill>
                  <a:schemeClr val="tx1"/>
                </a:solidFill>
              </a:rPr>
              <a:t> construção da gaita mirandesa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g) </a:t>
            </a:r>
            <a:r>
              <a:rPr lang="cs-CZ" sz="2400" dirty="0" smtClean="0">
                <a:solidFill>
                  <a:schemeClr val="tx1"/>
                </a:solidFill>
              </a:rPr>
              <a:t>a</a:t>
            </a:r>
            <a:r>
              <a:rPr lang="pt-PT" sz="2400" dirty="0" smtClean="0">
                <a:solidFill>
                  <a:schemeClr val="tx1"/>
                </a:solidFill>
              </a:rPr>
              <a:t> situação atual da gaita mirandesa 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h) </a:t>
            </a:r>
            <a:r>
              <a:rPr lang="cs-CZ" sz="2400" dirty="0" smtClean="0">
                <a:solidFill>
                  <a:schemeClr val="tx1"/>
                </a:solidFill>
              </a:rPr>
              <a:t>c</a:t>
            </a:r>
            <a:r>
              <a:rPr lang="pt-PT" sz="2400" dirty="0" smtClean="0">
                <a:solidFill>
                  <a:schemeClr val="tx1"/>
                </a:solidFill>
              </a:rPr>
              <a:t>omparação da gaita mirandesa com outros tipos de gaitas 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2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8856984" cy="6408712"/>
          </a:xfrm>
        </p:spPr>
        <p:txBody>
          <a:bodyPr>
            <a:normAutofit/>
          </a:bodyPr>
          <a:lstStyle/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2</a:t>
            </a:r>
            <a:r>
              <a:rPr lang="pt-PT" sz="2400" b="1" i="1" dirty="0" smtClean="0">
                <a:solidFill>
                  <a:schemeClr val="tx1"/>
                </a:solidFill>
              </a:rPr>
              <a:t>. Selecionem a opção correta.</a:t>
            </a:r>
          </a:p>
          <a:p>
            <a:pPr algn="l"/>
            <a:endParaRPr lang="pt-PT" sz="2400" u="sng" dirty="0" smtClean="0">
              <a:solidFill>
                <a:schemeClr val="tx1"/>
              </a:solidFill>
            </a:endParaRPr>
          </a:p>
          <a:p>
            <a:pPr algn="l"/>
            <a:r>
              <a:rPr lang="pt-PT" sz="2400" u="sng" dirty="0" smtClean="0">
                <a:solidFill>
                  <a:schemeClr val="tx1"/>
                </a:solidFill>
              </a:rPr>
              <a:t>a) A gaita mirandesa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i) </a:t>
            </a:r>
            <a:r>
              <a:rPr lang="cs-CZ" sz="2400" dirty="0" smtClean="0">
                <a:solidFill>
                  <a:schemeClr val="tx1"/>
                </a:solidFill>
              </a:rPr>
              <a:t>f</a:t>
            </a:r>
            <a:r>
              <a:rPr lang="pt-PT" sz="2400" dirty="0" smtClean="0">
                <a:solidFill>
                  <a:schemeClr val="tx1"/>
                </a:solidFill>
              </a:rPr>
              <a:t>oi sempre tocada nas festas, nas igrejas e nas procissões da região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ii) </a:t>
            </a:r>
            <a:r>
              <a:rPr lang="cs-CZ" sz="2400" dirty="0" smtClean="0">
                <a:solidFill>
                  <a:schemeClr val="tx1"/>
                </a:solidFill>
              </a:rPr>
              <a:t>e</a:t>
            </a:r>
            <a:r>
              <a:rPr lang="pt-PT" sz="2400" dirty="0" smtClean="0">
                <a:solidFill>
                  <a:schemeClr val="tx1"/>
                </a:solidFill>
              </a:rPr>
              <a:t>ra tocada pelos pastores e só mais tarde começou a ser tocada também nas igrejas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iii) </a:t>
            </a:r>
            <a:r>
              <a:rPr lang="cs-CZ" sz="2400" dirty="0" smtClean="0">
                <a:solidFill>
                  <a:schemeClr val="tx1"/>
                </a:solidFill>
              </a:rPr>
              <a:t>f</a:t>
            </a:r>
            <a:r>
              <a:rPr lang="pt-PT" sz="2400" dirty="0" smtClean="0">
                <a:solidFill>
                  <a:schemeClr val="tx1"/>
                </a:solidFill>
              </a:rPr>
              <a:t>oi proibida nas igrejas na segunda metade do século XVIII</a:t>
            </a:r>
          </a:p>
          <a:p>
            <a:pPr algn="l"/>
            <a:endParaRPr lang="pt-PT" sz="2400" dirty="0" smtClean="0">
              <a:solidFill>
                <a:schemeClr val="tx1"/>
              </a:solidFill>
            </a:endParaRPr>
          </a:p>
          <a:p>
            <a:pPr algn="l"/>
            <a:r>
              <a:rPr lang="pt-PT" sz="2400" u="sng" dirty="0" smtClean="0">
                <a:solidFill>
                  <a:schemeClr val="tx1"/>
                </a:solidFill>
              </a:rPr>
              <a:t>b) O uso da gaita mirandesa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i) manteve-se muito popular entre a população do planalto até a atualidade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ii) </a:t>
            </a:r>
            <a:r>
              <a:rPr lang="cs-CZ" sz="2400" dirty="0" smtClean="0">
                <a:solidFill>
                  <a:schemeClr val="tx1"/>
                </a:solidFill>
              </a:rPr>
              <a:t>q</a:t>
            </a:r>
            <a:r>
              <a:rPr lang="pt-PT" sz="2400" dirty="0" smtClean="0">
                <a:solidFill>
                  <a:schemeClr val="tx1"/>
                </a:solidFill>
              </a:rPr>
              <a:t>uase desapareceu no final do século XX, mas foi recuperado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iii) </a:t>
            </a:r>
            <a:r>
              <a:rPr lang="cs-CZ" sz="2400" dirty="0" smtClean="0">
                <a:solidFill>
                  <a:schemeClr val="tx1"/>
                </a:solidFill>
              </a:rPr>
              <a:t>p</a:t>
            </a:r>
            <a:r>
              <a:rPr lang="pt-PT" sz="2400" dirty="0" smtClean="0">
                <a:solidFill>
                  <a:schemeClr val="tx1"/>
                </a:solidFill>
              </a:rPr>
              <a:t>erdeu popularidade e os últimos gaiteiros tradicionais desapareceram sem serem conhecidos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923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968</Words>
  <Application>Microsoft Office PowerPoint</Application>
  <PresentationFormat>Předvádění na obrazovce (4:3)</PresentationFormat>
  <Paragraphs>134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Svobodová</dc:creator>
  <cp:lastModifiedBy>User</cp:lastModifiedBy>
  <cp:revision>35</cp:revision>
  <dcterms:created xsi:type="dcterms:W3CDTF">2021-03-11T15:59:26Z</dcterms:created>
  <dcterms:modified xsi:type="dcterms:W3CDTF">2021-04-13T13:13:34Z</dcterms:modified>
</cp:coreProperties>
</file>