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5" r:id="rId4"/>
    <p:sldId id="263" r:id="rId5"/>
    <p:sldId id="264" r:id="rId6"/>
    <p:sldId id="262" r:id="rId7"/>
    <p:sldId id="298" r:id="rId8"/>
    <p:sldId id="273" r:id="rId9"/>
    <p:sldId id="288" r:id="rId10"/>
    <p:sldId id="267" r:id="rId11"/>
    <p:sldId id="300" r:id="rId12"/>
    <p:sldId id="268" r:id="rId13"/>
    <p:sldId id="259" r:id="rId14"/>
    <p:sldId id="285" r:id="rId15"/>
    <p:sldId id="299" r:id="rId16"/>
    <p:sldId id="296" r:id="rId17"/>
    <p:sldId id="297" r:id="rId18"/>
    <p:sldId id="294" r:id="rId19"/>
    <p:sldId id="274" r:id="rId20"/>
    <p:sldId id="293" r:id="rId21"/>
    <p:sldId id="282" r:id="rId22"/>
    <p:sldId id="289" r:id="rId23"/>
    <p:sldId id="287" r:id="rId24"/>
    <p:sldId id="261" r:id="rId25"/>
    <p:sldId id="266" r:id="rId26"/>
    <p:sldId id="279" r:id="rId27"/>
    <p:sldId id="276" r:id="rId28"/>
    <p:sldId id="290" r:id="rId29"/>
    <p:sldId id="271" r:id="rId30"/>
    <p:sldId id="280" r:id="rId31"/>
    <p:sldId id="301" r:id="rId32"/>
    <p:sldId id="283" r:id="rId33"/>
    <p:sldId id="284" r:id="rId34"/>
    <p:sldId id="291" r:id="rId35"/>
    <p:sldId id="275" r:id="rId36"/>
    <p:sldId id="281" r:id="rId37"/>
    <p:sldId id="292" r:id="rId3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7698647-8FD7-4AE5-B0EA-DD57132F1D15}">
          <p14:sldIdLst>
            <p14:sldId id="256"/>
            <p14:sldId id="265"/>
            <p14:sldId id="263"/>
            <p14:sldId id="264"/>
            <p14:sldId id="262"/>
            <p14:sldId id="298"/>
            <p14:sldId id="273"/>
            <p14:sldId id="288"/>
            <p14:sldId id="267"/>
            <p14:sldId id="300"/>
            <p14:sldId id="268"/>
            <p14:sldId id="259"/>
            <p14:sldId id="285"/>
            <p14:sldId id="299"/>
            <p14:sldId id="296"/>
            <p14:sldId id="297"/>
            <p14:sldId id="294"/>
            <p14:sldId id="274"/>
            <p14:sldId id="293"/>
            <p14:sldId id="282"/>
            <p14:sldId id="289"/>
            <p14:sldId id="287"/>
            <p14:sldId id="261"/>
            <p14:sldId id="266"/>
            <p14:sldId id="279"/>
            <p14:sldId id="276"/>
            <p14:sldId id="290"/>
            <p14:sldId id="271"/>
          </p14:sldIdLst>
        </p14:section>
        <p14:section name="Oddíl bez názvu" id="{52470D5E-9417-461F-89FE-E7CCDDC60451}">
          <p14:sldIdLst>
            <p14:sldId id="280"/>
            <p14:sldId id="301"/>
            <p14:sldId id="283"/>
            <p14:sldId id="284"/>
            <p14:sldId id="291"/>
            <p14:sldId id="275"/>
            <p14:sldId id="28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 Allinone" initials="LA" lastIdx="1" clrIdx="0">
    <p:extLst>
      <p:ext uri="{19B8F6BF-5375-455C-9EA6-DF929625EA0E}">
        <p15:presenceInfo xmlns:p15="http://schemas.microsoft.com/office/powerpoint/2012/main" userId="Lenovo Allin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1T01:31:30.42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1754-7C3B-47BE-8201-E4C6D040CE4A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1561E-9ADF-4987-9839-028434489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33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F41DA-6036-449A-91E0-33D1BABC9AF7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9778F-F1F3-4885-B033-BDD1409C9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11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Dobrý den! To</a:t>
            </a:r>
            <a:r>
              <a:rPr lang="cs-CZ" baseline="0" dirty="0"/>
              <a:t>to je velmi důležitá látka – vlastně několik vnitřně spojených kapitol v jedné. Prezentace vystačí na tři hodiny, ale bude k ní postupně připravován další materiál (např. soubor otázek, na něž by bylo záhodno u zkoušky umět odpovědět). Jako souvislý výklad k prezentaci lze doporučit příslušné kapitoly ze skript Petra Mareše 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Úvod do lingvistiky a lingvistické bohemistiky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8–16 (1. Lingvistika a jazyk) a s. 44–54 (6. Strukturální přístup k jazyku) –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příp. další kapitoly – a, jak je doporučeno na posledních </a:t>
            </a:r>
            <a:r>
              <a:rPr lang="cs-CZ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slidech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morfematice např. Češtinu pro překladatele. Mnohé bude také tématem Bohemistické propedeutiky (s důrazem na praktické rozbory) nebo Úvodu do studia znakových jazyků. Uvidíte, jak se vše prolíná, i v jiných kontextech.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05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Lemma.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510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třeba si asi přečíst si tyto partie i v nějaké </a:t>
            </a:r>
            <a:r>
              <a:rPr lang="cs-CZ" dirty="0" err="1"/>
              <a:t>obecnělingvistické</a:t>
            </a:r>
            <a:r>
              <a:rPr lang="cs-CZ" dirty="0"/>
              <a:t> literatuře (viz např. doporučené Marešovo </a:t>
            </a:r>
            <a:r>
              <a:rPr lang="cs-CZ" dirty="0" err="1"/>
              <a:t>skriptum</a:t>
            </a:r>
            <a:r>
              <a:rPr lang="cs-CZ" dirty="0"/>
              <a:t> na </a:t>
            </a:r>
            <a:r>
              <a:rPr lang="cs-CZ" dirty="0" err="1"/>
              <a:t>Moodlu</a:t>
            </a:r>
            <a:r>
              <a:rPr lang="cs-CZ" dirty="0"/>
              <a:t>)</a:t>
            </a:r>
            <a:r>
              <a:rPr lang="cs-CZ" baseline="0" dirty="0"/>
              <a:t> a nechat si vše projít hlavou. (Viz i další </a:t>
            </a:r>
            <a:r>
              <a:rPr lang="cs-CZ" baseline="0" dirty="0" err="1"/>
              <a:t>slidy</a:t>
            </a:r>
            <a:r>
              <a:rPr lang="cs-CZ" baseline="0" dirty="0"/>
              <a:t>.) Paradigmatika – na jednom místě např. ve větě může stát jen jedna vybraná jednotka (téhož typu). </a:t>
            </a:r>
            <a:r>
              <a:rPr lang="cs-CZ" baseline="0" dirty="0" err="1"/>
              <a:t>Syntagmatika</a:t>
            </a:r>
            <a:r>
              <a:rPr lang="cs-CZ" baseline="0" dirty="0"/>
              <a:t> – jednotky se řetězí, kombinují s jinými. (Některé z nich  “povinně“ –</a:t>
            </a:r>
            <a:r>
              <a:rPr lang="cs-CZ" i="1" baseline="0" dirty="0"/>
              <a:t> potkat</a:t>
            </a:r>
            <a:r>
              <a:rPr lang="cs-CZ" baseline="0" dirty="0"/>
              <a:t> musí mít subjekt a objekt ve 4. pádě.) Každý systém je vymezen tímto dvojím typem jednotek.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60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 – a na dalším </a:t>
            </a:r>
            <a:r>
              <a:rPr lang="cs-CZ" dirty="0" err="1"/>
              <a:t>slidu</a:t>
            </a:r>
            <a:r>
              <a:rPr lang="cs-CZ" dirty="0"/>
              <a:t> další příklady.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897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063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úplnosti opět</a:t>
            </a:r>
            <a:r>
              <a:rPr lang="cs-CZ" baseline="0" dirty="0"/>
              <a:t> celé schéma rovin a jednotek v perspektivě </a:t>
            </a:r>
            <a:r>
              <a:rPr lang="cs-CZ" baseline="0" dirty="0" err="1"/>
              <a:t>langue</a:t>
            </a:r>
            <a:r>
              <a:rPr lang="cs-CZ" baseline="0" dirty="0"/>
              <a:t> a </a:t>
            </a:r>
            <a:r>
              <a:rPr lang="cs-CZ" baseline="0" dirty="0" err="1"/>
              <a:t>parole</a:t>
            </a:r>
            <a:r>
              <a:rPr lang="cs-CZ" baseline="0" dirty="0"/>
              <a:t> (nalevo). Na pravé straně jsou naznačeny korespondující jednotky funkční, resp. komunikační. Těm se budeme věnovat později, ale už teď je třeba mít povědomí o tom, že každá forma má svou funkci. V komunikaci (Tedy od lexému-pojmenování výše.)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536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tyto roviny a jednotky se zatím (v této prezentaci) soustředíme. Nejprve na fonetiku a fonologii.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882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nás je</a:t>
            </a:r>
            <a:r>
              <a:rPr lang="cs-CZ" baseline="0" dirty="0"/>
              <a:t> důležitá především fonologie – tedy studium fonémů (těch hlásek, které mají schopnost rozlišit význam).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183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Možná už se tyto věci probíraly v jiných předmětech – snad tento dvojí / trojí  kontext pomůže</a:t>
            </a:r>
            <a:r>
              <a:rPr lang="cs-CZ" baseline="0" dirty="0"/>
              <a:t> podstatu fonému a fonologie pochopit. Proto i zde - opakování týchž informací v různých formulačních souvislostech.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023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Důležitý test – ověření fonologické platnosti.</a:t>
            </a:r>
            <a:r>
              <a:rPr lang="cs-CZ" baseline="0" dirty="0"/>
              <a:t> Takový test pak budeme uplatňovat i v souvislosti se znaky ve znakových jazycích. Viz dále.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712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… ještě než k tomu dojde, připomeňme</a:t>
            </a:r>
            <a:r>
              <a:rPr lang="cs-CZ" baseline="0" dirty="0"/>
              <a:t> i grafickou rovinu, která s onou fonologickou koresponduje. Grafém je opět </a:t>
            </a:r>
            <a:r>
              <a:rPr lang="cs-CZ" baseline="0" dirty="0" err="1"/>
              <a:t>émická</a:t>
            </a:r>
            <a:r>
              <a:rPr lang="cs-CZ" baseline="0" dirty="0"/>
              <a:t> jednotka – jíž odpovídá nekonečné množství konkrétních realizací. Grafický vzor – idealizovaná představa písmena (užívá se např. ve školách), Variantností písma se zabývá grafologie – odchylky od normálu / vzoru má znakovou povahu.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72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Navazujeme na sémiotické kapitoly – viz minule,</a:t>
            </a:r>
            <a:r>
              <a:rPr lang="cs-CZ" baseline="0" dirty="0"/>
              <a:t> předminule. O</a:t>
            </a:r>
            <a:r>
              <a:rPr lang="cs-CZ" dirty="0"/>
              <a:t>d tří dimenzí znaku (a </a:t>
            </a:r>
            <a:r>
              <a:rPr lang="cs-CZ" dirty="0" err="1"/>
              <a:t>sémiózy</a:t>
            </a:r>
            <a:r>
              <a:rPr lang="cs-CZ" dirty="0"/>
              <a:t>) se odvíjejí tři odvětví sémiotiky - a zároveň tři přístupy k jazyku.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237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Otázka,</a:t>
            </a:r>
            <a:r>
              <a:rPr lang="cs-CZ" baseline="0" dirty="0"/>
              <a:t> zde něco takového jako fonémy v znakových jazycích existuje. Vy už víte, že ano. Jde o analogii s jazyky realizovanými zvukově.  V ZJ má nejmenší znaková jednotka pochopitelně jiný charakter.  Tzv. parametry znaku … lze je potvrdit existencí minimálních párů.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428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Důležité – budete na to mnohokrát tázáni. Jedním důležitým kritériem „</a:t>
            </a:r>
            <a:r>
              <a:rPr lang="cs-CZ" dirty="0" err="1"/>
              <a:t>jazykovosti</a:t>
            </a:r>
            <a:r>
              <a:rPr lang="cs-CZ" dirty="0"/>
              <a:t>“ přirozeného jazyka je právě dvojí artikulace.</a:t>
            </a:r>
            <a:r>
              <a:rPr lang="cs-CZ" baseline="0" dirty="0"/>
              <a:t> Jazyk můžeme</a:t>
            </a:r>
            <a:r>
              <a:rPr lang="cs-CZ" dirty="0"/>
              <a:t> členit formálně, na fonémy /příp. grafémy/, tj. prvky, které nemají samy o sobě význam, ale mohou ho rozlišovat (jsou to jednotky jen konstrukční) , a morfémy, čili jednotky mající formu + význam. Artikulace je členění, rozlišování obecně (netýká se jen zvuku a artikulace ve smyslu vyslovování, jak by se mohlo zdát).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92978-E851-476E-8824-94BFE61F940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682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Jednotka nacházející se „o patro výš“ než fonologická</a:t>
            </a:r>
            <a:r>
              <a:rPr lang="cs-CZ" baseline="0" dirty="0"/>
              <a:t> - morfém.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733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Ponořte se prosím do podstaty morfematiky a typů</a:t>
            </a:r>
            <a:r>
              <a:rPr lang="cs-CZ" baseline="0" dirty="0"/>
              <a:t> morfémů – příp. viz samostudium (poslední </a:t>
            </a:r>
            <a:r>
              <a:rPr lang="cs-CZ" baseline="0" dirty="0" err="1"/>
              <a:t>slide</a:t>
            </a:r>
            <a:r>
              <a:rPr lang="cs-CZ" baseline="0" dirty="0"/>
              <a:t> prezentace).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031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65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Nejprve se budeme věnovat strukturní lingvistice – tomu, jak je jazyk vnitřně uspořádán.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80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začátek si odmyslíme</a:t>
            </a:r>
            <a:r>
              <a:rPr lang="cs-CZ" baseline="0" dirty="0"/>
              <a:t> od jazyka to, od čeho je jako fenomén vlastně stěží odmyslitelný: od člověka a společnosti, která ho užívá, od lidské mysli, s níž je jazyk provázán, atd.  Bude to velký výkon abstrakce. Jazyk se pokusíme uvidět jako systém, strukturu, soustředíme se na jeho „vnitřek“ – srov. vnitřní lingvistika oproti lingvistice „vnější“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76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 zakladatele strukturně orientované lingvistiky se pokládá F.</a:t>
            </a:r>
            <a:r>
              <a:rPr lang="cs-CZ" baseline="0" dirty="0"/>
              <a:t> de </a:t>
            </a:r>
            <a:r>
              <a:rPr lang="cs-CZ" baseline="0" dirty="0" err="1"/>
              <a:t>Saussure</a:t>
            </a:r>
            <a:r>
              <a:rPr lang="cs-CZ" baseline="0" dirty="0"/>
              <a:t>. Je s ním spojena </a:t>
            </a:r>
            <a:r>
              <a:rPr lang="cs-CZ" baseline="0" dirty="0" smtClean="0"/>
              <a:t>revoluce </a:t>
            </a:r>
            <a:r>
              <a:rPr lang="cs-CZ" baseline="0" dirty="0"/>
              <a:t>v pohledu na jazyk – a vlastně nejen na jazyk. Strukturní / systémový přístup se uplatnil i v dalších disciplínách. Co všechno to znamená…?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34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Známá Saussureova </a:t>
            </a:r>
            <a:r>
              <a:rPr lang="cs-CZ" dirty="0"/>
              <a:t>metafora jazyka jako hry</a:t>
            </a:r>
            <a:r>
              <a:rPr lang="cs-CZ" baseline="0" dirty="0"/>
              <a:t> v šachy (s jednotky a pravidly toho, jak se ve hře chovají) a konkrétní šachové partie, kterou hrají právě tito hráči tady a teď (ale podle daných pravidel). Tak je to i s jazykem jako systémem a konkrétní promluvou.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97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Jazykovému systému (</a:t>
            </a:r>
            <a:r>
              <a:rPr lang="cs-CZ" dirty="0" err="1"/>
              <a:t>langue</a:t>
            </a:r>
            <a:r>
              <a:rPr lang="cs-CZ" dirty="0"/>
              <a:t>) je vlastní abstraktní existence, zatímco </a:t>
            </a:r>
            <a:r>
              <a:rPr lang="cs-CZ" dirty="0" err="1"/>
              <a:t>parole</a:t>
            </a:r>
            <a:r>
              <a:rPr lang="cs-CZ" dirty="0"/>
              <a:t> – realizaci tohoto systému – odpovídá konkrétní užití v jedinečné situaci. </a:t>
            </a:r>
          </a:p>
          <a:p>
            <a:r>
              <a:rPr lang="cs-CZ" dirty="0"/>
              <a:t>Proti sobě tak stojí kód (</a:t>
            </a:r>
            <a:r>
              <a:rPr lang="cs-CZ" dirty="0" err="1"/>
              <a:t>langue</a:t>
            </a:r>
            <a:r>
              <a:rPr lang="cs-CZ" dirty="0"/>
              <a:t>)</a:t>
            </a:r>
            <a:r>
              <a:rPr lang="cs-CZ" baseline="0" dirty="0"/>
              <a:t> a zpráva v něm „zakódovaná“, konkrétní sdělení. </a:t>
            </a:r>
            <a:r>
              <a:rPr lang="cs-CZ" dirty="0"/>
              <a:t> Proti</a:t>
            </a:r>
            <a:r>
              <a:rPr lang="cs-CZ" baseline="0" dirty="0"/>
              <a:t> s</a:t>
            </a:r>
            <a:r>
              <a:rPr lang="cs-CZ" dirty="0"/>
              <a:t>ystémové</a:t>
            </a:r>
            <a:r>
              <a:rPr lang="cs-CZ" baseline="0" dirty="0"/>
              <a:t> jednotce - a</a:t>
            </a:r>
            <a:r>
              <a:rPr lang="cs-CZ" dirty="0"/>
              <a:t>bstraktní množině nekonečného množství potenciálních realizací /lexému KOČKA/</a:t>
            </a:r>
            <a:r>
              <a:rPr lang="cs-CZ" baseline="0" dirty="0"/>
              <a:t> </a:t>
            </a:r>
            <a:r>
              <a:rPr lang="cs-CZ" dirty="0"/>
              <a:t>–</a:t>
            </a:r>
            <a:r>
              <a:rPr lang="cs-CZ" baseline="0" dirty="0"/>
              <a:t> stojí  jedinečné, parolové užití lexému KOČKA v podobě vyžádané kontextem.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818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 tomuto schématu bude třeba se několikrát vrátit – v</a:t>
            </a:r>
            <a:r>
              <a:rPr lang="cs-CZ" baseline="0" dirty="0"/>
              <a:t> souvislosti s</a:t>
            </a:r>
            <a:r>
              <a:rPr lang="cs-CZ" dirty="0"/>
              <a:t> probíráním každé roviny (fonologické, morfologické atd.). Jde o to, že každá jednotka se podílí na struktuře jednotek</a:t>
            </a:r>
            <a:r>
              <a:rPr lang="cs-CZ" baseline="0" dirty="0"/>
              <a:t> vyšší roviny (foném, morfém, lexém atd.) Schéma má obecně naznačit, jak vypadá jazykový systém v možných dvou podobách – </a:t>
            </a:r>
            <a:r>
              <a:rPr lang="cs-CZ" baseline="0" dirty="0" err="1"/>
              <a:t>langue</a:t>
            </a:r>
            <a:r>
              <a:rPr lang="cs-CZ" baseline="0" dirty="0"/>
              <a:t> a </a:t>
            </a:r>
            <a:r>
              <a:rPr lang="cs-CZ" baseline="0" dirty="0" err="1"/>
              <a:t>parole</a:t>
            </a:r>
            <a:r>
              <a:rPr lang="cs-CZ" baseline="0" dirty="0"/>
              <a:t>. Vše se naučíme postupně.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353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 – lexikální rovina. Slovo systémové (lexém) – slovo textové (</a:t>
            </a:r>
            <a:r>
              <a:rPr lang="cs-CZ" dirty="0" err="1"/>
              <a:t>alolex</a:t>
            </a:r>
            <a:r>
              <a:rPr lang="cs-CZ" dirty="0"/>
              <a:t>): je třeba rozlišovat.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778F-F1F3-4885-B033-BDD1409C9E7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08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56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39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1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477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13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171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01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616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951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467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475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20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356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191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420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4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97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prezi.com/p/awoxtn7xwf9_/langue-and-parol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ORTOEPI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ZNAKOV&#221;%20JAZY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2.pn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xV9mQgBi6S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5783" y="1625600"/>
            <a:ext cx="11129818" cy="3398982"/>
          </a:xfrm>
        </p:spPr>
        <p:txBody>
          <a:bodyPr/>
          <a:lstStyle/>
          <a:p>
            <a:pPr algn="ctr"/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1. Přístupy k jazyku: systémový, komunikační a kognitivní</a:t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2. Jazyk jako systém; vztahy v systému. </a:t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 err="1">
                <a:solidFill>
                  <a:schemeClr val="accent2">
                    <a:lumMod val="75000"/>
                  </a:schemeClr>
                </a:solidFill>
              </a:rPr>
              <a:t>Langue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cs-CZ" sz="3200" b="1" dirty="0" err="1">
                <a:solidFill>
                  <a:schemeClr val="accent2">
                    <a:lumMod val="75000"/>
                  </a:schemeClr>
                </a:solidFill>
              </a:rPr>
              <a:t>parole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. Jednotky. Roviny</a:t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3. Foném. Fonetika a fonologie</a:t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4. Morfém. Morfematika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5709" y="5799046"/>
            <a:ext cx="9005662" cy="91578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2800" dirty="0"/>
              <a:t>Úvod do studia jazyka </a:t>
            </a:r>
          </a:p>
          <a:p>
            <a:pPr algn="l"/>
            <a:r>
              <a:rPr lang="cs-CZ" sz="2800" dirty="0" smtClean="0"/>
              <a:t>25. </a:t>
            </a:r>
            <a:r>
              <a:rPr lang="cs-CZ" sz="2800" dirty="0"/>
              <a:t>října, </a:t>
            </a:r>
            <a:r>
              <a:rPr lang="cs-CZ" sz="2800" dirty="0" smtClean="0"/>
              <a:t>1. </a:t>
            </a:r>
            <a:r>
              <a:rPr lang="cs-CZ" sz="2800" dirty="0"/>
              <a:t>a 8</a:t>
            </a:r>
            <a:r>
              <a:rPr lang="cs-CZ" sz="2800" dirty="0" smtClean="0"/>
              <a:t>. </a:t>
            </a:r>
            <a:r>
              <a:rPr lang="cs-CZ" sz="2800" dirty="0"/>
              <a:t>listopadu </a:t>
            </a:r>
            <a:r>
              <a:rPr lang="cs-CZ" sz="2800" dirty="0" smtClean="0"/>
              <a:t>2022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388" y="4478246"/>
            <a:ext cx="2781903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2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6534" y="575733"/>
            <a:ext cx="11184466" cy="1320800"/>
          </a:xfrm>
        </p:spPr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https://prezi.com/p/awoxtn7xwf9_/langue-and-parole/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33" y="1346200"/>
            <a:ext cx="8763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E4E2E-DABC-4348-828D-3353AD68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22" y="261258"/>
            <a:ext cx="10243402" cy="670560"/>
          </a:xfrm>
        </p:spPr>
        <p:txBody>
          <a:bodyPr>
            <a:normAutofit/>
          </a:bodyPr>
          <a:lstStyle/>
          <a:p>
            <a:pPr algn="ctr"/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Langue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parole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9E527-C2D2-479C-9408-C2E0092FD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31" y="1149532"/>
            <a:ext cx="3408412" cy="54167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cs-CZ" dirty="0"/>
              <a:t>systém</a:t>
            </a:r>
          </a:p>
          <a:p>
            <a:pPr marL="0" indent="0" algn="ctr">
              <a:buNone/>
            </a:pPr>
            <a:r>
              <a:rPr lang="cs-CZ" dirty="0"/>
              <a:t>● abstraktní existence</a:t>
            </a:r>
          </a:p>
          <a:p>
            <a:pPr marL="0" indent="0" algn="ctr">
              <a:buNone/>
            </a:pPr>
            <a:r>
              <a:rPr lang="cs-CZ" dirty="0"/>
              <a:t>● kód</a:t>
            </a:r>
          </a:p>
          <a:p>
            <a:pPr marL="0" indent="0" algn="ctr">
              <a:buNone/>
            </a:pPr>
            <a:r>
              <a:rPr lang="cs-CZ" dirty="0"/>
              <a:t>● invariant</a:t>
            </a:r>
          </a:p>
          <a:p>
            <a:pPr marL="0" indent="0" algn="ctr">
              <a:buNone/>
            </a:pPr>
            <a:r>
              <a:rPr lang="cs-CZ" dirty="0"/>
              <a:t> ● sociální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jednotky </a:t>
            </a:r>
            <a:r>
              <a:rPr lang="cs-CZ" dirty="0">
                <a:solidFill>
                  <a:srgbClr val="FF0000"/>
                </a:solidFill>
              </a:rPr>
              <a:t>„</a:t>
            </a:r>
            <a:r>
              <a:rPr lang="cs-CZ" dirty="0" err="1">
                <a:solidFill>
                  <a:srgbClr val="FF0000"/>
                </a:solidFill>
              </a:rPr>
              <a:t>émické</a:t>
            </a:r>
            <a:r>
              <a:rPr lang="cs-CZ" dirty="0">
                <a:solidFill>
                  <a:srgbClr val="FF0000"/>
                </a:solidFill>
              </a:rPr>
              <a:t>“</a:t>
            </a:r>
          </a:p>
          <a:p>
            <a:pPr marL="0" indent="0" algn="ctr">
              <a:buNone/>
            </a:pPr>
            <a:r>
              <a:rPr lang="cs-CZ" dirty="0"/>
              <a:t>(např. lex</a:t>
            </a:r>
            <a:r>
              <a:rPr lang="cs-CZ" dirty="0">
                <a:solidFill>
                  <a:srgbClr val="FF0000"/>
                </a:solidFill>
              </a:rPr>
              <a:t>ém</a:t>
            </a:r>
            <a:r>
              <a:rPr lang="cs-CZ" dirty="0"/>
              <a:t>)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KOČKA </a:t>
            </a:r>
            <a:r>
              <a:rPr lang="cs-CZ" b="1" dirty="0">
                <a:solidFill>
                  <a:srgbClr val="FF0000"/>
                </a:solidFill>
              </a:rPr>
              <a:t>(abstraktní, systémová jednotka - lexém)</a:t>
            </a:r>
          </a:p>
          <a:p>
            <a:pPr marL="0" indent="0" algn="ctr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Úroveň LANGUE</a:t>
            </a: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78C465-93FF-4469-8820-7A5B82BE2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5703" y="1071154"/>
            <a:ext cx="5582194" cy="55996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dirty="0"/>
              <a:t>realizace systému</a:t>
            </a:r>
          </a:p>
          <a:p>
            <a:pPr algn="ctr"/>
            <a:r>
              <a:rPr lang="cs-CZ" dirty="0"/>
              <a:t>konkrétní užití „tady a teď“ – v kontextu, v </a:t>
            </a:r>
            <a:r>
              <a:rPr lang="cs-CZ" dirty="0" smtClean="0"/>
              <a:t>situaci, fyzický akt</a:t>
            </a:r>
          </a:p>
          <a:p>
            <a:pPr algn="ctr"/>
            <a:r>
              <a:rPr lang="cs-CZ" dirty="0" smtClean="0"/>
              <a:t> zpráva</a:t>
            </a:r>
            <a:r>
              <a:rPr lang="cs-CZ" dirty="0"/>
              <a:t>, sdělení, text</a:t>
            </a:r>
          </a:p>
          <a:p>
            <a:pPr algn="ctr"/>
            <a:r>
              <a:rPr lang="cs-CZ" dirty="0"/>
              <a:t>varianta (jedna z mnoha možných)</a:t>
            </a:r>
          </a:p>
          <a:p>
            <a:pPr marL="0" indent="0" algn="ctr">
              <a:buNone/>
            </a:pPr>
            <a:r>
              <a:rPr lang="cs-CZ" dirty="0" smtClean="0"/>
              <a:t>Individuální akt</a:t>
            </a:r>
            <a:endParaRPr lang="cs-CZ" dirty="0"/>
          </a:p>
          <a:p>
            <a:pPr algn="ctr">
              <a:buFontTx/>
              <a:buChar char="-"/>
            </a:pPr>
            <a:endParaRPr lang="cs-CZ" dirty="0"/>
          </a:p>
          <a:p>
            <a:pPr algn="ctr"/>
            <a:r>
              <a:rPr lang="cs-CZ" dirty="0"/>
              <a:t>„jednotky </a:t>
            </a:r>
            <a:r>
              <a:rPr lang="cs-CZ" dirty="0">
                <a:solidFill>
                  <a:srgbClr val="FF0000"/>
                </a:solidFill>
              </a:rPr>
              <a:t>alo-</a:t>
            </a:r>
            <a:r>
              <a:rPr lang="cs-CZ" dirty="0"/>
              <a:t>…“</a:t>
            </a:r>
          </a:p>
          <a:p>
            <a:pPr algn="ctr"/>
            <a:r>
              <a:rPr lang="cs-CZ" dirty="0"/>
              <a:t>(např. </a:t>
            </a:r>
            <a:r>
              <a:rPr lang="cs-CZ" dirty="0" err="1">
                <a:solidFill>
                  <a:srgbClr val="FF0000"/>
                </a:solidFill>
              </a:rPr>
              <a:t>alolex</a:t>
            </a:r>
            <a:r>
              <a:rPr lang="cs-CZ" dirty="0"/>
              <a:t>)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i="1" dirty="0"/>
              <a:t>Kočka</a:t>
            </a:r>
            <a:r>
              <a:rPr lang="cs-CZ" i="1" dirty="0"/>
              <a:t> si sedla na polštář. </a:t>
            </a:r>
            <a:r>
              <a:rPr lang="cs-CZ" b="1" i="1" dirty="0"/>
              <a:t>Kočky</a:t>
            </a:r>
            <a:r>
              <a:rPr lang="cs-CZ" i="1" dirty="0"/>
              <a:t> chytají myši. Tyhle konzervy </a:t>
            </a:r>
            <a:r>
              <a:rPr lang="cs-CZ" b="1" i="1" dirty="0"/>
              <a:t>kočkám</a:t>
            </a:r>
            <a:r>
              <a:rPr lang="cs-CZ" i="1" dirty="0"/>
              <a:t> nechutnají.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(tři konkrétní realizace lexému KOČKA – </a:t>
            </a:r>
            <a:r>
              <a:rPr lang="cs-CZ" b="1" dirty="0" err="1">
                <a:solidFill>
                  <a:srgbClr val="FF0000"/>
                </a:solidFill>
              </a:rPr>
              <a:t>alolexy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Úroveň PAROLE</a:t>
            </a:r>
          </a:p>
        </p:txBody>
      </p:sp>
    </p:spTree>
    <p:extLst>
      <p:ext uri="{BB962C8B-B14F-4D97-AF65-F5344CB8AC3E}">
        <p14:creationId xmlns:p14="http://schemas.microsoft.com/office/powerpoint/2010/main" val="351678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448" y="117446"/>
            <a:ext cx="10838576" cy="647282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cs-CZ" sz="3300" b="1" dirty="0"/>
              <a:t>    STRUKTURNÍ JEDNOTKY a jazykové roviny                                    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sz="1900" dirty="0">
                <a:solidFill>
                  <a:srgbClr val="C00000"/>
                </a:solidFill>
              </a:rPr>
              <a:t>          (vymezené formou)                                                                                      </a:t>
            </a:r>
            <a:r>
              <a:rPr lang="cs-CZ" sz="2400" b="1" dirty="0" smtClean="0">
                <a:solidFill>
                  <a:srgbClr val="FF0000"/>
                </a:solidFill>
              </a:rPr>
              <a:t>         </a:t>
            </a:r>
            <a:endParaRPr lang="cs-CZ" sz="24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cs-CZ" sz="2400" b="1" dirty="0">
                <a:solidFill>
                  <a:srgbClr val="FF0000"/>
                </a:solidFill>
              </a:rPr>
              <a:t>          </a:t>
            </a:r>
            <a:r>
              <a:rPr lang="cs-CZ" sz="2400" b="1" u="sng" dirty="0" err="1">
                <a:solidFill>
                  <a:srgbClr val="FF0000"/>
                </a:solidFill>
              </a:rPr>
              <a:t>langue</a:t>
            </a:r>
            <a:r>
              <a:rPr lang="cs-CZ" sz="2400" b="1" u="sng" dirty="0">
                <a:solidFill>
                  <a:srgbClr val="FF0000"/>
                </a:solidFill>
              </a:rPr>
              <a:t> / </a:t>
            </a:r>
            <a:r>
              <a:rPr lang="cs-CZ" sz="2400" b="1" u="sng" dirty="0" err="1">
                <a:solidFill>
                  <a:srgbClr val="FF0000"/>
                </a:solidFill>
              </a:rPr>
              <a:t>parole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>
                <a:solidFill>
                  <a:srgbClr val="FF0000"/>
                </a:solidFill>
              </a:rPr>
              <a:t>              (in abstracto    /      in concreto)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/>
              <a:t>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/>
              <a:t>           6) „</a:t>
            </a:r>
            <a:r>
              <a:rPr lang="cs-CZ" dirty="0" err="1"/>
              <a:t>soutextí</a:t>
            </a:r>
            <a:r>
              <a:rPr lang="cs-CZ" dirty="0"/>
              <a:t>“, komplex textů    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/>
              <a:t>      </a:t>
            </a:r>
            <a:r>
              <a:rPr lang="cs-CZ" sz="1600" dirty="0"/>
              <a:t>↑ </a:t>
            </a:r>
            <a:endParaRPr lang="cs-CZ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/>
              <a:t>            5) typ textu    /     text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sz="1600" dirty="0"/>
              <a:t>       ↑  </a:t>
            </a:r>
            <a:endParaRPr lang="cs-CZ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/>
              <a:t>             4) větný typ  (vzorec)   /     věta        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/>
              <a:t> 						  </a:t>
            </a:r>
            <a:r>
              <a:rPr lang="cs-CZ" sz="1600" dirty="0"/>
              <a:t>↑ </a:t>
            </a:r>
            <a:r>
              <a:rPr lang="cs-CZ" dirty="0"/>
              <a:t>						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/>
              <a:t>             3) lexém        /     (alo)lex     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/>
              <a:t> 	           </a:t>
            </a:r>
            <a:r>
              <a:rPr lang="cs-CZ" sz="1600" dirty="0"/>
              <a:t>↑ </a:t>
            </a:r>
            <a:r>
              <a:rPr lang="cs-CZ" dirty="0"/>
              <a:t>		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/>
              <a:t>              2) morfém     /     (alo)morf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/>
              <a:t>                                                             	    </a:t>
            </a:r>
            <a:r>
              <a:rPr lang="cs-CZ" sz="1600" dirty="0"/>
              <a:t>↑ </a:t>
            </a:r>
            <a:r>
              <a:rPr lang="cs-CZ" dirty="0"/>
              <a:t>		                                                ↑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dirty="0"/>
              <a:t>            1) foném        /     (alo)</a:t>
            </a:r>
            <a:r>
              <a:rPr lang="cs-CZ" dirty="0" err="1"/>
              <a:t>fon</a:t>
            </a:r>
            <a:r>
              <a:rPr lang="cs-CZ" dirty="0"/>
              <a:t>                 </a:t>
            </a:r>
          </a:p>
        </p:txBody>
      </p:sp>
      <p:sp>
        <p:nvSpPr>
          <p:cNvPr id="2" name="Šipka nahoru 1"/>
          <p:cNvSpPr/>
          <p:nvPr/>
        </p:nvSpPr>
        <p:spPr>
          <a:xfrm>
            <a:off x="1946467" y="5329898"/>
            <a:ext cx="484632" cy="10132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292" y="3542328"/>
            <a:ext cx="542591" cy="10425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443" y="1713261"/>
            <a:ext cx="542591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5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3F91C-4DA8-4B9C-89CB-02EA63CB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296093"/>
            <a:ext cx="11251473" cy="7402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Slovo-lexém (systémové) vs. slovo-(alo)lex (textové)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3D24B-DCC9-4DC5-96B7-A97B6FB57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20" y="1149531"/>
            <a:ext cx="4702629" cy="5708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Lexém</a:t>
            </a:r>
            <a:r>
              <a:rPr lang="cs-CZ" dirty="0"/>
              <a:t> - </a:t>
            </a:r>
            <a:r>
              <a:rPr lang="cs-CZ" b="1" dirty="0"/>
              <a:t>abstraktní formálně‑významová jednotka </a:t>
            </a:r>
            <a:r>
              <a:rPr lang="cs-CZ" dirty="0"/>
              <a:t>nadřazená všem svým konkrétním manifestacím v jazykových projevech, u ohebných slov zahrnující celé paradigma (tygr, tygr, tygrovi…; běžím, běžíš, běží…)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Lex, </a:t>
            </a:r>
            <a:r>
              <a:rPr lang="cs-CZ" dirty="0" err="1"/>
              <a:t>alolex</a:t>
            </a:r>
            <a:r>
              <a:rPr lang="cs-CZ" dirty="0"/>
              <a:t> – konkrétní manifestace </a:t>
            </a:r>
            <a:r>
              <a:rPr lang="cs-CZ" b="1" dirty="0"/>
              <a:t>lexému</a:t>
            </a: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/>
              <a:t>Tygr se spřátelil s jiným tygrem a oba tygři se vydali na lov.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1 slovo systémové – lexém TYGR</a:t>
            </a:r>
          </a:p>
          <a:p>
            <a:pPr marL="0" indent="0">
              <a:buNone/>
            </a:pPr>
            <a:r>
              <a:rPr lang="cs-CZ" sz="2000" dirty="0"/>
              <a:t>3 slova textová (konkrétní výskyty) lexému TYGR: </a:t>
            </a:r>
            <a:r>
              <a:rPr lang="cs-CZ" sz="2000" dirty="0" err="1"/>
              <a:t>alolexy</a:t>
            </a:r>
            <a:r>
              <a:rPr lang="cs-CZ" sz="2000" dirty="0"/>
              <a:t> </a:t>
            </a:r>
            <a:r>
              <a:rPr lang="cs-CZ" sz="2000" i="1" dirty="0"/>
              <a:t>tygr</a:t>
            </a:r>
            <a:r>
              <a:rPr lang="cs-CZ" sz="2000" dirty="0"/>
              <a:t>, </a:t>
            </a:r>
            <a:r>
              <a:rPr lang="cs-CZ" sz="2000" i="1" dirty="0"/>
              <a:t>tygrem</a:t>
            </a:r>
            <a:r>
              <a:rPr lang="cs-CZ" sz="2000" dirty="0"/>
              <a:t>, </a:t>
            </a:r>
            <a:r>
              <a:rPr lang="cs-CZ" sz="2000" i="1" dirty="0"/>
              <a:t>tygři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b="1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5CF91E-8B90-4E76-A06A-180FD3B0E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9348" y="1175657"/>
            <a:ext cx="6836229" cy="523820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</a:t>
            </a:r>
            <a:endParaRPr lang="cs-CZ" sz="2600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9ADFA82-A942-4235-A972-DB0AF1D8462B}"/>
              </a:ext>
            </a:extLst>
          </p:cNvPr>
          <p:cNvCxnSpPr>
            <a:cxnSpLocks/>
          </p:cNvCxnSpPr>
          <p:nvPr/>
        </p:nvCxnSpPr>
        <p:spPr>
          <a:xfrm>
            <a:off x="8647611" y="2882537"/>
            <a:ext cx="1190896" cy="116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1CE66A2-8D06-4EDD-9CF1-431B7BDF569E}"/>
              </a:ext>
            </a:extLst>
          </p:cNvPr>
          <p:cNvCxnSpPr>
            <a:cxnSpLocks/>
          </p:cNvCxnSpPr>
          <p:nvPr/>
        </p:nvCxnSpPr>
        <p:spPr>
          <a:xfrm flipH="1">
            <a:off x="6844120" y="2929945"/>
            <a:ext cx="1132931" cy="945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2A28395-800E-45F7-88EB-C86147AFEFCA}"/>
              </a:ext>
            </a:extLst>
          </p:cNvPr>
          <p:cNvCxnSpPr>
            <a:cxnSpLocks/>
          </p:cNvCxnSpPr>
          <p:nvPr/>
        </p:nvCxnSpPr>
        <p:spPr>
          <a:xfrm flipH="1">
            <a:off x="8265795" y="2882537"/>
            <a:ext cx="81369" cy="1898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28C08E9B-FE40-487C-8B61-6E016970B235}"/>
              </a:ext>
            </a:extLst>
          </p:cNvPr>
          <p:cNvCxnSpPr>
            <a:cxnSpLocks/>
          </p:cNvCxnSpPr>
          <p:nvPr/>
        </p:nvCxnSpPr>
        <p:spPr>
          <a:xfrm>
            <a:off x="9167197" y="2893178"/>
            <a:ext cx="1342619" cy="535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7A815252-9E39-48DD-A752-AD7C91C02851}"/>
              </a:ext>
            </a:extLst>
          </p:cNvPr>
          <p:cNvCxnSpPr>
            <a:cxnSpLocks/>
          </p:cNvCxnSpPr>
          <p:nvPr/>
        </p:nvCxnSpPr>
        <p:spPr>
          <a:xfrm flipH="1">
            <a:off x="6004561" y="2893178"/>
            <a:ext cx="1351683" cy="589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>
            <a:extLst>
              <a:ext uri="{FF2B5EF4-FFF2-40B4-BE49-F238E27FC236}">
                <a16:creationId xmlns:a16="http://schemas.microsoft.com/office/drawing/2014/main" id="{58E49AC1-67B3-49BA-B0AD-ED7860A9A3C0}"/>
              </a:ext>
            </a:extLst>
          </p:cNvPr>
          <p:cNvSpPr/>
          <p:nvPr/>
        </p:nvSpPr>
        <p:spPr>
          <a:xfrm flipV="1">
            <a:off x="7346055" y="2531307"/>
            <a:ext cx="2055223" cy="1021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Ttmmmmmmmm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cs-CZ" dirty="0" err="1"/>
              <a:t>YGR</a:t>
            </a:r>
            <a:endParaRPr lang="cs-CZ" dirty="0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5C8FEAB0-1006-496B-9A8D-2ADCDA5CC7BD}"/>
              </a:ext>
            </a:extLst>
          </p:cNvPr>
          <p:cNvSpPr/>
          <p:nvPr/>
        </p:nvSpPr>
        <p:spPr>
          <a:xfrm>
            <a:off x="4998354" y="3244334"/>
            <a:ext cx="12076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tygr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tygři! </a:t>
            </a:r>
          </a:p>
          <a:p>
            <a:endParaRPr lang="cs-CZ" dirty="0"/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5977D539-719C-4C3F-A8F8-C8B2C627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306" y="3986507"/>
            <a:ext cx="768163" cy="493819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37B5269C-E39C-40A6-9776-E42D8318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34" y="5027183"/>
            <a:ext cx="716863" cy="460840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24CBA18F-4514-498D-BA2A-5EB53CD3C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885" y="4153584"/>
            <a:ext cx="768163" cy="493819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C2A422B5-E678-40CE-B779-4CE8E747A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514" y="3155719"/>
            <a:ext cx="768163" cy="493819"/>
          </a:xfrm>
          <a:prstGeom prst="rect">
            <a:avLst/>
          </a:prstGeom>
        </p:spPr>
      </p:pic>
      <p:sp>
        <p:nvSpPr>
          <p:cNvPr id="38" name="Obdélník 37">
            <a:extLst>
              <a:ext uri="{FF2B5EF4-FFF2-40B4-BE49-F238E27FC236}">
                <a16:creationId xmlns:a16="http://schemas.microsoft.com/office/drawing/2014/main" id="{2E31123A-3437-402E-BF93-F79BC16E8407}"/>
              </a:ext>
            </a:extLst>
          </p:cNvPr>
          <p:cNvSpPr/>
          <p:nvPr/>
        </p:nvSpPr>
        <p:spPr>
          <a:xfrm>
            <a:off x="6206050" y="4591518"/>
            <a:ext cx="84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tygra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0C81F356-9CD4-412E-B801-324A7F0EA91E}"/>
              </a:ext>
            </a:extLst>
          </p:cNvPr>
          <p:cNvSpPr/>
          <p:nvPr/>
        </p:nvSpPr>
        <p:spPr>
          <a:xfrm>
            <a:off x="5752030" y="3649538"/>
            <a:ext cx="1132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tygrovi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642A5AA9-64C6-4D06-90E9-B2E1E57778E2}"/>
              </a:ext>
            </a:extLst>
          </p:cNvPr>
          <p:cNvSpPr/>
          <p:nvPr/>
        </p:nvSpPr>
        <p:spPr>
          <a:xfrm>
            <a:off x="7205503" y="4100505"/>
            <a:ext cx="862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tygře 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75F80169-462C-4FF1-AC85-95DD6E519250}"/>
              </a:ext>
            </a:extLst>
          </p:cNvPr>
          <p:cNvSpPr/>
          <p:nvPr/>
        </p:nvSpPr>
        <p:spPr>
          <a:xfrm>
            <a:off x="8635908" y="4499358"/>
            <a:ext cx="1092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tygři </a:t>
            </a: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F333388D-AB58-4814-9C9B-DBC6452F3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9467" y="3690757"/>
            <a:ext cx="890093" cy="493819"/>
          </a:xfrm>
          <a:prstGeom prst="rect">
            <a:avLst/>
          </a:prstGeom>
        </p:spPr>
      </p:pic>
      <p:sp>
        <p:nvSpPr>
          <p:cNvPr id="43" name="Obdélník 42">
            <a:extLst>
              <a:ext uri="{FF2B5EF4-FFF2-40B4-BE49-F238E27FC236}">
                <a16:creationId xmlns:a16="http://schemas.microsoft.com/office/drawing/2014/main" id="{383E82F1-1CB3-4BF6-B753-617EAE0895AF}"/>
              </a:ext>
            </a:extLst>
          </p:cNvPr>
          <p:cNvSpPr/>
          <p:nvPr/>
        </p:nvSpPr>
        <p:spPr>
          <a:xfrm>
            <a:off x="10286781" y="481053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tygrech 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F7A40F21-9C9E-4713-9DF9-BF593D84F0D9}"/>
              </a:ext>
            </a:extLst>
          </p:cNvPr>
          <p:cNvSpPr/>
          <p:nvPr/>
        </p:nvSpPr>
        <p:spPr>
          <a:xfrm>
            <a:off x="5183052" y="4040688"/>
            <a:ext cx="1535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tygrem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909" y="2690491"/>
            <a:ext cx="1994636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1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3997" y="366472"/>
            <a:ext cx="4183062" cy="2220334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24724" y="171803"/>
            <a:ext cx="4184650" cy="23895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466" y="2497668"/>
            <a:ext cx="5460999" cy="409574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" y="2266950"/>
            <a:ext cx="57340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5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857" y="360727"/>
            <a:ext cx="11280543" cy="897622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Lemma – reprezentativní podoba lexému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857" y="1258349"/>
            <a:ext cx="5480634" cy="54316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tygr  </a:t>
            </a:r>
            <a:r>
              <a:rPr lang="cs-CZ" dirty="0"/>
              <a:t>„velká asijská kočkovitá šelma s žlutou, černě pruhovanou srstí“</a:t>
            </a:r>
          </a:p>
          <a:p>
            <a:pPr marL="0" indent="0">
              <a:buNone/>
            </a:pPr>
            <a:r>
              <a:rPr lang="cs-CZ" dirty="0"/>
              <a:t>… zastupuje celé paradigma: </a:t>
            </a:r>
            <a:r>
              <a:rPr lang="cs-CZ" i="1" dirty="0"/>
              <a:t>tygra, tygrovi, tygrem… tygři</a:t>
            </a:r>
            <a:r>
              <a:rPr lang="cs-CZ" dirty="0"/>
              <a:t>…. a jakékoli užití jakéhokoli tvaru lexému</a:t>
            </a:r>
          </a:p>
          <a:p>
            <a:pPr marL="0" indent="0">
              <a:buNone/>
            </a:pPr>
            <a:r>
              <a:rPr lang="cs-CZ" dirty="0"/>
              <a:t>Reprezentativní podobou lexému je nom.sg.  </a:t>
            </a:r>
            <a:r>
              <a:rPr lang="cs-CZ" i="1" dirty="0"/>
              <a:t>tygr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chutný </a:t>
            </a:r>
            <a:r>
              <a:rPr lang="cs-CZ" b="1" dirty="0"/>
              <a:t>„</a:t>
            </a:r>
            <a:r>
              <a:rPr lang="cs-CZ" dirty="0"/>
              <a:t>mající dobrou, lahodnou chuť (hl. o jídle)“ </a:t>
            </a:r>
          </a:p>
          <a:p>
            <a:pPr marL="0" indent="0">
              <a:buNone/>
            </a:pPr>
            <a:r>
              <a:rPr lang="cs-CZ" dirty="0"/>
              <a:t>(…</a:t>
            </a:r>
            <a:r>
              <a:rPr lang="cs-CZ" i="1" dirty="0"/>
              <a:t>chutného, chutnými…; chutnější, nejchutnější)</a:t>
            </a:r>
          </a:p>
          <a:p>
            <a:pPr marL="0" indent="0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šít </a:t>
            </a:r>
            <a:r>
              <a:rPr lang="cs-CZ" dirty="0"/>
              <a:t>„spojovat části něj. látky (nejčastěji tkaniny) v celek, zprav. jehlou a nití; (co) vytvářet tímto způsobem nějaký celek“</a:t>
            </a:r>
          </a:p>
          <a:p>
            <a:pPr marL="0" indent="0">
              <a:buNone/>
            </a:pPr>
            <a:r>
              <a:rPr lang="cs-CZ" dirty="0"/>
              <a:t>… zastupuje celé paradigma: </a:t>
            </a:r>
            <a:r>
              <a:rPr lang="cs-CZ" i="1" dirty="0"/>
              <a:t>šiju, šiješ… šij, šijte … šil, šila šilo, šili … šit, šita … bude šít…. šil by …</a:t>
            </a:r>
          </a:p>
          <a:p>
            <a:pPr marL="0" indent="0">
              <a:buNone/>
            </a:pPr>
            <a:r>
              <a:rPr lang="cs-CZ" dirty="0"/>
              <a:t>Reprezentativní podobou lexému je infinitiv – </a:t>
            </a:r>
            <a:r>
              <a:rPr lang="cs-CZ" i="1" dirty="0"/>
              <a:t>šít, šíti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80F528-E1DD-4DCD-9964-CF2AD39F3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296" y="1681618"/>
            <a:ext cx="4654922" cy="430987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Lemma</a:t>
            </a:r>
            <a:r>
              <a:rPr lang="cs-CZ" b="1" dirty="0"/>
              <a:t> </a:t>
            </a:r>
            <a:r>
              <a:rPr lang="cs-CZ" dirty="0"/>
              <a:t>– reprezentativní podoba lexému v podobě 1 konkrétní textové jednotky a to je: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 jmen nominativ singuláru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u sloves infinitiv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919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B72ED-8692-4249-A06B-58E5EEA8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2100C4D-C755-4B14-9058-3C59191E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20" y="198268"/>
            <a:ext cx="11487045" cy="646146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D8BA340-7391-4B21-AD35-86D003835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235" y="2547845"/>
            <a:ext cx="2432515" cy="206672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371272F-1714-4885-A4CF-77B416DFFB66}"/>
              </a:ext>
            </a:extLst>
          </p:cNvPr>
          <p:cNvSpPr txBox="1"/>
          <p:nvPr/>
        </p:nvSpPr>
        <p:spPr>
          <a:xfrm>
            <a:off x="286717" y="1256145"/>
            <a:ext cx="22994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Zde to není dobře čitelné – nejlepší bude se podívat na www.korpus.cz</a:t>
            </a:r>
          </a:p>
          <a:p>
            <a:r>
              <a:rPr lang="cs-CZ" dirty="0"/>
              <a:t>a zkusit si zadat slovo, prohlédnout stránky </a:t>
            </a:r>
          </a:p>
          <a:p>
            <a:r>
              <a:rPr lang="cs-CZ" dirty="0"/>
              <a:t>a samostatně se s korpusem trochu seznámit.</a:t>
            </a:r>
          </a:p>
        </p:txBody>
      </p:sp>
    </p:spTree>
    <p:extLst>
      <p:ext uri="{BB962C8B-B14F-4D97-AF65-F5344CB8AC3E}">
        <p14:creationId xmlns:p14="http://schemas.microsoft.com/office/powerpoint/2010/main" val="299600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857" y="360727"/>
            <a:ext cx="11280543" cy="897622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Lemma – reprezentativní podoba lexému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857" y="1258349"/>
            <a:ext cx="5480634" cy="54316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tygr  </a:t>
            </a:r>
            <a:r>
              <a:rPr lang="cs-CZ" dirty="0"/>
              <a:t>„velká asijská kočkovitá šelma s žlutou, černě pruhovanou srstí“</a:t>
            </a:r>
          </a:p>
          <a:p>
            <a:pPr marL="0" indent="0">
              <a:buNone/>
            </a:pPr>
            <a:r>
              <a:rPr lang="cs-CZ" dirty="0"/>
              <a:t>… zastupuje celé paradigma: </a:t>
            </a:r>
            <a:r>
              <a:rPr lang="cs-CZ" i="1" dirty="0"/>
              <a:t>tygra, tygrovi, tygrem… tygři</a:t>
            </a:r>
            <a:r>
              <a:rPr lang="cs-CZ" dirty="0"/>
              <a:t>…. a jakékoli užití jakéhokoli tvaru lexému</a:t>
            </a:r>
          </a:p>
          <a:p>
            <a:pPr marL="0" indent="0">
              <a:buNone/>
            </a:pPr>
            <a:r>
              <a:rPr lang="cs-CZ" dirty="0"/>
              <a:t>Reprezentativní podobou lexému je nom.sg.  </a:t>
            </a:r>
            <a:r>
              <a:rPr lang="cs-CZ" i="1" dirty="0"/>
              <a:t>tygr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chutný </a:t>
            </a:r>
            <a:r>
              <a:rPr lang="cs-CZ" b="1" dirty="0"/>
              <a:t>„</a:t>
            </a:r>
            <a:r>
              <a:rPr lang="cs-CZ" dirty="0"/>
              <a:t>mající dobrou, lahodnou chuť (hl. o jídle)“ </a:t>
            </a:r>
          </a:p>
          <a:p>
            <a:pPr marL="0" indent="0">
              <a:buNone/>
            </a:pPr>
            <a:r>
              <a:rPr lang="cs-CZ" dirty="0"/>
              <a:t>(…</a:t>
            </a:r>
            <a:r>
              <a:rPr lang="cs-CZ" i="1" dirty="0"/>
              <a:t>chutného, chutnými…; chutnější, nejchutnější)</a:t>
            </a:r>
          </a:p>
          <a:p>
            <a:pPr marL="0" indent="0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šít </a:t>
            </a:r>
            <a:r>
              <a:rPr lang="cs-CZ" dirty="0"/>
              <a:t>„spojovat části něj. látky (nejčastěji tkaniny) v celek, zprav. jehlou a nití; (co) vytvářet tímto způsobem nějaký celek“</a:t>
            </a:r>
          </a:p>
          <a:p>
            <a:pPr marL="0" indent="0">
              <a:buNone/>
            </a:pPr>
            <a:r>
              <a:rPr lang="cs-CZ" dirty="0"/>
              <a:t>… zastupuje celé paradigma: </a:t>
            </a:r>
            <a:r>
              <a:rPr lang="cs-CZ" i="1" dirty="0"/>
              <a:t>šiju, šiješ… šij, šijte … šil, šila šilo, šili … šit, šita … bude šít…. šil by …</a:t>
            </a:r>
          </a:p>
          <a:p>
            <a:pPr marL="0" indent="0">
              <a:buNone/>
            </a:pPr>
            <a:r>
              <a:rPr lang="cs-CZ" dirty="0"/>
              <a:t>Reprezentativní podobou lexému je infinitiv – </a:t>
            </a:r>
            <a:r>
              <a:rPr lang="cs-CZ" i="1" dirty="0"/>
              <a:t>šít, šíti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80F528-E1DD-4DCD-9964-CF2AD39F3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296" y="1681618"/>
            <a:ext cx="4654922" cy="430987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Lemma</a:t>
            </a:r>
            <a:r>
              <a:rPr lang="cs-CZ" b="1" dirty="0"/>
              <a:t> </a:t>
            </a:r>
            <a:r>
              <a:rPr lang="cs-CZ" dirty="0"/>
              <a:t>– reprezentativní podoba lexému v podobě 1 konkrétní textové jednotky a to je: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 jmen nominativ singuláru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u sloves infinitiv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D973D0-EA4E-423B-9175-FB1CA4887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3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857" y="360727"/>
            <a:ext cx="11280543" cy="897622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Lemma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– reprezentativní podoba lexému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016" y="1258349"/>
            <a:ext cx="5968315" cy="54316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tygr  </a:t>
            </a:r>
            <a:r>
              <a:rPr lang="cs-CZ" dirty="0"/>
              <a:t>„velká asijská kočkovitá šelma s žlutou, černě pruhovanou srstí“ (</a:t>
            </a:r>
            <a:r>
              <a:rPr lang="cs-CZ" i="1" dirty="0"/>
              <a:t>Slovník spisovné češtiny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… výraz tu zastupuje celé paradigma – resp. celý lexém: </a:t>
            </a:r>
            <a:r>
              <a:rPr lang="cs-CZ" i="1" dirty="0"/>
              <a:t>tygra, tygrovi, tygrem… tygři</a:t>
            </a:r>
            <a:r>
              <a:rPr lang="cs-CZ" dirty="0"/>
              <a:t>…. a jakékoli užití jakéhokoli tvaru tohoto </a:t>
            </a:r>
            <a:r>
              <a:rPr lang="cs-CZ" dirty="0" err="1"/>
              <a:t>exému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Reprezentativní podobou lexému je nom.sg.  </a:t>
            </a:r>
            <a:r>
              <a:rPr lang="cs-CZ" i="1" dirty="0"/>
              <a:t>tygr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chutný </a:t>
            </a:r>
            <a:r>
              <a:rPr lang="cs-CZ" b="1" dirty="0"/>
              <a:t>„</a:t>
            </a:r>
            <a:r>
              <a:rPr lang="cs-CZ" dirty="0"/>
              <a:t>mající dobrou, lahodnou chuť (hl. o jídle)“ </a:t>
            </a:r>
          </a:p>
          <a:p>
            <a:pPr marL="0" indent="0">
              <a:buNone/>
            </a:pPr>
            <a:r>
              <a:rPr lang="cs-CZ" dirty="0"/>
              <a:t>(… </a:t>
            </a:r>
            <a:r>
              <a:rPr lang="cs-CZ" i="1" dirty="0"/>
              <a:t>chutného, chutnými…; chutnější, nejchutnější)</a:t>
            </a:r>
          </a:p>
          <a:p>
            <a:pPr marL="0" indent="0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šít </a:t>
            </a:r>
            <a:r>
              <a:rPr lang="cs-CZ" dirty="0"/>
              <a:t>„spojovat části něj. látky (nejčastěji tkaniny) v celek, zprav. jehlou a nití; (co) vytvářet tímto způsobem nějaký celek“</a:t>
            </a:r>
          </a:p>
          <a:p>
            <a:pPr marL="0" indent="0">
              <a:buNone/>
            </a:pPr>
            <a:r>
              <a:rPr lang="cs-CZ" dirty="0"/>
              <a:t>… zastupuje celé paradigma: </a:t>
            </a:r>
            <a:r>
              <a:rPr lang="cs-CZ" i="1" dirty="0"/>
              <a:t>šiju, šiješ… šij, šijte … šil, šila šilo, šili … šit, šita … bude šít…. šil by …</a:t>
            </a:r>
          </a:p>
          <a:p>
            <a:pPr marL="0" indent="0">
              <a:buNone/>
            </a:pPr>
            <a:r>
              <a:rPr lang="cs-CZ" dirty="0"/>
              <a:t>Reprezentativní podobou lexému je infinitiv – </a:t>
            </a:r>
            <a:r>
              <a:rPr lang="cs-CZ" i="1" dirty="0"/>
              <a:t>šít, šíti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80F528-E1DD-4DCD-9964-CF2AD39F3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669" y="1254034"/>
            <a:ext cx="5724474" cy="5085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Lemma</a:t>
            </a:r>
            <a:r>
              <a:rPr lang="cs-CZ" sz="2000" b="1" dirty="0"/>
              <a:t> </a:t>
            </a:r>
            <a:r>
              <a:rPr lang="cs-CZ" sz="2000" dirty="0"/>
              <a:t>– reprezentativní podoba lexému v podobě 1 konkrétní textové jednotky a to je: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u jmen nominativ singuláru:</a:t>
            </a:r>
          </a:p>
          <a:p>
            <a:pPr marL="0" indent="0">
              <a:buNone/>
            </a:pPr>
            <a:r>
              <a:rPr lang="cs-CZ" sz="2000" i="1" dirty="0"/>
              <a:t>tygr, pruhovaný, tento, náš</a:t>
            </a:r>
          </a:p>
          <a:p>
            <a:pPr marL="0" indent="0">
              <a:buNone/>
            </a:pPr>
            <a:r>
              <a:rPr lang="cs-CZ" sz="2000" dirty="0"/>
              <a:t> </a:t>
            </a:r>
          </a:p>
          <a:p>
            <a:r>
              <a:rPr lang="cs-CZ" sz="2000" dirty="0"/>
              <a:t>u sloves infinitiv </a:t>
            </a:r>
          </a:p>
          <a:p>
            <a:pPr marL="0" indent="0">
              <a:buNone/>
            </a:pPr>
            <a:r>
              <a:rPr lang="cs-CZ" sz="2000" i="1" dirty="0"/>
              <a:t>lovit</a:t>
            </a:r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r>
              <a:rPr lang="cs-CZ" sz="2000" dirty="0"/>
              <a:t>V této podobě je výraz např. uveden ve slovníku.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8DBB12B-7AEC-4790-8A58-9CAC062E5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2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D6F42-2873-40CF-99E2-20904508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DBCF98-092B-4879-93F9-039DAF7625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210A55-66DD-4116-8A48-50DB68C12F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981B826-6E55-4454-AB82-BB686EF70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8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BFF18-F24F-4FA9-837D-50377867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212271"/>
            <a:ext cx="9503267" cy="64340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Trojí dimenze znaku (podle Ch. Morrise)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DC781C-74B3-4FC1-BFD8-E5B214AE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03" y="1036864"/>
            <a:ext cx="11175892" cy="5510893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Charles W. Morris </a:t>
            </a:r>
            <a:r>
              <a:rPr lang="cs-CZ" sz="2400" dirty="0"/>
              <a:t>(1901 – 1979)</a:t>
            </a:r>
          </a:p>
          <a:p>
            <a:endParaRPr lang="cs-CZ" dirty="0"/>
          </a:p>
          <a:p>
            <a:r>
              <a:rPr lang="cs-CZ" sz="1600" dirty="0"/>
              <a:t>V návaznosti na Ch. S. </a:t>
            </a:r>
            <a:r>
              <a:rPr lang="cs-CZ" sz="1600" dirty="0" err="1"/>
              <a:t>Pierce</a:t>
            </a:r>
            <a:r>
              <a:rPr lang="cs-CZ" sz="1600" dirty="0"/>
              <a:t> vybudoval základy nauky o znaku a znakovém chování – sémiotiky</a:t>
            </a:r>
          </a:p>
          <a:p>
            <a:r>
              <a:rPr lang="cs-CZ" sz="1600" dirty="0"/>
              <a:t>Dílo</a:t>
            </a:r>
            <a:r>
              <a:rPr lang="cs-CZ" sz="1600" i="1" dirty="0"/>
              <a:t> Základy teorie znaků</a:t>
            </a:r>
            <a:r>
              <a:rPr lang="cs-CZ" sz="1600" dirty="0"/>
              <a:t> (</a:t>
            </a:r>
            <a:r>
              <a:rPr lang="cs-CZ" sz="1600" dirty="0" err="1"/>
              <a:t>Foundations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Theory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Sings</a:t>
            </a:r>
            <a:r>
              <a:rPr lang="cs-CZ" sz="1600" dirty="0"/>
              <a:t>, 1938)</a:t>
            </a:r>
          </a:p>
          <a:p>
            <a:r>
              <a:rPr lang="cs-CZ" sz="1600" dirty="0"/>
              <a:t>Sémiotika – v jeho pojetí věda poskytující obecný základ a nástroje (i terminologické) pro vědy další - lingvistiku, matematiku, logiku, rétoriku, estetiku. (Tyto vědy se opírají o znaky a znakové systémy.)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Semióza</a:t>
            </a:r>
            <a:r>
              <a:rPr lang="cs-CZ" sz="1600" dirty="0">
                <a:solidFill>
                  <a:srgbClr val="FF0000"/>
                </a:solidFill>
              </a:rPr>
              <a:t> – proces, v němž něco funguje jako znak 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1" dirty="0"/>
              <a:t>Tři dimenze semiózy </a:t>
            </a:r>
          </a:p>
          <a:p>
            <a:r>
              <a:rPr lang="cs-CZ" sz="1600" dirty="0"/>
              <a:t>A) </a:t>
            </a:r>
            <a:r>
              <a:rPr lang="cs-CZ" sz="1600" b="1" dirty="0"/>
              <a:t>sémantická</a:t>
            </a:r>
            <a:r>
              <a:rPr lang="cs-CZ" sz="1600" dirty="0"/>
              <a:t> (vztah znak – označovaný objekt: označované a označující)</a:t>
            </a:r>
          </a:p>
          <a:p>
            <a:r>
              <a:rPr lang="cs-CZ" sz="1600" dirty="0"/>
              <a:t>B) </a:t>
            </a:r>
            <a:r>
              <a:rPr lang="cs-CZ" sz="1600" b="1" dirty="0"/>
              <a:t>pragmatická</a:t>
            </a:r>
            <a:r>
              <a:rPr lang="cs-CZ" sz="1600" dirty="0"/>
              <a:t> (vztah znak – interpret: jak se znaků užívá, jak se jim rozumí) </a:t>
            </a:r>
          </a:p>
          <a:p>
            <a:r>
              <a:rPr lang="cs-CZ" sz="1600" dirty="0"/>
              <a:t>C) </a:t>
            </a:r>
            <a:r>
              <a:rPr lang="cs-CZ" sz="1600" b="1" dirty="0"/>
              <a:t>syntaktická</a:t>
            </a:r>
            <a:r>
              <a:rPr lang="cs-CZ" sz="1600" dirty="0"/>
              <a:t> (vztah znak – znak: vztah mezi znaky, struktura jejich systému)</a:t>
            </a:r>
          </a:p>
          <a:p>
            <a:endParaRPr lang="cs-CZ" sz="1600" dirty="0"/>
          </a:p>
          <a:p>
            <a:r>
              <a:rPr lang="cs-CZ" sz="1600" dirty="0"/>
              <a:t>→  a zároveň tři odvětví sémiotiky: </a:t>
            </a:r>
            <a:r>
              <a:rPr lang="cs-CZ" sz="1600" dirty="0">
                <a:solidFill>
                  <a:srgbClr val="FF0000"/>
                </a:solidFill>
              </a:rPr>
              <a:t>SÉMANTIKA – SYNTAKTIKA – PRAGMATIKA</a:t>
            </a:r>
          </a:p>
          <a:p>
            <a:r>
              <a:rPr lang="cs-CZ" sz="1600" dirty="0"/>
              <a:t>→  lze aplikovat i v lingvistice → </a:t>
            </a:r>
          </a:p>
          <a:p>
            <a:endParaRPr lang="cs-CZ" sz="1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AutoNum type="alphaUcParenR"/>
            </a:pPr>
            <a:endParaRPr lang="cs-CZ" dirty="0"/>
          </a:p>
          <a:p>
            <a:pPr>
              <a:buAutoNum type="alphaU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5EA2AE-ED0E-4CF7-AC67-9286177D4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908" y="310243"/>
            <a:ext cx="1664789" cy="20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0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3685" y="92636"/>
            <a:ext cx="10113817" cy="609599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Systém: vztahy paradigmatické  a syntagmatické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65600" y="745585"/>
            <a:ext cx="7746312" cy="59931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Dva typy vztahů v jazykovém systému: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A) Paradigmatické vztahy: dány možností vybrat na určitou pozici jednotku z určité množiny jednotek </a:t>
            </a:r>
            <a:r>
              <a:rPr lang="cs-CZ" b="1" dirty="0" smtClean="0">
                <a:solidFill>
                  <a:srgbClr val="FF0000"/>
                </a:solidFill>
              </a:rPr>
              <a:t>podobných, z téže kategorie </a:t>
            </a:r>
            <a:r>
              <a:rPr lang="cs-CZ" b="1" dirty="0">
                <a:solidFill>
                  <a:srgbClr val="FF0000"/>
                </a:solidFill>
              </a:rPr>
              <a:t>(vztahy asociativní) </a:t>
            </a:r>
          </a:p>
          <a:p>
            <a:pPr marL="0" indent="0">
              <a:buNone/>
            </a:pPr>
            <a:r>
              <a:rPr lang="cs-CZ" dirty="0" smtClean="0"/>
              <a:t>„vertikální“ </a:t>
            </a:r>
            <a:r>
              <a:rPr lang="cs-CZ" dirty="0"/>
              <a:t>soubory jednotek – vztahy podobnosti / kontrastu (opozice), nadřazenosti a </a:t>
            </a:r>
            <a:r>
              <a:rPr lang="cs-CZ" dirty="0" smtClean="0"/>
              <a:t>podřazenosti; vztahy „in absentia“: na jednom místě je jen jedna jednotka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 X g ; </a:t>
            </a:r>
          </a:p>
          <a:p>
            <a:pPr marL="0" indent="0">
              <a:buNone/>
            </a:pPr>
            <a:r>
              <a:rPr lang="cs-CZ" dirty="0"/>
              <a:t>k</a:t>
            </a:r>
            <a:r>
              <a:rPr lang="cs-CZ" dirty="0">
                <a:solidFill>
                  <a:srgbClr val="FF0000"/>
                </a:solidFill>
              </a:rPr>
              <a:t>o</a:t>
            </a:r>
            <a:r>
              <a:rPr lang="cs-CZ" dirty="0"/>
              <a:t>čka X k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čka 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tx1"/>
                </a:solidFill>
              </a:rPr>
              <a:t>kočk</a:t>
            </a:r>
            <a:r>
              <a:rPr lang="cs-CZ" dirty="0">
                <a:solidFill>
                  <a:srgbClr val="C00000"/>
                </a:solidFill>
              </a:rPr>
              <a:t>-a</a:t>
            </a:r>
            <a:r>
              <a:rPr lang="cs-CZ" dirty="0"/>
              <a:t>, </a:t>
            </a:r>
            <a:r>
              <a:rPr lang="cs-CZ" dirty="0" err="1"/>
              <a:t>kočk</a:t>
            </a:r>
            <a:r>
              <a:rPr lang="cs-CZ" dirty="0"/>
              <a:t>-</a:t>
            </a:r>
            <a:r>
              <a:rPr lang="cs-CZ" dirty="0">
                <a:solidFill>
                  <a:srgbClr val="C00000"/>
                </a:solidFill>
              </a:rPr>
              <a:t>y</a:t>
            </a:r>
            <a:r>
              <a:rPr lang="cs-CZ" dirty="0"/>
              <a:t>, </a:t>
            </a:r>
            <a:r>
              <a:rPr lang="cs-CZ" dirty="0" err="1">
                <a:solidFill>
                  <a:schemeClr val="tx1"/>
                </a:solidFill>
              </a:rPr>
              <a:t>koč-</a:t>
            </a:r>
            <a:r>
              <a:rPr lang="cs-CZ" dirty="0" err="1">
                <a:solidFill>
                  <a:srgbClr val="C00000"/>
                </a:solidFill>
              </a:rPr>
              <a:t>ce</a:t>
            </a: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dirty="0" err="1"/>
              <a:t>Sloven-</a:t>
            </a:r>
            <a:r>
              <a:rPr lang="cs-CZ" dirty="0" err="1">
                <a:solidFill>
                  <a:srgbClr val="C00000"/>
                </a:solidFill>
              </a:rPr>
              <a:t>ka</a:t>
            </a:r>
            <a:r>
              <a:rPr lang="cs-CZ" dirty="0">
                <a:solidFill>
                  <a:srgbClr val="C00000"/>
                </a:solidFill>
              </a:rPr>
              <a:t> X</a:t>
            </a:r>
            <a:r>
              <a:rPr lang="cs-CZ" dirty="0"/>
              <a:t> Řek-</a:t>
            </a:r>
            <a:r>
              <a:rPr lang="cs-CZ" dirty="0" err="1">
                <a:solidFill>
                  <a:srgbClr val="C00000"/>
                </a:solidFill>
              </a:rPr>
              <a:t>yně</a:t>
            </a:r>
            <a:endParaRPr 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/>
              <a:t>kočka X pes, kočka X kocour, kočka X šelma</a:t>
            </a:r>
          </a:p>
          <a:p>
            <a:pPr marL="0" indent="0">
              <a:buNone/>
            </a:pPr>
            <a:r>
              <a:rPr lang="cs-CZ" dirty="0"/>
              <a:t>černá X bílá X mourovatá </a:t>
            </a:r>
            <a:r>
              <a:rPr lang="cs-CZ" dirty="0">
                <a:solidFill>
                  <a:schemeClr val="accent1"/>
                </a:solidFill>
              </a:rPr>
              <a:t>(kočka), (kočka) </a:t>
            </a:r>
            <a:r>
              <a:rPr lang="cs-CZ" dirty="0"/>
              <a:t>přede X mňouká  </a:t>
            </a:r>
          </a:p>
          <a:p>
            <a:pPr marL="0" indent="0">
              <a:buNone/>
            </a:pPr>
            <a:r>
              <a:rPr lang="cs-CZ" dirty="0"/>
              <a:t>chodit s obtížemi X belhat se X pajdat X kulhat (</a:t>
            </a:r>
            <a:r>
              <a:rPr lang="cs-CZ" i="1" dirty="0"/>
              <a:t>Dědeček po operaci ….)</a:t>
            </a:r>
          </a:p>
          <a:p>
            <a:pPr marL="0" indent="0">
              <a:buNone/>
            </a:pPr>
            <a:r>
              <a:rPr lang="cs-CZ" dirty="0"/>
              <a:t>potkat (koho) – setkat se (s kým)</a:t>
            </a:r>
          </a:p>
          <a:p>
            <a:pPr marL="0" indent="0">
              <a:buNone/>
            </a:pPr>
            <a:r>
              <a:rPr lang="cs-CZ" dirty="0"/>
              <a:t>X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B) Syntagmatické vztahy: dány tím, jak na sebe jednotky navazují lineárně – v textu</a:t>
            </a:r>
          </a:p>
          <a:p>
            <a:pPr marL="0" indent="0">
              <a:buNone/>
            </a:pPr>
            <a:r>
              <a:rPr lang="cs-CZ" dirty="0"/>
              <a:t>horizontální uspořádání, řetězení jednotek, jejich </a:t>
            </a:r>
            <a:r>
              <a:rPr lang="cs-CZ" dirty="0" smtClean="0"/>
              <a:t>kombinace – sekvence jednotek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k-o-č-k-a</a:t>
            </a:r>
          </a:p>
          <a:p>
            <a:pPr marL="0" indent="0">
              <a:buNone/>
            </a:pPr>
            <a:r>
              <a:rPr lang="cs-CZ" dirty="0"/>
              <a:t>kočka mňouká, mourovatá kočka … (kolokabilita - spojitelnost)</a:t>
            </a:r>
          </a:p>
          <a:p>
            <a:pPr marL="0" indent="0">
              <a:buNone/>
            </a:pPr>
            <a:r>
              <a:rPr lang="cs-CZ" dirty="0"/>
              <a:t>přede a mňouká</a:t>
            </a:r>
          </a:p>
          <a:p>
            <a:pPr marL="0" indent="0">
              <a:buNone/>
            </a:pPr>
            <a:r>
              <a:rPr lang="cs-CZ" dirty="0"/>
              <a:t>setkat se s někým (valence) – je nutné počítat s určitou slovesnou vazbou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80088" y="753035"/>
            <a:ext cx="3959404" cy="56570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PARADIGMA – </a:t>
            </a:r>
            <a:r>
              <a:rPr lang="cs-CZ" dirty="0">
                <a:solidFill>
                  <a:srgbClr val="FF0000"/>
                </a:solidFill>
              </a:rPr>
              <a:t>VOLBA</a:t>
            </a:r>
            <a:r>
              <a:rPr lang="cs-CZ" dirty="0"/>
              <a:t> (</a:t>
            </a:r>
            <a:r>
              <a:rPr lang="cs-CZ" dirty="0">
                <a:solidFill>
                  <a:srgbClr val="FF0000"/>
                </a:solidFill>
              </a:rPr>
              <a:t>VÝBĚR</a:t>
            </a:r>
            <a:r>
              <a:rPr lang="cs-CZ" dirty="0"/>
              <a:t>): svislá osa (C- D) – na jedno místo jedna jednotka</a:t>
            </a:r>
          </a:p>
          <a:p>
            <a:pPr marL="0" indent="0">
              <a:buNone/>
            </a:pPr>
            <a:r>
              <a:rPr lang="cs-CZ" dirty="0"/>
              <a:t>„buď, anebo“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SYNTAGMA - </a:t>
            </a:r>
            <a:r>
              <a:rPr lang="cs-CZ" dirty="0">
                <a:solidFill>
                  <a:srgbClr val="FF0000"/>
                </a:solidFill>
              </a:rPr>
              <a:t>KOMBINACE</a:t>
            </a:r>
            <a:r>
              <a:rPr lang="cs-CZ" dirty="0"/>
              <a:t>: vodorovná osa (A – B) – řetězení, linearita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41" y="2880559"/>
            <a:ext cx="3166956" cy="389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9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54086" cy="1320800"/>
          </a:xfrm>
        </p:spPr>
        <p:txBody>
          <a:bodyPr/>
          <a:lstStyle/>
          <a:p>
            <a:pPr algn="ctr"/>
            <a:r>
              <a:rPr lang="cs-CZ" dirty="0"/>
              <a:t>Osa výběru (paradigmatická) </a:t>
            </a:r>
            <a:br>
              <a:rPr lang="cs-CZ" dirty="0"/>
            </a:br>
            <a:r>
              <a:rPr lang="cs-CZ" dirty="0"/>
              <a:t>a osa kombinace (syntagmatická)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7910" y="2332652"/>
            <a:ext cx="11196733" cy="37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20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E4025E9-82D6-4C5B-93FA-FEAFCCA6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313509"/>
            <a:ext cx="10998926" cy="80118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Vztahy paradigmatické  a syntagmatické: výběr a kombinace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C196216-4050-4F96-B072-6EC9A9523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469" y="1158240"/>
            <a:ext cx="9222379" cy="505488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NA VĚTVI             -----   SEDĚL                  ---- TVOR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NA VĚTVIČCE       -----   SEDÍ                    ----- PTÁK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NA STROMĚ         ------  POSKAKUJE          ---- VRABEC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                         ------  ZPÍVÁ                  -----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KOS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----- PUMA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                         ------  CVRLIKÁ 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PES                  ---------   SEŽRAL  ------------ KOST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VLK                                SNĚDL                   KARKULKU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OTEC                              POSNÍDAL              KÁVU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BRATR                             VYPIL                    MLÉKO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FE3D027-777A-40A1-A922-972407420FA4}"/>
              </a:ext>
            </a:extLst>
          </p:cNvPr>
          <p:cNvSpPr/>
          <p:nvPr/>
        </p:nvSpPr>
        <p:spPr>
          <a:xfrm>
            <a:off x="10110651" y="4110446"/>
            <a:ext cx="1828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l – </a:t>
            </a:r>
            <a:r>
              <a:rPr lang="pt-BR" dirty="0">
                <a:solidFill>
                  <a:srgbClr val="FF0000"/>
                </a:solidFill>
              </a:rPr>
              <a:t>e</a:t>
            </a:r>
            <a:r>
              <a:rPr lang="pt-BR" dirty="0"/>
              <a:t> – s</a:t>
            </a:r>
          </a:p>
          <a:p>
            <a:r>
              <a:rPr lang="pt-BR" dirty="0"/>
              <a:t>l – </a:t>
            </a:r>
            <a:r>
              <a:rPr lang="pt-BR" dirty="0">
                <a:solidFill>
                  <a:srgbClr val="FF0000"/>
                </a:solidFill>
              </a:rPr>
              <a:t>o</a:t>
            </a:r>
            <a:r>
              <a:rPr lang="pt-BR" dirty="0"/>
              <a:t> – s</a:t>
            </a:r>
          </a:p>
          <a:p>
            <a:r>
              <a:rPr lang="pt-BR" dirty="0"/>
              <a:t>l - </a:t>
            </a:r>
            <a:r>
              <a:rPr lang="cs-CZ" dirty="0"/>
              <a:t> </a:t>
            </a:r>
            <a:r>
              <a:rPr lang="pt-BR" dirty="0" smtClean="0">
                <a:solidFill>
                  <a:srgbClr val="FF0000"/>
                </a:solidFill>
              </a:rPr>
              <a:t>i </a:t>
            </a:r>
            <a:r>
              <a:rPr lang="pt-BR" dirty="0"/>
              <a:t>- s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464B57A-A305-4511-898B-5CF2FC96794A}"/>
              </a:ext>
            </a:extLst>
          </p:cNvPr>
          <p:cNvCxnSpPr>
            <a:cxnSpLocks/>
          </p:cNvCxnSpPr>
          <p:nvPr/>
        </p:nvCxnSpPr>
        <p:spPr>
          <a:xfrm>
            <a:off x="729828" y="1560742"/>
            <a:ext cx="0" cy="4697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F3BF61C-74C5-4D81-988A-69FB1B376A03}"/>
              </a:ext>
            </a:extLst>
          </p:cNvPr>
          <p:cNvCxnSpPr>
            <a:cxnSpLocks/>
          </p:cNvCxnSpPr>
          <p:nvPr/>
        </p:nvCxnSpPr>
        <p:spPr>
          <a:xfrm flipV="1">
            <a:off x="505096" y="6125767"/>
            <a:ext cx="86389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Nadpis 4">
            <a:extLst>
              <a:ext uri="{FF2B5EF4-FFF2-40B4-BE49-F238E27FC236}">
                <a16:creationId xmlns:a16="http://schemas.microsoft.com/office/drawing/2014/main" id="{DB376C68-5631-4A14-8DD6-D9A9ECF47F23}"/>
              </a:ext>
            </a:extLst>
          </p:cNvPr>
          <p:cNvSpPr txBox="1">
            <a:spLocks/>
          </p:cNvSpPr>
          <p:nvPr/>
        </p:nvSpPr>
        <p:spPr>
          <a:xfrm>
            <a:off x="435429" y="305244"/>
            <a:ext cx="10998926" cy="801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dirty="0">
                <a:solidFill>
                  <a:schemeClr val="tx1"/>
                </a:solidFill>
              </a:rPr>
              <a:t>Vztahy paradigmatické  a syntagmatické: výběr a kombinace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70284B5-2C7C-4A5F-8440-4793731A6A5F}"/>
              </a:ext>
            </a:extLst>
          </p:cNvPr>
          <p:cNvSpPr/>
          <p:nvPr/>
        </p:nvSpPr>
        <p:spPr>
          <a:xfrm>
            <a:off x="635726" y="914411"/>
            <a:ext cx="8508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PARADIGMATICKÉ VZTAHY</a:t>
            </a:r>
          </a:p>
          <a:p>
            <a:r>
              <a:rPr lang="cs-CZ" dirty="0">
                <a:solidFill>
                  <a:srgbClr val="FF0000"/>
                </a:solidFill>
              </a:rPr>
              <a:t>osa výběru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5361638F-544D-4344-BF26-7FE9C5AB8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5704247"/>
            <a:ext cx="7522750" cy="8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63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017" y="298444"/>
            <a:ext cx="11721309" cy="612212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6200" b="1" dirty="0">
                <a:solidFill>
                  <a:srgbClr val="FF0000"/>
                </a:solidFill>
              </a:rPr>
              <a:t>JEDNOTKY STRUKTURNÍ	                                             </a:t>
            </a:r>
            <a:r>
              <a:rPr lang="cs-CZ" sz="9600" b="1" dirty="0"/>
              <a:t>↔</a:t>
            </a:r>
            <a:r>
              <a:rPr lang="cs-CZ" sz="6200" b="1" dirty="0"/>
              <a:t>		                             </a:t>
            </a:r>
            <a:r>
              <a:rPr lang="cs-CZ" sz="6200" b="1" dirty="0">
                <a:solidFill>
                  <a:srgbClr val="FF0000"/>
                </a:solidFill>
              </a:rPr>
              <a:t>      JEDNOTKY KOMUNIKAČNÍ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      (vymezené formou)                                                                                         </a:t>
            </a:r>
            <a:r>
              <a:rPr lang="cs-CZ" sz="6200" b="1" dirty="0"/>
              <a:t>(vymezené funkcí v komunikaci)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b="1" dirty="0"/>
              <a:t>          </a:t>
            </a:r>
            <a:r>
              <a:rPr lang="cs-CZ" sz="6200" b="1" u="sng" dirty="0" err="1"/>
              <a:t>langue</a:t>
            </a:r>
            <a:r>
              <a:rPr lang="cs-CZ" sz="6200" b="1" u="sng" dirty="0"/>
              <a:t> / </a:t>
            </a:r>
            <a:r>
              <a:rPr lang="cs-CZ" sz="6200" b="1" u="sng" dirty="0" err="1"/>
              <a:t>parole</a:t>
            </a:r>
            <a:endParaRPr lang="cs-CZ" sz="6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(jednotka in abstracto /  in concreto)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6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  6.„soutextí“, komplex textů     …………………………………………………………………………………………..    </a:t>
            </a:r>
            <a:r>
              <a:rPr lang="cs-CZ" sz="6200" dirty="0">
                <a:solidFill>
                  <a:schemeClr val="accent4"/>
                </a:solidFill>
              </a:rPr>
              <a:t>promluvový  komplex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  													    </a:t>
            </a:r>
            <a:r>
              <a:rPr lang="cs-CZ" sz="6000" dirty="0"/>
              <a:t>↑ </a:t>
            </a:r>
            <a:endParaRPr lang="cs-CZ" sz="6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  5. typ textu / text     ………………………………………………………………………………………………..........     </a:t>
            </a:r>
            <a:r>
              <a:rPr lang="cs-CZ" sz="6400" dirty="0">
                <a:solidFill>
                  <a:schemeClr val="accent4"/>
                </a:solidFill>
              </a:rPr>
              <a:t>promluva (komunikát)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													   </a:t>
            </a:r>
            <a:r>
              <a:rPr lang="cs-CZ" sz="6000" dirty="0"/>
              <a:t> ↑  </a:t>
            </a:r>
            <a:endParaRPr lang="cs-CZ" sz="6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  4. větný typ  (vzorec)  /   věta         ……………………………………………………………..........................         </a:t>
            </a:r>
            <a:r>
              <a:rPr lang="cs-CZ" sz="6400" dirty="0">
                <a:solidFill>
                  <a:schemeClr val="accent4"/>
                </a:solidFill>
              </a:rPr>
              <a:t>výpověď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 													    </a:t>
            </a:r>
            <a:r>
              <a:rPr lang="cs-CZ" sz="6000" dirty="0"/>
              <a:t>↑ </a:t>
            </a:r>
            <a:endParaRPr lang="cs-CZ" sz="6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  3. lexém /(alo)lex  ……………(nese význam/y, navíc samostatná jednotka s funkcí) ………………………… </a:t>
            </a:r>
            <a:r>
              <a:rPr lang="cs-CZ" sz="6200" dirty="0">
                <a:solidFill>
                  <a:schemeClr val="accent4"/>
                </a:solidFill>
              </a:rPr>
              <a:t>pojmenování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 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  2. morfém/(alo)morf </a:t>
            </a:r>
            <a:r>
              <a:rPr lang="cs-CZ" sz="5600" dirty="0"/>
              <a:t>…</a:t>
            </a:r>
            <a:r>
              <a:rPr lang="cs-CZ" sz="6400" dirty="0"/>
              <a:t>(nejnižší jednotka nesoucí význam, ale bez samostatnosti a komun. funkce; konstruuje lexémy) … 0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64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6200" dirty="0"/>
              <a:t>   1. foném / (alo)</a:t>
            </a:r>
            <a:r>
              <a:rPr lang="cs-CZ" sz="6200" dirty="0" err="1"/>
              <a:t>fon</a:t>
            </a:r>
            <a:r>
              <a:rPr lang="cs-CZ" sz="6200" dirty="0"/>
              <a:t> …… (foném nenese význam, ale je ho schopen rozlišit; konstruuje morfémy)………………… 0		</a:t>
            </a:r>
            <a:r>
              <a:rPr lang="cs-CZ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63645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1FC9C-EEDB-40D5-AA35-D155A30F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9528"/>
            <a:ext cx="10579245" cy="646546"/>
          </a:xfrm>
        </p:spPr>
        <p:txBody>
          <a:bodyPr/>
          <a:lstStyle/>
          <a:p>
            <a:pPr algn="ctr"/>
            <a:r>
              <a:rPr lang="cs-CZ" dirty="0"/>
              <a:t>Jazykové jednotky a jazykové roviny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59C45-11AE-4465-865C-31C0CA0F1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4" y="1385455"/>
            <a:ext cx="11794835" cy="5097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LANGUE	/ PAROLE	</a:t>
            </a:r>
          </a:p>
          <a:p>
            <a:pPr marL="0" indent="0">
              <a:buNone/>
            </a:pPr>
            <a:r>
              <a:rPr lang="cs-CZ" dirty="0"/>
              <a:t>jednotky „</a:t>
            </a:r>
            <a:r>
              <a:rPr lang="cs-CZ" dirty="0" err="1"/>
              <a:t>émické</a:t>
            </a:r>
            <a:r>
              <a:rPr lang="cs-CZ" dirty="0"/>
              <a:t>“ (přípona –</a:t>
            </a:r>
            <a:r>
              <a:rPr lang="cs-CZ" i="1" dirty="0" err="1"/>
              <a:t>ém</a:t>
            </a:r>
            <a:r>
              <a:rPr lang="cs-CZ" i="1" dirty="0"/>
              <a:t>/)  / </a:t>
            </a:r>
            <a:r>
              <a:rPr lang="cs-CZ" dirty="0"/>
              <a:t>jednotky s předponou </a:t>
            </a:r>
            <a:r>
              <a:rPr lang="cs-CZ" i="1" dirty="0"/>
              <a:t>alo-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sz="2000" dirty="0"/>
              <a:t>↑ 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morfém // alomorf ……………………………………………….. morfematická rovina: morfematika   //    morfologie</a:t>
            </a:r>
          </a:p>
          <a:p>
            <a:pPr marL="0" indent="0">
              <a:buNone/>
            </a:pPr>
            <a:r>
              <a:rPr lang="cs-CZ" dirty="0"/>
              <a:t>↑ 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foném // alofon (hláska)…………… fonologická rovina: fonologie // fonetická (hlásková) rovina: fonetika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/>
              <a:t>Dále v prezentaci:                1) Fonetika a fonologie</a:t>
            </a:r>
          </a:p>
          <a:p>
            <a:pPr marL="0" indent="0">
              <a:buNone/>
            </a:pPr>
            <a:r>
              <a:rPr lang="cs-CZ" b="1" dirty="0"/>
              <a:t>			                         2) Morfematika </a:t>
            </a:r>
          </a:p>
          <a:p>
            <a:endParaRPr lang="cs-CZ" dirty="0"/>
          </a:p>
          <a:p>
            <a:pPr lvl="0"/>
            <a:r>
              <a:rPr lang="cs-CZ" dirty="0"/>
              <a:t>Čím se zabývají, jaké jsou jejich základní roviny a jednotky (formálně a funkčně)</a:t>
            </a:r>
          </a:p>
        </p:txBody>
      </p:sp>
    </p:spTree>
    <p:extLst>
      <p:ext uri="{BB962C8B-B14F-4D97-AF65-F5344CB8AC3E}">
        <p14:creationId xmlns:p14="http://schemas.microsoft.com/office/powerpoint/2010/main" val="2330720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464DC-86D2-4F1C-9F70-C143CB34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94" y="132494"/>
            <a:ext cx="10885715" cy="65749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Hláska a foném: zvukové jednotky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CF449-1FCB-4C0C-9891-BFA6D62A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" y="720436"/>
            <a:ext cx="11631450" cy="59229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</a:rPr>
              <a:t>[a] dal, [á] dál – [b] bil, [p] pil – [ŋ] tenký, [n] náš – [r̝] řeka, [r̝̊] buřt – [r] krysa, [ʀ] krysa (při ráčkování), [ɹ] </a:t>
            </a:r>
            <a:r>
              <a:rPr lang="cs-CZ" sz="2000" dirty="0" err="1">
                <a:solidFill>
                  <a:srgbClr val="C00000"/>
                </a:solidFill>
              </a:rPr>
              <a:t>rat</a:t>
            </a:r>
            <a:r>
              <a:rPr lang="cs-CZ" sz="2000" dirty="0">
                <a:solidFill>
                  <a:srgbClr val="C00000"/>
                </a:solidFill>
              </a:rPr>
              <a:t> (angl.) … </a:t>
            </a:r>
          </a:p>
          <a:p>
            <a:pPr marL="0" indent="0" algn="ctr">
              <a:buNone/>
            </a:pPr>
            <a:r>
              <a:rPr lang="cs-CZ" sz="2200" b="1" dirty="0">
                <a:solidFill>
                  <a:schemeClr val="accent5">
                    <a:lumMod val="50000"/>
                  </a:schemeClr>
                </a:solidFill>
              </a:rPr>
              <a:t>Na každou hlásku se můžeme dívat ze dvou hledisek:</a:t>
            </a:r>
          </a:p>
          <a:p>
            <a:r>
              <a:rPr lang="cs-CZ" b="1" u="sng" dirty="0"/>
              <a:t>A) z hlediska </a:t>
            </a:r>
            <a:r>
              <a:rPr lang="cs-CZ" b="1" u="sng" dirty="0">
                <a:solidFill>
                  <a:srgbClr val="FF0000"/>
                </a:solidFill>
              </a:rPr>
              <a:t>fonetiky</a:t>
            </a:r>
            <a:r>
              <a:rPr lang="cs-CZ" b="1" u="sng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u hlásek se sleduje způsob a místo artikulace; které orgány se na artikulaci a fonaci podílejí (anatomie, fyziologie): rozlišuje se např. nosovka (nazála), retnice (labiála) apod., souhlásky znělé a neznělé…</a:t>
            </a:r>
          </a:p>
          <a:p>
            <a:pPr>
              <a:buFontTx/>
              <a:buChar char="-"/>
            </a:pPr>
            <a:r>
              <a:rPr lang="cs-CZ" dirty="0"/>
              <a:t>akustické charakteristiky – vlnové délky apod. (akustika)</a:t>
            </a:r>
          </a:p>
          <a:p>
            <a:pPr>
              <a:buFontTx/>
              <a:buChar char="-"/>
            </a:pPr>
            <a:r>
              <a:rPr lang="cs-CZ" dirty="0"/>
              <a:t>kombinace hlásek do větších celků, způsob výslovnosti různých mluvčích</a:t>
            </a:r>
          </a:p>
          <a:p>
            <a:pPr>
              <a:buFontTx/>
              <a:buChar char="-"/>
            </a:pPr>
            <a:r>
              <a:rPr lang="cs-CZ" dirty="0"/>
              <a:t>každá hláska má neomezený počet výslovnostních variant (r, ř, l)</a:t>
            </a:r>
          </a:p>
          <a:p>
            <a:pPr>
              <a:buFontTx/>
              <a:buChar char="-"/>
            </a:pPr>
            <a:r>
              <a:rPr lang="cs-CZ" dirty="0"/>
              <a:t>nemluvně „vydává hlásky všech jazyků světa“ – postupně se zaměřuje pouze na </a:t>
            </a:r>
          </a:p>
          <a:p>
            <a:pPr marL="1371600" lvl="3" indent="0">
              <a:buNone/>
            </a:pPr>
            <a:r>
              <a:rPr lang="cs-CZ" sz="1800" dirty="0"/>
              <a:t>hlásky relevantní v systému mateřského jazyce</a:t>
            </a:r>
            <a:r>
              <a:rPr lang="cs-CZ" dirty="0"/>
              <a:t> </a:t>
            </a:r>
            <a:r>
              <a:rPr lang="cs-CZ" sz="1800" dirty="0"/>
              <a:t>– </a:t>
            </a:r>
            <a:r>
              <a:rPr lang="cs-CZ" sz="1800" dirty="0">
                <a:solidFill>
                  <a:srgbClr val="C00000"/>
                </a:solidFill>
              </a:rPr>
              <a:t>fonémy 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b="1" u="sng" dirty="0"/>
              <a:t>B) z hlediska </a:t>
            </a:r>
            <a:r>
              <a:rPr lang="cs-CZ" b="1" u="sng" dirty="0">
                <a:solidFill>
                  <a:srgbClr val="FF0000"/>
                </a:solidFill>
              </a:rPr>
              <a:t>fonologie</a:t>
            </a:r>
            <a:r>
              <a:rPr lang="cs-CZ" b="1" u="sng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… každá hláska má neomezený počet variant, ALE: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FF0000"/>
                </a:solidFill>
              </a:rPr>
              <a:t>jen některé z těchto variant jsou důležité z hlediska jazykového systému – tj. mají fonologickou platnost:</a:t>
            </a:r>
          </a:p>
          <a:p>
            <a:pPr>
              <a:buFontTx/>
              <a:buChar char="-"/>
            </a:pPr>
            <a:r>
              <a:rPr lang="cs-CZ" dirty="0"/>
              <a:t>To znamená, že </a:t>
            </a:r>
            <a:r>
              <a:rPr lang="cs-CZ" b="1" dirty="0">
                <a:solidFill>
                  <a:srgbClr val="FF0000"/>
                </a:solidFill>
              </a:rPr>
              <a:t>jsou schopny rozlišit význam: to jsou </a:t>
            </a:r>
            <a:r>
              <a:rPr lang="cs-CZ" sz="2600" b="1" dirty="0">
                <a:solidFill>
                  <a:srgbClr val="FF0000"/>
                </a:solidFill>
              </a:rPr>
              <a:t>fonémy –  těmi se zabývá fonologie</a:t>
            </a:r>
          </a:p>
          <a:p>
            <a:pPr>
              <a:buFontTx/>
              <a:buChar char="-"/>
            </a:pPr>
            <a:endParaRPr lang="cs-CZ" dirty="0">
              <a:solidFill>
                <a:srgbClr val="FF0000"/>
              </a:solidFill>
            </a:endParaRP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ED05B6-52F8-4D8D-B181-BF5E9E08B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141" y="214603"/>
            <a:ext cx="1445994" cy="196066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948" y="3429000"/>
            <a:ext cx="2435070" cy="16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77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821C6-BFFB-4115-B49A-63D1B23F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0" y="125506"/>
            <a:ext cx="10016855" cy="564776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accent2">
                    <a:lumMod val="50000"/>
                  </a:schemeClr>
                </a:solidFill>
              </a:rPr>
              <a:t>Fonologie a fonetika </a:t>
            </a:r>
            <a:r>
              <a:rPr lang="cs-CZ" sz="1800" dirty="0">
                <a:solidFill>
                  <a:schemeClr val="tx1"/>
                </a:solidFill>
              </a:rPr>
              <a:t>(z řeckého </a:t>
            </a:r>
            <a:r>
              <a:rPr lang="el-GR" sz="1800" dirty="0">
                <a:solidFill>
                  <a:schemeClr val="tx1"/>
                </a:solidFill>
              </a:rPr>
              <a:t>φωνή </a:t>
            </a:r>
            <a:r>
              <a:rPr lang="cs-CZ" sz="1800" i="1" dirty="0" err="1">
                <a:solidFill>
                  <a:schemeClr val="tx1"/>
                </a:solidFill>
              </a:rPr>
              <a:t>phōnḗ</a:t>
            </a:r>
            <a:r>
              <a:rPr lang="cs-CZ" sz="1800" dirty="0">
                <a:solidFill>
                  <a:schemeClr val="tx1"/>
                </a:solidFill>
              </a:rPr>
              <a:t>, hlas, zvuk): rozdíly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88FC6E-3A39-4814-8998-7DC7F7F7A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836" y="851646"/>
            <a:ext cx="5106588" cy="59130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FONOLOGIE                                      </a:t>
            </a:r>
          </a:p>
          <a:p>
            <a:r>
              <a:rPr lang="cs-CZ" b="1" dirty="0"/>
              <a:t>foném – základní jednotka       </a:t>
            </a:r>
          </a:p>
          <a:p>
            <a:r>
              <a:rPr lang="cs-CZ" dirty="0"/>
              <a:t>nenese význam, ale je ho schopen rozlišit: má tzv. </a:t>
            </a:r>
            <a:r>
              <a:rPr lang="cs-CZ" dirty="0">
                <a:solidFill>
                  <a:srgbClr val="C00000"/>
                </a:solidFill>
              </a:rPr>
              <a:t>distinktivní (rozlišovací) </a:t>
            </a:r>
            <a:r>
              <a:rPr lang="cs-CZ" dirty="0" smtClean="0">
                <a:solidFill>
                  <a:srgbClr val="C00000"/>
                </a:solidFill>
              </a:rPr>
              <a:t>platnost: </a:t>
            </a:r>
            <a:r>
              <a:rPr lang="cs-CZ" i="1" dirty="0" smtClean="0">
                <a:solidFill>
                  <a:srgbClr val="C00000"/>
                </a:solidFill>
              </a:rPr>
              <a:t>šít</a:t>
            </a:r>
            <a:r>
              <a:rPr lang="cs-CZ" dirty="0" smtClean="0">
                <a:solidFill>
                  <a:srgbClr val="C00000"/>
                </a:solidFill>
              </a:rPr>
              <a:t> X </a:t>
            </a:r>
            <a:r>
              <a:rPr lang="cs-CZ" i="1" dirty="0" smtClean="0">
                <a:solidFill>
                  <a:srgbClr val="C00000"/>
                </a:solidFill>
              </a:rPr>
              <a:t>žít</a:t>
            </a:r>
            <a:endParaRPr lang="cs-CZ" i="1" dirty="0">
              <a:solidFill>
                <a:srgbClr val="C00000"/>
              </a:solidFill>
            </a:endParaRPr>
          </a:p>
          <a:p>
            <a:r>
              <a:rPr lang="cs-CZ" dirty="0"/>
              <a:t>fonologie se zabývá jen takovými zvukovými rozdíly, které jsou schopny v daném jazyce rozlišit význam, tj. zabývá se </a:t>
            </a:r>
            <a:r>
              <a:rPr lang="cs-CZ" dirty="0">
                <a:solidFill>
                  <a:srgbClr val="C00000"/>
                </a:solidFill>
              </a:rPr>
              <a:t>funkcí hlásek jakožto fonémů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A8B6CC-4AC6-4CDE-AD86-7794E7C8A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9747" y="869576"/>
            <a:ext cx="6578082" cy="57178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FONETIKA</a:t>
            </a:r>
          </a:p>
          <a:p>
            <a:r>
              <a:rPr lang="cs-CZ" b="1" dirty="0"/>
              <a:t>(alo)</a:t>
            </a:r>
            <a:r>
              <a:rPr lang="cs-CZ" b="1" dirty="0" err="1"/>
              <a:t>fon</a:t>
            </a:r>
            <a:r>
              <a:rPr lang="cs-CZ" b="1" dirty="0"/>
              <a:t> (hláska) – základní jednotka</a:t>
            </a:r>
          </a:p>
          <a:p>
            <a:r>
              <a:rPr lang="cs-CZ" dirty="0"/>
              <a:t>je věda, která zkoumá zvukové projevy, zejména zvukovou stránku lidské řeči, fyziologický způsob artikulace (tvorby) těchto zvuků, jejich akustickou stránku a jejich vnímání.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zabývá se tvorbou hlásek v mluvním ústrojí (artikulací, fonací) a jejich vnímáním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+ </a:t>
            </a:r>
            <a:r>
              <a:rPr lang="cs-CZ" b="1" dirty="0">
                <a:solidFill>
                  <a:srgbClr val="C00000"/>
                </a:solidFill>
              </a:rPr>
              <a:t>ORTOEPIE </a:t>
            </a:r>
            <a:r>
              <a:rPr lang="cs-CZ" b="1" dirty="0"/>
              <a:t>– pravidla spisovné výslovnosti (podobně jako ORTOGRAFIE – pravopis) – součást jazykové kultury</a:t>
            </a:r>
          </a:p>
          <a:p>
            <a:r>
              <a:rPr lang="cs-CZ" b="1" dirty="0">
                <a:hlinkClick r:id="rId3"/>
              </a:rPr>
              <a:t>https://www.czechency.org/slovnik/ORTOEPIE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Fonologie je nauka o </a:t>
            </a:r>
            <a:r>
              <a:rPr lang="cs-CZ" b="1" dirty="0"/>
              <a:t>funkci</a:t>
            </a:r>
            <a:r>
              <a:rPr lang="cs-CZ" dirty="0"/>
              <a:t> hlásek (jakožto fonémů</a:t>
            </a:r>
            <a:r>
              <a:rPr lang="cs-CZ" dirty="0" smtClean="0"/>
              <a:t>),</a:t>
            </a:r>
          </a:p>
          <a:p>
            <a:pPr marL="0" indent="0">
              <a:buNone/>
            </a:pPr>
            <a:r>
              <a:rPr lang="cs-CZ" dirty="0" smtClean="0"/>
              <a:t>zatímco </a:t>
            </a:r>
            <a:r>
              <a:rPr lang="cs-CZ" dirty="0"/>
              <a:t>fonetika je nauka o </a:t>
            </a:r>
            <a:r>
              <a:rPr lang="cs-CZ" b="1" dirty="0"/>
              <a:t>tvorbě hlásek </a:t>
            </a:r>
            <a:r>
              <a:rPr lang="cs-CZ" b="1" dirty="0" smtClean="0"/>
              <a:t>v mluvidlech, </a:t>
            </a:r>
            <a:r>
              <a:rPr lang="cs-CZ" b="1" dirty="0"/>
              <a:t>jejich šíření a vnímání.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BF178F-3643-4106-8BC2-E140E7590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00" y="3728494"/>
            <a:ext cx="1849793" cy="25470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152490-52F6-4FB6-8265-133D113B3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796" y="3728494"/>
            <a:ext cx="1740624" cy="25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29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102" y="130630"/>
            <a:ext cx="11094098" cy="77444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Fonologie: minimální pár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7165" y="891075"/>
            <a:ext cx="5560290" cy="57569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Ověření fonologické platnosti hlásky: důkaz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/>
              <a:t>existují dvě slova lišící se pouze danými hláskami (tj. minimální pár): </a:t>
            </a:r>
          </a:p>
          <a:p>
            <a:pPr marL="0" indent="0">
              <a:buNone/>
            </a:pPr>
            <a:r>
              <a:rPr lang="cs-CZ" sz="2100" dirty="0"/>
              <a:t>č. šít – žít          </a:t>
            </a:r>
            <a:r>
              <a:rPr lang="cs-CZ" sz="1700" dirty="0"/>
              <a:t>(š a ž jsou samostatné fonémy)</a:t>
            </a:r>
          </a:p>
          <a:p>
            <a:pPr marL="0" indent="0">
              <a:buNone/>
            </a:pPr>
            <a:r>
              <a:rPr lang="cs-CZ" sz="2100" dirty="0"/>
              <a:t>    pít – bít                   atd.</a:t>
            </a:r>
          </a:p>
          <a:p>
            <a:pPr marL="0" indent="0">
              <a:buNone/>
            </a:pPr>
            <a:r>
              <a:rPr lang="cs-CZ" sz="2100" dirty="0"/>
              <a:t>    rak – lak</a:t>
            </a:r>
          </a:p>
          <a:p>
            <a:pPr marL="0" indent="0">
              <a:buNone/>
            </a:pPr>
            <a:r>
              <a:rPr lang="cs-CZ" sz="2100" dirty="0"/>
              <a:t>    váha – váhá</a:t>
            </a:r>
          </a:p>
          <a:p>
            <a:pPr marL="0" indent="0">
              <a:buNone/>
            </a:pPr>
            <a:r>
              <a:rPr lang="cs-CZ" sz="2100" dirty="0"/>
              <a:t>    lak – lák</a:t>
            </a:r>
          </a:p>
          <a:p>
            <a:pPr marL="0" indent="0">
              <a:buNone/>
            </a:pPr>
            <a:r>
              <a:rPr lang="cs-CZ" sz="2100" dirty="0"/>
              <a:t>    car - cár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cs-CZ" dirty="0">
                <a:solidFill>
                  <a:srgbClr val="C00000"/>
                </a:solidFill>
              </a:rPr>
              <a:t>délka vokálu a - á (váha – váhá) </a:t>
            </a:r>
            <a:r>
              <a:rPr lang="cs-CZ" dirty="0"/>
              <a:t>má v češtině fonologickou platnost X např. v ruštině ne (tam má takovou platnost přízvuk) mu</a:t>
            </a:r>
            <a:r>
              <a:rPr lang="cs-CZ" b="1" dirty="0"/>
              <a:t>ka</a:t>
            </a:r>
            <a:r>
              <a:rPr lang="cs-CZ" dirty="0"/>
              <a:t> – </a:t>
            </a:r>
            <a:r>
              <a:rPr lang="cs-CZ" b="1" dirty="0"/>
              <a:t>mu</a:t>
            </a:r>
            <a:r>
              <a:rPr lang="cs-CZ" dirty="0"/>
              <a:t>ka)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cs-CZ" dirty="0">
                <a:solidFill>
                  <a:srgbClr val="C00000"/>
                </a:solidFill>
              </a:rPr>
              <a:t>angl. sin [sin] X </a:t>
            </a:r>
            <a:r>
              <a:rPr lang="cs-CZ" dirty="0" err="1">
                <a:solidFill>
                  <a:srgbClr val="C00000"/>
                </a:solidFill>
              </a:rPr>
              <a:t>sing</a:t>
            </a:r>
            <a:r>
              <a:rPr lang="cs-CZ" dirty="0">
                <a:solidFill>
                  <a:srgbClr val="C00000"/>
                </a:solidFill>
              </a:rPr>
              <a:t> [</a:t>
            </a:r>
            <a:r>
              <a:rPr lang="cs-CZ" dirty="0" err="1">
                <a:solidFill>
                  <a:srgbClr val="C00000"/>
                </a:solidFill>
              </a:rPr>
              <a:t>siŋ</a:t>
            </a:r>
            <a:r>
              <a:rPr lang="cs-CZ" dirty="0">
                <a:solidFill>
                  <a:srgbClr val="C00000"/>
                </a:solidFill>
              </a:rPr>
              <a:t>] </a:t>
            </a:r>
            <a:r>
              <a:rPr lang="cs-CZ" dirty="0"/>
              <a:t>– N 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Ɲ</a:t>
            </a:r>
            <a:r>
              <a:rPr lang="cs-CZ" dirty="0"/>
              <a:t> jsou dva různé fonémy</a:t>
            </a:r>
          </a:p>
          <a:p>
            <a:r>
              <a:rPr lang="cs-CZ" dirty="0"/>
              <a:t>X české n, ŋ </a:t>
            </a:r>
            <a:r>
              <a:rPr lang="cs-CZ" i="1" dirty="0"/>
              <a:t>rána</a:t>
            </a:r>
            <a:r>
              <a:rPr lang="cs-CZ" dirty="0"/>
              <a:t> [n] - </a:t>
            </a:r>
            <a:r>
              <a:rPr lang="cs-CZ" i="1" dirty="0"/>
              <a:t>ranka</a:t>
            </a:r>
            <a:r>
              <a:rPr lang="cs-CZ" dirty="0"/>
              <a:t> [ŋ] – rozdíl  existuje, ale nerozlišuje význam – v češtině nejde o samostatné fonémy, pouze o </a:t>
            </a:r>
            <a:r>
              <a:rPr lang="cs-CZ" dirty="0">
                <a:solidFill>
                  <a:srgbClr val="C00000"/>
                </a:solidFill>
              </a:rPr>
              <a:t>alofony (výslovnostní varianty) fonému 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46237" y="905070"/>
            <a:ext cx="5840963" cy="59621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- fonologické opozice, např.</a:t>
            </a:r>
          </a:p>
          <a:p>
            <a:endParaRPr lang="cs-CZ" dirty="0"/>
          </a:p>
          <a:p>
            <a:r>
              <a:rPr lang="cs-CZ" dirty="0"/>
              <a:t>znělost – neznělost (p – b, š – ž)</a:t>
            </a:r>
          </a:p>
          <a:p>
            <a:r>
              <a:rPr lang="cs-CZ" dirty="0"/>
              <a:t>kvantita – </a:t>
            </a:r>
            <a:r>
              <a:rPr lang="cs-CZ" dirty="0" err="1"/>
              <a:t>nekvantita</a:t>
            </a:r>
            <a:r>
              <a:rPr lang="cs-CZ" dirty="0"/>
              <a:t> (a – á)</a:t>
            </a:r>
          </a:p>
          <a:p>
            <a:pPr marL="0" indent="0">
              <a:buNone/>
            </a:pP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dirty="0"/>
              <a:t>tzv. </a:t>
            </a:r>
            <a:r>
              <a:rPr lang="cs-CZ" dirty="0">
                <a:solidFill>
                  <a:srgbClr val="C00000"/>
                </a:solidFill>
              </a:rPr>
              <a:t>distinktivní rysy (rozlišovací)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9" y="3206195"/>
            <a:ext cx="4730620" cy="33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35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E4E2E-DABC-4348-828D-3353AD68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9" y="357930"/>
            <a:ext cx="11810938" cy="81515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Grafém</a:t>
            </a:r>
            <a:r>
              <a:rPr lang="cs-CZ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(abstraktní představa písmena) / </a:t>
            </a: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alograf</a:t>
            </a:r>
            <a:r>
              <a:rPr lang="cs-CZ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400" dirty="0">
                <a:solidFill>
                  <a:schemeClr val="accent2">
                    <a:lumMod val="50000"/>
                  </a:schemeClr>
                </a:solidFill>
              </a:rPr>
              <a:t>(jeho konkrétní realizace, varianta)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9E527-C2D2-479C-9408-C2E0092FD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090" y="1615966"/>
            <a:ext cx="4262279" cy="4425395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BA131E-A7C5-4EFB-9FC8-829409CF0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992" y="4842720"/>
            <a:ext cx="3048000" cy="16573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F03F93-6DC2-427A-AC74-D1AC1A357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470" y="1251118"/>
            <a:ext cx="3048000" cy="1381125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9A966BF0-0954-4152-893B-47D3269DED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973535" y="2938316"/>
            <a:ext cx="2619375" cy="17430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AA69A53-C28F-4AFC-8C02-4B4E8A9F27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69" y="4553110"/>
            <a:ext cx="2857500" cy="16002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6BFC08C-B0E6-4D66-BA13-D617AA0F1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800" y="1723566"/>
            <a:ext cx="3911790" cy="417257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E9EA1A3-7D31-4B5C-AAC7-43BC0F3AC6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605" y="1334413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10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3AB255-CAC0-45CC-B65E-1C18CCF6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82" y="197707"/>
            <a:ext cx="10990728" cy="69876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Fonémy ve znakových jazycích? Minimální páry?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F4389-3D5C-4571-B619-343840490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483" y="896471"/>
            <a:ext cx="5488844" cy="596152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jazyk vizuálně-motorický X foném jako zvuková jednotka ???</a:t>
            </a:r>
          </a:p>
          <a:p>
            <a:r>
              <a:rPr lang="cs-CZ" b="1" dirty="0"/>
              <a:t>Je nějaká analogie</a:t>
            </a:r>
            <a:r>
              <a:rPr lang="cs-CZ" dirty="0"/>
              <a:t> nejmenší jednotky rozlišující význam ve znakových jazycích ?</a:t>
            </a:r>
          </a:p>
          <a:p>
            <a:r>
              <a:rPr lang="cs-CZ" dirty="0"/>
              <a:t>W. </a:t>
            </a:r>
            <a:r>
              <a:rPr lang="cs-CZ" dirty="0" err="1"/>
              <a:t>Stokoe</a:t>
            </a:r>
            <a:r>
              <a:rPr lang="cs-CZ" dirty="0"/>
              <a:t>: </a:t>
            </a:r>
            <a:r>
              <a:rPr lang="cs-CZ" b="1" dirty="0" err="1"/>
              <a:t>cherém</a:t>
            </a:r>
            <a:r>
              <a:rPr lang="cs-CZ" dirty="0"/>
              <a:t> (z řeckého </a:t>
            </a:r>
            <a:r>
              <a:rPr lang="el-GR" dirty="0"/>
              <a:t>χείρ ‘</a:t>
            </a:r>
            <a:r>
              <a:rPr lang="cs-CZ" dirty="0"/>
              <a:t>ruka’), později </a:t>
            </a:r>
            <a:r>
              <a:rPr lang="cs-CZ" b="1" dirty="0"/>
              <a:t>foném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Stokoe</a:t>
            </a:r>
            <a:r>
              <a:rPr lang="cs-CZ" dirty="0"/>
              <a:t>, W. </a:t>
            </a:r>
            <a:r>
              <a:rPr lang="cs-CZ" i="1" dirty="0"/>
              <a:t>Sign </a:t>
            </a:r>
            <a:r>
              <a:rPr lang="cs-CZ" i="1" dirty="0" err="1"/>
              <a:t>Language</a:t>
            </a:r>
            <a:r>
              <a:rPr lang="cs-CZ" i="1" dirty="0"/>
              <a:t> </a:t>
            </a:r>
            <a:r>
              <a:rPr lang="cs-CZ" i="1" dirty="0" err="1"/>
              <a:t>Structure</a:t>
            </a:r>
            <a:r>
              <a:rPr lang="cs-CZ" dirty="0"/>
              <a:t>, 1960.)</a:t>
            </a:r>
          </a:p>
          <a:p>
            <a:pPr marL="0" indent="0">
              <a:buNone/>
            </a:pPr>
            <a:r>
              <a:rPr lang="cs-CZ" dirty="0"/>
              <a:t>„… za elementární segmenty (aspekty, parametry znaku) schopné diferencovat vyšší znakové jednotky jsou v klasickém pojetí (viz </a:t>
            </a:r>
            <a:r>
              <a:rPr lang="cs-CZ" dirty="0" err="1"/>
              <a:t>Stokoe</a:t>
            </a:r>
            <a:r>
              <a:rPr lang="cs-CZ" dirty="0"/>
              <a:t>, 1960) považovány </a:t>
            </a:r>
            <a:r>
              <a:rPr lang="cs-CZ" dirty="0">
                <a:solidFill>
                  <a:srgbClr val="FF0000"/>
                </a:solidFill>
              </a:rPr>
              <a:t>tvar ruky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místo artikulace </a:t>
            </a:r>
            <a:r>
              <a:rPr lang="cs-CZ" dirty="0"/>
              <a:t>a </a:t>
            </a:r>
            <a:r>
              <a:rPr lang="cs-CZ" dirty="0">
                <a:solidFill>
                  <a:srgbClr val="FF0000"/>
                </a:solidFill>
              </a:rPr>
              <a:t>pohyb</a:t>
            </a:r>
            <a:r>
              <a:rPr lang="cs-CZ" dirty="0"/>
              <a:t>.“ </a:t>
            </a:r>
          </a:p>
          <a:p>
            <a:pPr marL="0" indent="0">
              <a:buNone/>
            </a:pPr>
            <a:r>
              <a:rPr lang="cs-CZ" dirty="0"/>
              <a:t>+ ještě příp. orientace dlaní/prstů, vzájemná poloha rukou, kontakt, popř. i nemanuální prostředky.</a:t>
            </a:r>
          </a:p>
          <a:p>
            <a:pPr marL="0" indent="0">
              <a:buNone/>
            </a:pPr>
            <a:r>
              <a:rPr lang="cs-CZ" dirty="0"/>
              <a:t>Alena Macurová (2017): ZNAKOVÝ JAZYK. In: Petr Karlík, Marek Nekula, Jana </a:t>
            </a:r>
            <a:r>
              <a:rPr lang="cs-CZ" dirty="0" err="1"/>
              <a:t>Pleskalová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.), </a:t>
            </a:r>
            <a:r>
              <a:rPr lang="cs-CZ" dirty="0" err="1"/>
              <a:t>CzechEncy</a:t>
            </a:r>
            <a:r>
              <a:rPr lang="cs-CZ" dirty="0"/>
              <a:t> - Nový encyklopedický slovník češtiny. </a:t>
            </a:r>
            <a:br>
              <a:rPr lang="cs-CZ" dirty="0"/>
            </a:br>
            <a:r>
              <a:rPr lang="cs-CZ" dirty="0"/>
              <a:t>URL: </a:t>
            </a:r>
            <a:r>
              <a:rPr lang="cs-CZ" dirty="0">
                <a:hlinkClick r:id="rId3"/>
              </a:rPr>
              <a:t>https://www.czechency.org/</a:t>
            </a:r>
            <a:r>
              <a:rPr lang="cs-CZ" dirty="0" err="1">
                <a:hlinkClick r:id="rId3"/>
              </a:rPr>
              <a:t>slovnik</a:t>
            </a:r>
            <a:r>
              <a:rPr lang="cs-CZ" dirty="0">
                <a:hlinkClick r:id="rId3"/>
              </a:rPr>
              <a:t>/ZNAKOVÝ JAZYK</a:t>
            </a:r>
            <a:r>
              <a:rPr lang="cs-CZ" dirty="0"/>
              <a:t> (poslední přístup: 29. 10. 2021)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D21001-6ED8-470C-94FB-4DA367274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2400" y="1027712"/>
            <a:ext cx="5830981" cy="563258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Minimální páry?</a:t>
            </a:r>
          </a:p>
          <a:p>
            <a:endParaRPr lang="cs-CZ" dirty="0" smtClean="0"/>
          </a:p>
          <a:p>
            <a:r>
              <a:rPr lang="cs-CZ" dirty="0"/>
              <a:t>ŘÍZEK X PŘEKLAD (odlišnost: tvar ruky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ŘEDITEL X SPORT (odlišnost: místo artikulace)</a:t>
            </a:r>
          </a:p>
          <a:p>
            <a:r>
              <a:rPr lang="cs-CZ" dirty="0"/>
              <a:t>PŘÍTEL X VLASTNÍ (odlišnost: tvar ruky)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Existuje téměř nekonečné množství možných pozic rukou, jejich pohybů, míst artikulace…   </a:t>
            </a:r>
          </a:p>
          <a:p>
            <a:pPr marL="0" indent="0">
              <a:buNone/>
            </a:pPr>
            <a:r>
              <a:rPr lang="cs-CZ" dirty="0"/>
              <a:t> „HLÁSKY“ (jejich analogie)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… ale jen některé jsou v daném znakovém jazyce relevantní –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tj. jsou schopny rozlišit význam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dirty="0">
                <a:solidFill>
                  <a:srgbClr val="C00000"/>
                </a:solidFill>
              </a:rPr>
              <a:t>		   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C00000"/>
                </a:solidFill>
              </a:rPr>
              <a:t>					FONÉMY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C00000"/>
                </a:solidFill>
              </a:rPr>
              <a:t>(srov. dvojí artikulace jazyka)</a:t>
            </a:r>
          </a:p>
        </p:txBody>
      </p:sp>
    </p:spTree>
    <p:extLst>
      <p:ext uri="{BB962C8B-B14F-4D97-AF65-F5344CB8AC3E}">
        <p14:creationId xmlns:p14="http://schemas.microsoft.com/office/powerpoint/2010/main" val="352504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26721"/>
            <a:ext cx="10428890" cy="731520"/>
          </a:xfrm>
        </p:spPr>
        <p:txBody>
          <a:bodyPr/>
          <a:lstStyle/>
          <a:p>
            <a:pPr algn="ctr"/>
            <a:r>
              <a:rPr lang="cs-CZ" dirty="0"/>
              <a:t>→ Trojí základní přístup k jazyku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137" y="1158241"/>
            <a:ext cx="11268892" cy="55342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a) dimenze sémantická: </a:t>
            </a:r>
          </a:p>
          <a:p>
            <a:pPr marL="0" indent="0">
              <a:buNone/>
            </a:pPr>
            <a:r>
              <a:rPr lang="cs-CZ" dirty="0"/>
              <a:t>vztahy mezi znaky a tím, co znaky označují: </a:t>
            </a:r>
          </a:p>
          <a:p>
            <a:pPr marL="0" indent="0">
              <a:buNone/>
            </a:pPr>
            <a:r>
              <a:rPr lang="cs-CZ" dirty="0"/>
              <a:t>ZNAK A VÝZNAM / POJEM; JAZYK – OBRAZ SVĚTA, JAZYK A MYŠLENÍ, JAZYK A KULTURA </a:t>
            </a:r>
          </a:p>
          <a:p>
            <a:pPr marL="0" indent="0">
              <a:buNone/>
            </a:pPr>
            <a:r>
              <a:rPr lang="cs-CZ" dirty="0"/>
              <a:t>(kognitivní lingvistika)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b) dimenze pragmatická: </a:t>
            </a:r>
          </a:p>
          <a:p>
            <a:pPr marL="0" indent="0">
              <a:buNone/>
            </a:pPr>
            <a:r>
              <a:rPr lang="cs-CZ" dirty="0"/>
              <a:t>vztahy mezi znaky a jejich uživateli: </a:t>
            </a:r>
          </a:p>
          <a:p>
            <a:pPr marL="0" indent="0">
              <a:buNone/>
            </a:pPr>
            <a:r>
              <a:rPr lang="cs-CZ" dirty="0"/>
              <a:t>JAZYK JAKO NÁSTROJ KOMUNIKACE, dorozumívání </a:t>
            </a:r>
          </a:p>
          <a:p>
            <a:pPr marL="0" indent="0">
              <a:buNone/>
            </a:pPr>
            <a:r>
              <a:rPr lang="cs-CZ" dirty="0"/>
              <a:t>(komunikační lingvistika, lingvistická pragmatika, </a:t>
            </a:r>
            <a:r>
              <a:rPr lang="cs-CZ" dirty="0" err="1"/>
              <a:t>pragmalingvistika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c) dimenze syntaktická										       DOBRÝ DEN! – trojí perspektiva</a:t>
            </a:r>
          </a:p>
          <a:p>
            <a:pPr marL="0" indent="0">
              <a:buNone/>
            </a:pPr>
            <a:r>
              <a:rPr lang="cs-CZ" dirty="0"/>
              <a:t>vztahy mezi znaky navzájem</a:t>
            </a:r>
          </a:p>
          <a:p>
            <a:pPr marL="0" indent="0">
              <a:buNone/>
            </a:pPr>
            <a:r>
              <a:rPr lang="cs-CZ" dirty="0"/>
              <a:t>JAZYK JAKO SYSTÉM –jak je jazyk vnitřně uspořádán </a:t>
            </a:r>
          </a:p>
          <a:p>
            <a:pPr marL="0" indent="0">
              <a:buNone/>
            </a:pPr>
            <a:r>
              <a:rPr lang="cs-CZ" dirty="0"/>
              <a:t>(strukturní lingvistika)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257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789" y="436605"/>
            <a:ext cx="10997514" cy="832022"/>
          </a:xfrm>
        </p:spPr>
        <p:txBody>
          <a:bodyPr/>
          <a:lstStyle/>
          <a:p>
            <a:pPr algn="ctr"/>
            <a:r>
              <a:rPr lang="cs-CZ" dirty="0"/>
              <a:t>Dvojí artikulace (dvojí členění) jazyka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8627" y="1056442"/>
            <a:ext cx="10574185" cy="558325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/>
              <a:t>  </a:t>
            </a:r>
            <a:r>
              <a:rPr lang="cs-CZ" sz="4400" dirty="0"/>
              <a:t>	</a:t>
            </a:r>
            <a:r>
              <a:rPr lang="cs-CZ" sz="2400" dirty="0"/>
              <a:t>   </a:t>
            </a:r>
            <a:r>
              <a:rPr lang="cs-CZ" sz="2400" dirty="0">
                <a:solidFill>
                  <a:schemeClr val="accent1"/>
                </a:solidFill>
              </a:rPr>
              <a:t>1. artikulace: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b="1" dirty="0"/>
              <a:t>na morfémy</a:t>
            </a:r>
            <a:r>
              <a:rPr lang="cs-CZ" sz="2400" dirty="0"/>
              <a:t> / (alo)morfy …nejnižší jednotky </a:t>
            </a:r>
            <a:r>
              <a:rPr lang="cs-CZ" sz="2400" b="1" dirty="0"/>
              <a:t>nesoucí význam</a:t>
            </a:r>
            <a:r>
              <a:rPr lang="cs-CZ" sz="2400" dirty="0"/>
              <a:t>, tj. bilaterální, znakové)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b="1" dirty="0">
                <a:solidFill>
                  <a:srgbClr val="7030A0"/>
                </a:solidFill>
              </a:rPr>
              <a:t>									list-o-pad-0, škol-a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solidFill>
                  <a:schemeClr val="accent1"/>
                </a:solidFill>
              </a:rPr>
              <a:t>          2. artikulace: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b="1" dirty="0"/>
              <a:t>na fonémy</a:t>
            </a:r>
            <a:r>
              <a:rPr lang="cs-CZ" sz="2400" dirty="0"/>
              <a:t> / (alo)</a:t>
            </a:r>
            <a:r>
              <a:rPr lang="cs-CZ" sz="2400" dirty="0" err="1"/>
              <a:t>fony</a:t>
            </a:r>
            <a:r>
              <a:rPr lang="cs-CZ" sz="2400" dirty="0"/>
              <a:t>, hlásky … jednotky, které </a:t>
            </a:r>
            <a:r>
              <a:rPr lang="cs-CZ" sz="2400" b="1" dirty="0"/>
              <a:t>nenesou význam </a:t>
            </a:r>
            <a:r>
              <a:rPr lang="cs-CZ" sz="2400" dirty="0"/>
              <a:t>(jsou unilaterální), ale jsou ho schopny  rozlišit); (jen) jednotky konstrukční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/>
              <a:t>								</a:t>
            </a:r>
            <a:r>
              <a:rPr lang="cs-CZ" sz="2400" b="1" dirty="0">
                <a:solidFill>
                  <a:srgbClr val="7030A0"/>
                </a:solidFill>
              </a:rPr>
              <a:t>š-k-o-</a:t>
            </a:r>
            <a:r>
              <a:rPr lang="cs-CZ" sz="2400" b="1" dirty="0">
                <a:solidFill>
                  <a:schemeClr val="accent1"/>
                </a:solidFill>
              </a:rPr>
              <a:t>l</a:t>
            </a:r>
            <a:r>
              <a:rPr lang="cs-CZ" sz="2400" b="1" dirty="0">
                <a:solidFill>
                  <a:srgbClr val="7030A0"/>
                </a:solidFill>
              </a:rPr>
              <a:t>-a   X   š-k-o-</a:t>
            </a:r>
            <a:r>
              <a:rPr lang="cs-CZ" sz="2400" b="1" dirty="0">
                <a:solidFill>
                  <a:schemeClr val="accent1"/>
                </a:solidFill>
              </a:rPr>
              <a:t>d</a:t>
            </a:r>
            <a:r>
              <a:rPr lang="cs-CZ" sz="2400" b="1" dirty="0">
                <a:solidFill>
                  <a:srgbClr val="7030A0"/>
                </a:solidFill>
              </a:rPr>
              <a:t>-a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/>
              <a:t>                                      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/>
              <a:t>Jeden důležitý parametr – kritérium přirozeného jazyka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762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426048"/>
            <a:ext cx="10062201" cy="608425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</a:rPr>
              <a:t>Morfematika - morfém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5708" y="1100593"/>
            <a:ext cx="5209309" cy="53313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cs-CZ" b="1" dirty="0"/>
              <a:t>morfém     /     (alo)morf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b="1" dirty="0">
                <a:solidFill>
                  <a:srgbClr val="FF0000"/>
                </a:solidFill>
              </a:rPr>
              <a:t>papír-ov-</a:t>
            </a:r>
            <a:r>
              <a:rPr lang="cs-CZ" b="1" dirty="0" err="1">
                <a:solidFill>
                  <a:srgbClr val="FF0000"/>
                </a:solidFill>
              </a:rPr>
              <a:t>ého</a:t>
            </a:r>
            <a:r>
              <a:rPr lang="cs-CZ" b="1" dirty="0">
                <a:solidFill>
                  <a:srgbClr val="FF0000"/>
                </a:solidFill>
              </a:rPr>
              <a:t> drak-a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cs-CZ" dirty="0"/>
              <a:t>nejnižší jednotka </a:t>
            </a:r>
            <a:r>
              <a:rPr lang="cs-CZ" b="1" dirty="0"/>
              <a:t>nesoucí význam</a:t>
            </a:r>
            <a:r>
              <a:rPr lang="cs-CZ" dirty="0"/>
              <a:t>, tj. dvojstranná – bilaterální (znak) </a:t>
            </a:r>
            <a:r>
              <a:rPr lang="cs-CZ" dirty="0">
                <a:solidFill>
                  <a:schemeClr val="accent2"/>
                </a:solidFill>
              </a:rPr>
              <a:t>(na rozdíl od fonému)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► nejmenší vydělitelná část slova, která nese</a:t>
            </a:r>
            <a:r>
              <a:rPr lang="cs-CZ" b="1" dirty="0"/>
              <a:t> význam</a:t>
            </a:r>
            <a:r>
              <a:rPr lang="cs-CZ" dirty="0"/>
              <a:t>: </a:t>
            </a:r>
            <a:r>
              <a:rPr lang="cs-CZ" dirty="0">
                <a:solidFill>
                  <a:srgbClr val="C00000"/>
                </a:solidFill>
              </a:rPr>
              <a:t>papír – ov – </a:t>
            </a:r>
            <a:r>
              <a:rPr lang="cs-CZ" dirty="0" err="1">
                <a:solidFill>
                  <a:srgbClr val="C00000"/>
                </a:solidFill>
              </a:rPr>
              <a:t>ého</a:t>
            </a:r>
            <a:r>
              <a:rPr lang="cs-CZ" dirty="0">
                <a:solidFill>
                  <a:srgbClr val="C00000"/>
                </a:solidFill>
              </a:rPr>
              <a:t>, kov – ov – </a:t>
            </a:r>
            <a:r>
              <a:rPr lang="cs-CZ" dirty="0" err="1">
                <a:solidFill>
                  <a:srgbClr val="C00000"/>
                </a:solidFill>
              </a:rPr>
              <a:t>ého</a:t>
            </a:r>
            <a:r>
              <a:rPr lang="cs-CZ" dirty="0">
                <a:solidFill>
                  <a:srgbClr val="C00000"/>
                </a:solidFill>
              </a:rPr>
              <a:t>, zrak – ov – </a:t>
            </a:r>
            <a:r>
              <a:rPr lang="cs-CZ" dirty="0" err="1">
                <a:solidFill>
                  <a:srgbClr val="C00000"/>
                </a:solidFill>
              </a:rPr>
              <a:t>ého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(kritérium – opakovatelnost v jiných případech: -</a:t>
            </a:r>
            <a:r>
              <a:rPr lang="cs-CZ" dirty="0" err="1">
                <a:solidFill>
                  <a:schemeClr val="tx1"/>
                </a:solidFill>
              </a:rPr>
              <a:t>ého</a:t>
            </a:r>
            <a:r>
              <a:rPr lang="cs-CZ" dirty="0">
                <a:solidFill>
                  <a:schemeClr val="tx1"/>
                </a:solidFill>
              </a:rPr>
              <a:t>, -ov(ý)…)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cs-CZ" dirty="0"/>
              <a:t>jednotka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 rozdíl od slova) </a:t>
            </a:r>
            <a:r>
              <a:rPr lang="cs-CZ" b="1" dirty="0"/>
              <a:t>nesamostatná </a:t>
            </a:r>
            <a:r>
              <a:rPr lang="cs-CZ" dirty="0"/>
              <a:t>– tzv. konstrukční (podílí se na konstrukci lexémů – samostatných jednotek)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0" y="1100592"/>
            <a:ext cx="5910142" cy="54961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/>
              <a:t>► morfém X alomorf: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solidFill>
                  <a:schemeClr val="accent4"/>
                </a:solidFill>
              </a:rPr>
              <a:t>morfém</a:t>
            </a:r>
            <a:r>
              <a:rPr lang="cs-CZ" dirty="0"/>
              <a:t>: systémová, abstraktní jednotka nadřazená všem svým konkrétním manifestacím - morfům a variantám – alomorfům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cs-CZ" dirty="0">
                <a:solidFill>
                  <a:schemeClr val="accent4"/>
                </a:solidFill>
              </a:rPr>
              <a:t>alomorfy</a:t>
            </a:r>
            <a:r>
              <a:rPr lang="cs-CZ" dirty="0"/>
              <a:t> – varianty morfému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MORFÉM   ….. alomorfy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b="1" dirty="0"/>
              <a:t>SLUCH</a:t>
            </a:r>
            <a:r>
              <a:rPr lang="cs-CZ" dirty="0"/>
              <a:t>- ↔ sluch-, slyš-, slech-, </a:t>
            </a:r>
            <a:r>
              <a:rPr lang="cs-CZ" dirty="0" err="1"/>
              <a:t>slouch</a:t>
            </a:r>
            <a:r>
              <a:rPr lang="cs-CZ" dirty="0"/>
              <a:t>-, </a:t>
            </a:r>
            <a:r>
              <a:rPr lang="cs-CZ" dirty="0" err="1"/>
              <a:t>slých</a:t>
            </a:r>
            <a:r>
              <a:rPr lang="cs-CZ" dirty="0"/>
              <a:t>-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b="1" dirty="0"/>
              <a:t>NES</a:t>
            </a:r>
            <a:r>
              <a:rPr lang="cs-CZ" dirty="0"/>
              <a:t>-E   ↔  </a:t>
            </a:r>
            <a:r>
              <a:rPr lang="cs-CZ" dirty="0" err="1">
                <a:solidFill>
                  <a:srgbClr val="FF0000"/>
                </a:solidFill>
              </a:rPr>
              <a:t>nés</a:t>
            </a:r>
            <a:r>
              <a:rPr lang="cs-CZ" dirty="0">
                <a:solidFill>
                  <a:srgbClr val="FF0000"/>
                </a:solidFill>
              </a:rPr>
              <a:t>-t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nos</a:t>
            </a:r>
            <a:r>
              <a:rPr lang="cs-CZ" dirty="0"/>
              <a:t>-ič-0, </a:t>
            </a:r>
            <a:r>
              <a:rPr lang="cs-CZ" dirty="0" err="1">
                <a:solidFill>
                  <a:srgbClr val="FF0000"/>
                </a:solidFill>
              </a:rPr>
              <a:t>noš</a:t>
            </a:r>
            <a:r>
              <a:rPr lang="cs-CZ" dirty="0"/>
              <a:t>-en-ý, při-</a:t>
            </a:r>
            <a:r>
              <a:rPr lang="cs-CZ" dirty="0">
                <a:solidFill>
                  <a:srgbClr val="FF0000"/>
                </a:solidFill>
              </a:rPr>
              <a:t>náš</a:t>
            </a:r>
            <a:r>
              <a:rPr lang="cs-CZ" dirty="0"/>
              <a:t>-e-t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b="1" dirty="0"/>
              <a:t>U- </a:t>
            </a:r>
            <a:r>
              <a:rPr lang="cs-CZ" dirty="0"/>
              <a:t>        ↔  </a:t>
            </a:r>
            <a:r>
              <a:rPr lang="cs-CZ" dirty="0">
                <a:solidFill>
                  <a:srgbClr val="FF0000"/>
                </a:solidFill>
              </a:rPr>
              <a:t>u</a:t>
            </a:r>
            <a:r>
              <a:rPr lang="cs-CZ" dirty="0"/>
              <a:t>-div-en-ý, </a:t>
            </a:r>
            <a:r>
              <a:rPr lang="cs-CZ" dirty="0">
                <a:solidFill>
                  <a:srgbClr val="FF0000"/>
                </a:solidFill>
              </a:rPr>
              <a:t>ú</a:t>
            </a:r>
            <a:r>
              <a:rPr lang="cs-CZ" dirty="0"/>
              <a:t>-div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b="1" dirty="0"/>
              <a:t>VY-       </a:t>
            </a:r>
            <a:r>
              <a:rPr lang="cs-CZ" dirty="0"/>
              <a:t>↔  </a:t>
            </a:r>
            <a:r>
              <a:rPr lang="cs-CZ" dirty="0">
                <a:solidFill>
                  <a:srgbClr val="FF0000"/>
                </a:solidFill>
              </a:rPr>
              <a:t>vy</a:t>
            </a:r>
            <a:r>
              <a:rPr lang="cs-CZ" dirty="0"/>
              <a:t>-skočit, </a:t>
            </a:r>
            <a:r>
              <a:rPr lang="cs-CZ" dirty="0">
                <a:solidFill>
                  <a:srgbClr val="FF0000"/>
                </a:solidFill>
              </a:rPr>
              <a:t>vy-</a:t>
            </a:r>
            <a:r>
              <a:rPr lang="cs-CZ" dirty="0"/>
              <a:t>táhnout, </a:t>
            </a:r>
            <a:r>
              <a:rPr lang="cs-CZ" dirty="0" err="1">
                <a:solidFill>
                  <a:srgbClr val="FF0000"/>
                </a:solidFill>
              </a:rPr>
              <a:t>vý</a:t>
            </a:r>
            <a:r>
              <a:rPr lang="cs-CZ" dirty="0"/>
              <a:t>-tah</a:t>
            </a:r>
            <a:endParaRPr lang="cs-CZ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b="1" dirty="0"/>
              <a:t>KEŘ</a:t>
            </a:r>
            <a:r>
              <a:rPr lang="cs-CZ" dirty="0"/>
              <a:t>-0   ↔  </a:t>
            </a:r>
            <a:r>
              <a:rPr lang="cs-CZ" dirty="0">
                <a:solidFill>
                  <a:srgbClr val="FF0000"/>
                </a:solidFill>
              </a:rPr>
              <a:t>keř</a:t>
            </a:r>
            <a:r>
              <a:rPr lang="cs-CZ" dirty="0"/>
              <a:t>-</a:t>
            </a:r>
            <a:r>
              <a:rPr lang="cs-CZ" dirty="0" err="1"/>
              <a:t>ík</a:t>
            </a:r>
            <a:r>
              <a:rPr lang="cs-CZ" dirty="0"/>
              <a:t>, </a:t>
            </a:r>
            <a:r>
              <a:rPr lang="cs-CZ" dirty="0" err="1">
                <a:solidFill>
                  <a:srgbClr val="FF0000"/>
                </a:solidFill>
              </a:rPr>
              <a:t>kř</a:t>
            </a:r>
            <a:r>
              <a:rPr lang="cs-CZ" dirty="0"/>
              <a:t>-ov-í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484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3636" y="83128"/>
            <a:ext cx="10280073" cy="6003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</a:rPr>
              <a:t>Typy morfémů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1667" y="592667"/>
            <a:ext cx="11592406" cy="609445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/>
              <a:t>1. dělení    ►    </a:t>
            </a:r>
            <a:r>
              <a:rPr lang="cs-CZ" b="1" u="sng" dirty="0"/>
              <a:t>morfémy lexikální </a:t>
            </a:r>
            <a:r>
              <a:rPr lang="cs-CZ" dirty="0"/>
              <a:t>(nesou věcný význam): </a:t>
            </a:r>
            <a:r>
              <a:rPr lang="cs-CZ" b="1" dirty="0"/>
              <a:t>kup-</a:t>
            </a:r>
            <a:r>
              <a:rPr lang="cs-CZ" dirty="0"/>
              <a:t>, </a:t>
            </a:r>
            <a:r>
              <a:rPr lang="cs-CZ" b="1" dirty="0"/>
              <a:t>sluch-, </a:t>
            </a:r>
            <a:r>
              <a:rPr lang="cs-CZ" b="1" dirty="0" err="1"/>
              <a:t>modr</a:t>
            </a:r>
            <a:r>
              <a:rPr lang="cs-CZ" b="1" dirty="0"/>
              <a:t>-, </a:t>
            </a:r>
            <a:r>
              <a:rPr lang="cs-CZ" b="1" dirty="0" err="1"/>
              <a:t>žlut</a:t>
            </a:r>
            <a:r>
              <a:rPr lang="cs-CZ" b="1" dirty="0"/>
              <a:t>-</a:t>
            </a:r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                 X ► </a:t>
            </a:r>
            <a:r>
              <a:rPr lang="cs-CZ" u="sng" dirty="0"/>
              <a:t>morfémy </a:t>
            </a:r>
            <a:r>
              <a:rPr lang="cs-CZ" b="1" u="sng" dirty="0"/>
              <a:t>gramatické</a:t>
            </a:r>
            <a:r>
              <a:rPr lang="cs-CZ" u="sng" dirty="0"/>
              <a:t> </a:t>
            </a:r>
            <a:r>
              <a:rPr lang="cs-CZ" dirty="0"/>
              <a:t>(nesou význam gramatický): pře-, -ova-, </a:t>
            </a:r>
            <a:r>
              <a:rPr lang="cs-CZ" dirty="0" err="1"/>
              <a:t>ému</a:t>
            </a:r>
            <a:r>
              <a:rPr lang="cs-CZ" dirty="0"/>
              <a:t>, -á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2. dělení    ►    </a:t>
            </a:r>
            <a:r>
              <a:rPr lang="cs-CZ" b="1" u="sng" dirty="0"/>
              <a:t>morfémy volné </a:t>
            </a:r>
            <a:r>
              <a:rPr lang="cs-CZ" dirty="0"/>
              <a:t>– mohou stát samostatně:  (některé) lexikální morfémy: ano, z, ty, hned 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                 X ► </a:t>
            </a:r>
            <a:r>
              <a:rPr lang="cs-CZ" b="1" u="sng" dirty="0"/>
              <a:t>morfémy vázané </a:t>
            </a:r>
            <a:r>
              <a:rPr lang="cs-CZ" b="1" dirty="0"/>
              <a:t>– nemohou stát samostatně (ostatní)</a:t>
            </a:r>
            <a:endParaRPr lang="cs-CZ" dirty="0"/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3. Dělení   ►    </a:t>
            </a:r>
            <a:r>
              <a:rPr lang="cs-CZ" b="1" u="sng" dirty="0"/>
              <a:t>kořenné morfémy</a:t>
            </a:r>
            <a:r>
              <a:rPr lang="cs-CZ" dirty="0"/>
              <a:t>: kup-, sluch-, </a:t>
            </a:r>
            <a:r>
              <a:rPr lang="cs-CZ" dirty="0" err="1"/>
              <a:t>modr</a:t>
            </a:r>
            <a:r>
              <a:rPr lang="cs-CZ" dirty="0"/>
              <a:t>-, </a:t>
            </a:r>
            <a:r>
              <a:rPr lang="cs-CZ" dirty="0" err="1"/>
              <a:t>žlut</a:t>
            </a:r>
            <a:r>
              <a:rPr lang="cs-CZ" dirty="0"/>
              <a:t>- (plnovýznamové, s věcným významem, lexikální)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	        X ► </a:t>
            </a:r>
            <a:r>
              <a:rPr lang="cs-CZ" b="1" u="sng" dirty="0"/>
              <a:t> afixy </a:t>
            </a:r>
            <a:r>
              <a:rPr lang="cs-CZ" b="1" dirty="0"/>
              <a:t>– </a:t>
            </a:r>
            <a:r>
              <a:rPr lang="cs-CZ" b="1" dirty="0" smtClean="0"/>
              <a:t>tedy podle druhů – viz další </a:t>
            </a:r>
            <a:r>
              <a:rPr lang="cs-CZ" b="1" dirty="0" err="1" smtClean="0"/>
              <a:t>slide</a:t>
            </a:r>
            <a:r>
              <a:rPr lang="cs-CZ" b="1" dirty="0" smtClean="0"/>
              <a:t>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– a) </a:t>
            </a:r>
            <a:r>
              <a:rPr lang="cs-CZ" dirty="0">
                <a:solidFill>
                  <a:srgbClr val="FF0000"/>
                </a:solidFill>
              </a:rPr>
              <a:t>prefix</a:t>
            </a:r>
            <a:r>
              <a:rPr lang="cs-CZ" dirty="0"/>
              <a:t> (předpona): </a:t>
            </a:r>
            <a:r>
              <a:rPr lang="cs-CZ" dirty="0" err="1"/>
              <a:t>aa</a:t>
            </a:r>
            <a:r>
              <a:rPr lang="cs-CZ" dirty="0"/>
              <a:t>) </a:t>
            </a:r>
            <a:r>
              <a:rPr lang="cs-CZ" dirty="0" err="1"/>
              <a:t>slovotv</a:t>
            </a:r>
            <a:r>
              <a:rPr lang="cs-CZ" dirty="0"/>
              <a:t>.: </a:t>
            </a:r>
            <a:r>
              <a:rPr lang="cs-CZ" dirty="0" err="1">
                <a:solidFill>
                  <a:srgbClr val="FF0000"/>
                </a:solidFill>
              </a:rPr>
              <a:t>ná</a:t>
            </a:r>
            <a:r>
              <a:rPr lang="cs-CZ" dirty="0"/>
              <a:t>-kup-, </a:t>
            </a:r>
            <a:r>
              <a:rPr lang="cs-CZ" dirty="0">
                <a:solidFill>
                  <a:srgbClr val="C00000"/>
                </a:solidFill>
              </a:rPr>
              <a:t>pře-</a:t>
            </a:r>
            <a:r>
              <a:rPr lang="cs-CZ" dirty="0">
                <a:solidFill>
                  <a:schemeClr val="tx1"/>
                </a:solidFill>
              </a:rPr>
              <a:t>slech-l-0, </a:t>
            </a:r>
            <a:r>
              <a:rPr lang="cs-CZ" dirty="0">
                <a:solidFill>
                  <a:srgbClr val="FF0000"/>
                </a:solidFill>
              </a:rPr>
              <a:t>vy</a:t>
            </a:r>
            <a:r>
              <a:rPr lang="cs-CZ" dirty="0">
                <a:solidFill>
                  <a:schemeClr val="tx1"/>
                </a:solidFill>
              </a:rPr>
              <a:t>-běh-</a:t>
            </a:r>
            <a:r>
              <a:rPr lang="cs-CZ" dirty="0" err="1">
                <a:solidFill>
                  <a:schemeClr val="tx1"/>
                </a:solidFill>
              </a:rPr>
              <a:t>nou</a:t>
            </a:r>
            <a:r>
              <a:rPr lang="cs-CZ" dirty="0">
                <a:solidFill>
                  <a:schemeClr val="tx1"/>
                </a:solidFill>
              </a:rPr>
              <a:t>-t / </a:t>
            </a:r>
            <a:r>
              <a:rPr lang="cs-CZ" dirty="0">
                <a:solidFill>
                  <a:srgbClr val="FF0000"/>
                </a:solidFill>
              </a:rPr>
              <a:t>vý</a:t>
            </a:r>
            <a:r>
              <a:rPr lang="cs-CZ" dirty="0">
                <a:solidFill>
                  <a:schemeClr val="tx1"/>
                </a:solidFill>
              </a:rPr>
              <a:t>-běh-0, ab) </a:t>
            </a:r>
            <a:r>
              <a:rPr lang="cs-CZ" dirty="0" err="1">
                <a:solidFill>
                  <a:schemeClr val="tx1"/>
                </a:solidFill>
              </a:rPr>
              <a:t>tvarotv</a:t>
            </a:r>
            <a:r>
              <a:rPr lang="cs-CZ" dirty="0">
                <a:solidFill>
                  <a:schemeClr val="tx1"/>
                </a:solidFill>
              </a:rPr>
              <a:t>.: </a:t>
            </a:r>
            <a:r>
              <a:rPr lang="cs-CZ" dirty="0" err="1">
                <a:solidFill>
                  <a:srgbClr val="FF0000"/>
                </a:solidFill>
              </a:rPr>
              <a:t>nej</a:t>
            </a:r>
            <a:r>
              <a:rPr lang="cs-CZ" dirty="0">
                <a:solidFill>
                  <a:srgbClr val="FF0000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rgbClr val="FF0000"/>
                </a:solidFill>
              </a:rPr>
              <a:t>po-</a:t>
            </a:r>
            <a:r>
              <a:rPr lang="cs-CZ" dirty="0">
                <a:solidFill>
                  <a:schemeClr val="tx1"/>
                </a:solidFill>
              </a:rPr>
              <a:t>(běžím)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- b) </a:t>
            </a:r>
            <a:r>
              <a:rPr lang="cs-CZ" dirty="0">
                <a:solidFill>
                  <a:srgbClr val="FF0000"/>
                </a:solidFill>
              </a:rPr>
              <a:t>sufix</a:t>
            </a:r>
            <a:r>
              <a:rPr lang="cs-CZ" dirty="0"/>
              <a:t>   ca) slovotvorný – přípona (-</a:t>
            </a:r>
            <a:r>
              <a:rPr lang="cs-CZ" dirty="0" err="1"/>
              <a:t>dlo</a:t>
            </a:r>
            <a:r>
              <a:rPr lang="cs-CZ" dirty="0"/>
              <a:t>, -</a:t>
            </a:r>
            <a:r>
              <a:rPr lang="cs-CZ" dirty="0" err="1"/>
              <a:t>ák</a:t>
            </a:r>
            <a:r>
              <a:rPr lang="cs-CZ" dirty="0"/>
              <a:t>, -</a:t>
            </a:r>
            <a:r>
              <a:rPr lang="cs-CZ" dirty="0" err="1"/>
              <a:t>itý</a:t>
            </a:r>
            <a:r>
              <a:rPr lang="cs-CZ" dirty="0"/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/>
              <a:t>           </a:t>
            </a:r>
            <a:r>
              <a:rPr lang="cs-CZ" dirty="0" err="1"/>
              <a:t>cb</a:t>
            </a:r>
            <a:r>
              <a:rPr lang="cs-CZ" dirty="0"/>
              <a:t>) tvarotvorný – koncovka: pádová, osobní, rodová, infinitivní (-y, -</a:t>
            </a:r>
            <a:r>
              <a:rPr lang="cs-CZ" dirty="0" err="1"/>
              <a:t>ovi</a:t>
            </a:r>
            <a:r>
              <a:rPr lang="cs-CZ" dirty="0"/>
              <a:t>, -é, -</a:t>
            </a:r>
            <a:r>
              <a:rPr lang="cs-CZ" dirty="0" err="1"/>
              <a:t>te</a:t>
            </a:r>
            <a:r>
              <a:rPr lang="cs-CZ" dirty="0"/>
              <a:t>;  -ou; -m; -t, -ti; -é)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1400" dirty="0"/>
              <a:t>                                              -  </a:t>
            </a:r>
            <a:r>
              <a:rPr lang="cs-CZ" sz="1400" dirty="0" err="1"/>
              <a:t>tv</a:t>
            </a:r>
            <a:r>
              <a:rPr lang="cs-CZ" sz="1400" dirty="0"/>
              <a:t>. sufix nefinální: - l- (příčestí činné), -n- (příčestí trpné), -v- (sufix. </a:t>
            </a:r>
            <a:r>
              <a:rPr lang="cs-CZ" sz="1400" dirty="0" err="1"/>
              <a:t>přech</a:t>
            </a:r>
            <a:r>
              <a:rPr lang="cs-CZ" sz="1400" dirty="0"/>
              <a:t>. min- -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dirty="0"/>
              <a:t>           </a:t>
            </a:r>
            <a:r>
              <a:rPr lang="cs-CZ" dirty="0" err="1"/>
              <a:t>cc</a:t>
            </a:r>
            <a:r>
              <a:rPr lang="cs-CZ" dirty="0"/>
              <a:t>) kmenotvorný (-ova-/ -</a:t>
            </a:r>
            <a:r>
              <a:rPr lang="cs-CZ" dirty="0" err="1"/>
              <a:t>uje</a:t>
            </a:r>
            <a:r>
              <a:rPr lang="cs-CZ" dirty="0"/>
              <a:t>-, -</a:t>
            </a:r>
            <a:r>
              <a:rPr lang="cs-CZ" dirty="0" err="1"/>
              <a:t>nou</a:t>
            </a:r>
            <a:r>
              <a:rPr lang="cs-CZ" dirty="0"/>
              <a:t>-/-nu-, -á-, -í-): kup-</a:t>
            </a:r>
            <a:r>
              <a:rPr lang="cs-CZ" dirty="0">
                <a:solidFill>
                  <a:srgbClr val="FF0000"/>
                </a:solidFill>
              </a:rPr>
              <a:t>ova</a:t>
            </a:r>
            <a:r>
              <a:rPr lang="cs-CZ" dirty="0"/>
              <a:t>-t, kup-</a:t>
            </a:r>
            <a:r>
              <a:rPr lang="cs-CZ" dirty="0" err="1">
                <a:solidFill>
                  <a:srgbClr val="FF0000"/>
                </a:solidFill>
              </a:rPr>
              <a:t>uje</a:t>
            </a:r>
            <a:r>
              <a:rPr lang="cs-CZ" dirty="0"/>
              <a:t>-š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4) </a:t>
            </a:r>
            <a:r>
              <a:rPr lang="cs-CZ" dirty="0">
                <a:solidFill>
                  <a:srgbClr val="FF0000"/>
                </a:solidFill>
              </a:rPr>
              <a:t>postfix</a:t>
            </a:r>
            <a:r>
              <a:rPr lang="cs-CZ" dirty="0"/>
              <a:t> – za pádovou koncovkou: </a:t>
            </a:r>
            <a:r>
              <a:rPr lang="cs-CZ" dirty="0">
                <a:solidFill>
                  <a:schemeClr val="tx1"/>
                </a:solidFill>
              </a:rPr>
              <a:t>ten-</a:t>
            </a:r>
            <a:r>
              <a:rPr lang="cs-CZ" dirty="0">
                <a:solidFill>
                  <a:srgbClr val="FF0000"/>
                </a:solidFill>
              </a:rPr>
              <a:t>to</a:t>
            </a:r>
            <a:r>
              <a:rPr lang="cs-CZ" dirty="0"/>
              <a:t>, tím-</a:t>
            </a:r>
            <a:r>
              <a:rPr lang="cs-CZ" dirty="0">
                <a:solidFill>
                  <a:srgbClr val="FF0000"/>
                </a:solidFill>
              </a:rPr>
              <a:t>to</a:t>
            </a:r>
            <a:r>
              <a:rPr lang="cs-CZ" dirty="0"/>
              <a:t>; </a:t>
            </a:r>
            <a:r>
              <a:rPr lang="cs-CZ" dirty="0">
                <a:solidFill>
                  <a:schemeClr val="tx1"/>
                </a:solidFill>
              </a:rPr>
              <a:t>kdo-</a:t>
            </a:r>
            <a:r>
              <a:rPr lang="cs-CZ" dirty="0">
                <a:solidFill>
                  <a:srgbClr val="FF0000"/>
                </a:solidFill>
              </a:rPr>
              <a:t>si</a:t>
            </a:r>
            <a:r>
              <a:rPr lang="cs-CZ" dirty="0"/>
              <a:t>, koho-</a:t>
            </a:r>
            <a:r>
              <a:rPr lang="cs-CZ" dirty="0" err="1">
                <a:solidFill>
                  <a:srgbClr val="FF0000"/>
                </a:solidFill>
              </a:rPr>
              <a:t>koli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5) </a:t>
            </a:r>
            <a:r>
              <a:rPr lang="cs-CZ" dirty="0" err="1">
                <a:solidFill>
                  <a:srgbClr val="FF0000"/>
                </a:solidFill>
              </a:rPr>
              <a:t>konektém</a:t>
            </a:r>
            <a:r>
              <a:rPr lang="cs-CZ" dirty="0">
                <a:solidFill>
                  <a:srgbClr val="FF0000"/>
                </a:solidFill>
              </a:rPr>
              <a:t> (spojovací morfém) </a:t>
            </a:r>
            <a:r>
              <a:rPr lang="cs-CZ" dirty="0">
                <a:solidFill>
                  <a:schemeClr val="tx1"/>
                </a:solidFill>
              </a:rPr>
              <a:t>– plyn-</a:t>
            </a:r>
            <a:r>
              <a:rPr lang="cs-CZ" dirty="0">
                <a:solidFill>
                  <a:srgbClr val="FF0000"/>
                </a:solidFill>
              </a:rPr>
              <a:t>o</a:t>
            </a:r>
            <a:r>
              <a:rPr lang="cs-CZ" dirty="0">
                <a:solidFill>
                  <a:schemeClr val="tx1"/>
                </a:solidFill>
              </a:rPr>
              <a:t>-vod-0, </a:t>
            </a:r>
            <a:r>
              <a:rPr lang="cs-CZ" dirty="0" err="1">
                <a:solidFill>
                  <a:schemeClr val="tx1"/>
                </a:solidFill>
              </a:rPr>
              <a:t>hněd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rgbClr val="FF0000"/>
                </a:solidFill>
              </a:rPr>
              <a:t>o</a:t>
            </a:r>
            <a:r>
              <a:rPr lang="cs-CZ" dirty="0">
                <a:solidFill>
                  <a:schemeClr val="tx1"/>
                </a:solidFill>
              </a:rPr>
              <a:t>-béž-ov-ý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solidFill>
                  <a:srgbClr val="FF0000"/>
                </a:solidFill>
              </a:rPr>
              <a:t>Nulový morfém: </a:t>
            </a:r>
            <a:r>
              <a:rPr lang="cs-CZ" dirty="0">
                <a:solidFill>
                  <a:schemeClr val="tx1"/>
                </a:solidFill>
              </a:rPr>
              <a:t>není formálně vyjádřený, ale „prázdné místo“ nese význam: most</a:t>
            </a:r>
            <a:r>
              <a:rPr lang="cs-CZ" dirty="0">
                <a:solidFill>
                  <a:srgbClr val="FF0000"/>
                </a:solidFill>
              </a:rPr>
              <a:t>-0 (X </a:t>
            </a:r>
            <a:r>
              <a:rPr lang="cs-CZ" dirty="0">
                <a:solidFill>
                  <a:schemeClr val="tx1"/>
                </a:solidFill>
              </a:rPr>
              <a:t>most-</a:t>
            </a:r>
            <a:r>
              <a:rPr lang="cs-CZ" dirty="0">
                <a:solidFill>
                  <a:srgbClr val="FF0000"/>
                </a:solidFill>
              </a:rPr>
              <a:t>u, </a:t>
            </a:r>
            <a:r>
              <a:rPr lang="cs-CZ" dirty="0">
                <a:solidFill>
                  <a:schemeClr val="tx1"/>
                </a:solidFill>
              </a:rPr>
              <a:t>most</a:t>
            </a:r>
            <a:r>
              <a:rPr lang="cs-CZ" dirty="0">
                <a:solidFill>
                  <a:srgbClr val="FF0000"/>
                </a:solidFill>
              </a:rPr>
              <a:t>-y</a:t>
            </a:r>
            <a:r>
              <a:rPr lang="cs-CZ" dirty="0">
                <a:solidFill>
                  <a:schemeClr val="tx1"/>
                </a:solidFill>
              </a:rPr>
              <a:t>, kost-</a:t>
            </a:r>
            <a:r>
              <a:rPr lang="cs-CZ" dirty="0">
                <a:solidFill>
                  <a:srgbClr val="FF0000"/>
                </a:solidFill>
              </a:rPr>
              <a:t>0</a:t>
            </a:r>
            <a:r>
              <a:rPr lang="cs-CZ" dirty="0">
                <a:solidFill>
                  <a:schemeClr val="tx1"/>
                </a:solidFill>
              </a:rPr>
              <a:t> (kost-i, kost-</a:t>
            </a:r>
            <a:r>
              <a:rPr lang="cs-CZ" dirty="0" err="1">
                <a:solidFill>
                  <a:schemeClr val="tx1"/>
                </a:solidFill>
              </a:rPr>
              <a:t>em</a:t>
            </a:r>
            <a:r>
              <a:rPr lang="cs-CZ" dirty="0">
                <a:solidFill>
                  <a:schemeClr val="tx1"/>
                </a:solidFill>
              </a:rPr>
              <a:t>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541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3E800-79A5-4342-80F6-51841AE9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89" y="0"/>
            <a:ext cx="11163684" cy="69272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A</a:t>
            </a:r>
            <a:r>
              <a:rPr lang="cs-CZ" sz="3600" b="1" dirty="0"/>
              <a:t>fixy </a:t>
            </a:r>
            <a:br>
              <a:rPr lang="cs-CZ" sz="3600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F5BAFB-BE94-4723-BAF5-30F64B82E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40" y="785091"/>
            <a:ext cx="11526982" cy="59620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/>
              <a:t>– a) </a:t>
            </a:r>
            <a:r>
              <a:rPr lang="cs-CZ" sz="1600" dirty="0">
                <a:solidFill>
                  <a:srgbClr val="FF0000"/>
                </a:solidFill>
              </a:rPr>
              <a:t>prefix</a:t>
            </a:r>
            <a:r>
              <a:rPr lang="cs-CZ" sz="1600" dirty="0"/>
              <a:t> (předpona): </a:t>
            </a:r>
            <a:r>
              <a:rPr lang="cs-CZ" sz="1600" dirty="0" err="1"/>
              <a:t>aa</a:t>
            </a:r>
            <a:r>
              <a:rPr lang="cs-CZ" sz="1600" dirty="0"/>
              <a:t>) </a:t>
            </a:r>
            <a:r>
              <a:rPr lang="cs-CZ" sz="1600" dirty="0" err="1"/>
              <a:t>slovotv</a:t>
            </a:r>
            <a:r>
              <a:rPr lang="cs-CZ" sz="1600" dirty="0"/>
              <a:t>.: </a:t>
            </a:r>
            <a:r>
              <a:rPr lang="cs-CZ" sz="1600" dirty="0" err="1">
                <a:solidFill>
                  <a:srgbClr val="FF0000"/>
                </a:solidFill>
              </a:rPr>
              <a:t>ná</a:t>
            </a:r>
            <a:r>
              <a:rPr lang="cs-CZ" sz="1600" dirty="0"/>
              <a:t>-kup-, </a:t>
            </a:r>
            <a:r>
              <a:rPr lang="cs-CZ" sz="1600" dirty="0">
                <a:solidFill>
                  <a:srgbClr val="C00000"/>
                </a:solidFill>
              </a:rPr>
              <a:t>pře-</a:t>
            </a:r>
            <a:r>
              <a:rPr lang="cs-CZ" sz="1600" dirty="0">
                <a:solidFill>
                  <a:schemeClr val="tx1"/>
                </a:solidFill>
              </a:rPr>
              <a:t>slech-l-0, </a:t>
            </a:r>
            <a:r>
              <a:rPr lang="cs-CZ" sz="1600" dirty="0">
                <a:solidFill>
                  <a:srgbClr val="FF0000"/>
                </a:solidFill>
              </a:rPr>
              <a:t>vy</a:t>
            </a:r>
            <a:r>
              <a:rPr lang="cs-CZ" sz="1600" dirty="0">
                <a:solidFill>
                  <a:schemeClr val="tx1"/>
                </a:solidFill>
              </a:rPr>
              <a:t>-běh-</a:t>
            </a:r>
            <a:r>
              <a:rPr lang="cs-CZ" sz="1600" dirty="0" err="1">
                <a:solidFill>
                  <a:schemeClr val="tx1"/>
                </a:solidFill>
              </a:rPr>
              <a:t>nou</a:t>
            </a:r>
            <a:r>
              <a:rPr lang="cs-CZ" sz="1600" dirty="0">
                <a:solidFill>
                  <a:schemeClr val="tx1"/>
                </a:solidFill>
              </a:rPr>
              <a:t>-t / </a:t>
            </a:r>
            <a:r>
              <a:rPr lang="cs-CZ" sz="1600" dirty="0">
                <a:solidFill>
                  <a:srgbClr val="FF0000"/>
                </a:solidFill>
              </a:rPr>
              <a:t>vý</a:t>
            </a:r>
            <a:r>
              <a:rPr lang="cs-CZ" sz="1600" dirty="0">
                <a:solidFill>
                  <a:schemeClr val="tx1"/>
                </a:solidFill>
              </a:rPr>
              <a:t>-běh-0,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chemeClr val="tx1"/>
                </a:solidFill>
              </a:rPr>
              <a:t>                                  ab) </a:t>
            </a:r>
            <a:r>
              <a:rPr lang="cs-CZ" sz="1600" dirty="0" err="1">
                <a:solidFill>
                  <a:schemeClr val="tx1"/>
                </a:solidFill>
              </a:rPr>
              <a:t>tvarotv</a:t>
            </a:r>
            <a:r>
              <a:rPr lang="cs-CZ" sz="1600" dirty="0">
                <a:solidFill>
                  <a:schemeClr val="tx1"/>
                </a:solidFill>
              </a:rPr>
              <a:t>.: </a:t>
            </a:r>
            <a:r>
              <a:rPr lang="cs-CZ" sz="1600" dirty="0">
                <a:solidFill>
                  <a:srgbClr val="FF0000"/>
                </a:solidFill>
              </a:rPr>
              <a:t>nej-</a:t>
            </a:r>
            <a:r>
              <a:rPr lang="cs-CZ" sz="1600" dirty="0">
                <a:solidFill>
                  <a:schemeClr val="tx1"/>
                </a:solidFill>
              </a:rPr>
              <a:t>, </a:t>
            </a:r>
            <a:r>
              <a:rPr lang="cs-CZ" sz="1600" dirty="0">
                <a:solidFill>
                  <a:srgbClr val="FF0000"/>
                </a:solidFill>
              </a:rPr>
              <a:t>po-</a:t>
            </a:r>
            <a:r>
              <a:rPr lang="cs-CZ" sz="1600" dirty="0">
                <a:solidFill>
                  <a:schemeClr val="tx1"/>
                </a:solidFill>
              </a:rPr>
              <a:t>(běžím)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/>
              <a:t>- b) </a:t>
            </a:r>
            <a:r>
              <a:rPr lang="cs-CZ" sz="1600" dirty="0">
                <a:solidFill>
                  <a:srgbClr val="FF0000"/>
                </a:solidFill>
              </a:rPr>
              <a:t>sufix</a:t>
            </a:r>
            <a:r>
              <a:rPr lang="cs-CZ" sz="1600" dirty="0"/>
              <a:t>   ca) slovotvorný – přípona (-</a:t>
            </a:r>
            <a:r>
              <a:rPr lang="cs-CZ" sz="1600" dirty="0" err="1"/>
              <a:t>dlo</a:t>
            </a:r>
            <a:r>
              <a:rPr lang="cs-CZ" sz="1600" dirty="0"/>
              <a:t>, -</a:t>
            </a:r>
            <a:r>
              <a:rPr lang="cs-CZ" sz="1600" dirty="0" err="1"/>
              <a:t>ák</a:t>
            </a:r>
            <a:r>
              <a:rPr lang="cs-CZ" sz="1600" dirty="0"/>
              <a:t>, -</a:t>
            </a:r>
            <a:r>
              <a:rPr lang="cs-CZ" sz="1600" dirty="0" err="1"/>
              <a:t>itý</a:t>
            </a:r>
            <a:r>
              <a:rPr lang="cs-CZ" sz="1600" dirty="0"/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1600" dirty="0"/>
              <a:t>           </a:t>
            </a:r>
            <a:r>
              <a:rPr lang="cs-CZ" sz="1600" dirty="0" err="1"/>
              <a:t>cb</a:t>
            </a:r>
            <a:r>
              <a:rPr lang="cs-CZ" sz="1600" dirty="0"/>
              <a:t>) tvarotvorný – koncovka: pádová, osobní, rodová, infinitivní (-y, -</a:t>
            </a:r>
            <a:r>
              <a:rPr lang="cs-CZ" sz="1600" dirty="0" err="1"/>
              <a:t>ovi</a:t>
            </a:r>
            <a:r>
              <a:rPr lang="cs-CZ" sz="1600" dirty="0"/>
              <a:t>, -é, -</a:t>
            </a:r>
            <a:r>
              <a:rPr lang="cs-CZ" sz="1600" dirty="0" err="1"/>
              <a:t>te</a:t>
            </a:r>
            <a:r>
              <a:rPr lang="cs-CZ" sz="1600" dirty="0"/>
              <a:t>;  -ou; -m; -t, -ti; -é)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1200" dirty="0"/>
              <a:t>                                              -  </a:t>
            </a:r>
            <a:r>
              <a:rPr lang="cs-CZ" sz="1200" dirty="0" err="1"/>
              <a:t>tv</a:t>
            </a:r>
            <a:r>
              <a:rPr lang="cs-CZ" sz="1200" dirty="0"/>
              <a:t>. sufix nefinální: - l- (příčestí činné), -n- (příčestí trpné), -v- (sufix. </a:t>
            </a:r>
            <a:r>
              <a:rPr lang="cs-CZ" sz="1200" dirty="0" err="1"/>
              <a:t>přech</a:t>
            </a:r>
            <a:r>
              <a:rPr lang="cs-CZ" sz="1200" dirty="0"/>
              <a:t>. min- -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1600" dirty="0"/>
              <a:t>           </a:t>
            </a:r>
            <a:r>
              <a:rPr lang="cs-CZ" sz="1600" dirty="0" err="1"/>
              <a:t>cc</a:t>
            </a:r>
            <a:r>
              <a:rPr lang="cs-CZ" sz="1600" dirty="0"/>
              <a:t>) kmenotvorný (-ova-/ -</a:t>
            </a:r>
            <a:r>
              <a:rPr lang="cs-CZ" sz="1600" dirty="0" err="1"/>
              <a:t>uje</a:t>
            </a:r>
            <a:r>
              <a:rPr lang="cs-CZ" sz="1600" dirty="0"/>
              <a:t>-, -</a:t>
            </a:r>
            <a:r>
              <a:rPr lang="cs-CZ" sz="1600" dirty="0" err="1"/>
              <a:t>nou</a:t>
            </a:r>
            <a:r>
              <a:rPr lang="cs-CZ" sz="1600" dirty="0"/>
              <a:t>-/-nu-, -á-, -í-): kup-</a:t>
            </a:r>
            <a:r>
              <a:rPr lang="cs-CZ" sz="1600" dirty="0">
                <a:solidFill>
                  <a:srgbClr val="FF0000"/>
                </a:solidFill>
              </a:rPr>
              <a:t>ova</a:t>
            </a:r>
            <a:r>
              <a:rPr lang="cs-CZ" sz="1600" dirty="0"/>
              <a:t>-t, kup-</a:t>
            </a:r>
            <a:r>
              <a:rPr lang="cs-CZ" sz="1600" dirty="0" err="1">
                <a:solidFill>
                  <a:srgbClr val="FF0000"/>
                </a:solidFill>
              </a:rPr>
              <a:t>uje</a:t>
            </a:r>
            <a:r>
              <a:rPr lang="cs-CZ" sz="1600" dirty="0"/>
              <a:t>-š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/>
              <a:t>4) </a:t>
            </a:r>
            <a:r>
              <a:rPr lang="cs-CZ" sz="1600" dirty="0">
                <a:solidFill>
                  <a:srgbClr val="FF0000"/>
                </a:solidFill>
              </a:rPr>
              <a:t>postfix</a:t>
            </a:r>
            <a:r>
              <a:rPr lang="cs-CZ" sz="1600" dirty="0"/>
              <a:t> – za pádovou koncovkou: </a:t>
            </a:r>
            <a:r>
              <a:rPr lang="cs-CZ" sz="1600" dirty="0">
                <a:solidFill>
                  <a:schemeClr val="tx1"/>
                </a:solidFill>
              </a:rPr>
              <a:t>ten-</a:t>
            </a:r>
            <a:r>
              <a:rPr lang="cs-CZ" sz="1600" dirty="0">
                <a:solidFill>
                  <a:srgbClr val="FF0000"/>
                </a:solidFill>
              </a:rPr>
              <a:t>to</a:t>
            </a:r>
            <a:r>
              <a:rPr lang="cs-CZ" sz="1600" dirty="0"/>
              <a:t>, tím-</a:t>
            </a:r>
            <a:r>
              <a:rPr lang="cs-CZ" sz="1600" dirty="0">
                <a:solidFill>
                  <a:srgbClr val="FF0000"/>
                </a:solidFill>
              </a:rPr>
              <a:t>to</a:t>
            </a:r>
            <a:r>
              <a:rPr lang="cs-CZ" sz="1600" dirty="0"/>
              <a:t>; </a:t>
            </a:r>
            <a:r>
              <a:rPr lang="cs-CZ" sz="1600" dirty="0">
                <a:solidFill>
                  <a:schemeClr val="tx1"/>
                </a:solidFill>
              </a:rPr>
              <a:t>kdo-</a:t>
            </a:r>
            <a:r>
              <a:rPr lang="cs-CZ" sz="1600" dirty="0">
                <a:solidFill>
                  <a:srgbClr val="FF0000"/>
                </a:solidFill>
              </a:rPr>
              <a:t>si</a:t>
            </a:r>
            <a:r>
              <a:rPr lang="cs-CZ" sz="1600" dirty="0"/>
              <a:t>, koho-</a:t>
            </a:r>
            <a:r>
              <a:rPr lang="cs-CZ" sz="1600" dirty="0" err="1">
                <a:solidFill>
                  <a:srgbClr val="FF0000"/>
                </a:solidFill>
              </a:rPr>
              <a:t>koli</a:t>
            </a:r>
            <a:endParaRPr lang="cs-CZ" sz="16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chemeClr val="tx1"/>
                </a:solidFill>
              </a:rPr>
              <a:t>5) </a:t>
            </a:r>
            <a:r>
              <a:rPr lang="cs-CZ" sz="1600" dirty="0" err="1">
                <a:solidFill>
                  <a:srgbClr val="FF0000"/>
                </a:solidFill>
              </a:rPr>
              <a:t>konektém</a:t>
            </a:r>
            <a:r>
              <a:rPr lang="cs-CZ" sz="1600" dirty="0">
                <a:solidFill>
                  <a:srgbClr val="FF0000"/>
                </a:solidFill>
              </a:rPr>
              <a:t> (spojovací morfém) </a:t>
            </a:r>
            <a:r>
              <a:rPr lang="cs-CZ" sz="1600" dirty="0">
                <a:solidFill>
                  <a:schemeClr val="tx1"/>
                </a:solidFill>
              </a:rPr>
              <a:t>– plyn-</a:t>
            </a:r>
            <a:r>
              <a:rPr lang="cs-CZ" sz="1600" dirty="0">
                <a:solidFill>
                  <a:srgbClr val="FF0000"/>
                </a:solidFill>
              </a:rPr>
              <a:t>o</a:t>
            </a:r>
            <a:r>
              <a:rPr lang="cs-CZ" sz="1600" dirty="0">
                <a:solidFill>
                  <a:schemeClr val="tx1"/>
                </a:solidFill>
              </a:rPr>
              <a:t>-vod-0, </a:t>
            </a:r>
            <a:r>
              <a:rPr lang="cs-CZ" sz="1600" dirty="0" err="1">
                <a:solidFill>
                  <a:schemeClr val="tx1"/>
                </a:solidFill>
              </a:rPr>
              <a:t>hněd</a:t>
            </a:r>
            <a:r>
              <a:rPr lang="cs-CZ" sz="1600" dirty="0">
                <a:solidFill>
                  <a:schemeClr val="tx1"/>
                </a:solidFill>
              </a:rPr>
              <a:t>-</a:t>
            </a:r>
            <a:r>
              <a:rPr lang="cs-CZ" sz="1600" dirty="0">
                <a:solidFill>
                  <a:srgbClr val="FF0000"/>
                </a:solidFill>
              </a:rPr>
              <a:t>o</a:t>
            </a:r>
            <a:r>
              <a:rPr lang="cs-CZ" sz="1600" dirty="0">
                <a:solidFill>
                  <a:schemeClr val="tx1"/>
                </a:solidFill>
              </a:rPr>
              <a:t>-béž-ov-ý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s-CZ" sz="1600" dirty="0">
                <a:solidFill>
                  <a:srgbClr val="FF0000"/>
                </a:solidFill>
              </a:rPr>
              <a:t>Nulový morfém: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chemeClr val="tx1"/>
                </a:solidFill>
              </a:rPr>
              <a:t>není formálně vyjádřen, ale „prázdné místo“ nese význam – srov. analogicky s týmiž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chemeClr val="tx1"/>
                </a:solidFill>
              </a:rPr>
              <a:t>most</a:t>
            </a:r>
            <a:r>
              <a:rPr lang="cs-CZ" sz="1600" dirty="0">
                <a:solidFill>
                  <a:srgbClr val="FF0000"/>
                </a:solidFill>
              </a:rPr>
              <a:t>-0 (X </a:t>
            </a:r>
            <a:r>
              <a:rPr lang="cs-CZ" sz="1600" dirty="0">
                <a:solidFill>
                  <a:schemeClr val="tx1"/>
                </a:solidFill>
              </a:rPr>
              <a:t>most-</a:t>
            </a:r>
            <a:r>
              <a:rPr lang="cs-CZ" sz="1600" dirty="0">
                <a:solidFill>
                  <a:srgbClr val="FF0000"/>
                </a:solidFill>
              </a:rPr>
              <a:t>u, </a:t>
            </a:r>
            <a:r>
              <a:rPr lang="cs-CZ" sz="1600" dirty="0">
                <a:solidFill>
                  <a:schemeClr val="tx1"/>
                </a:solidFill>
              </a:rPr>
              <a:t>most</a:t>
            </a:r>
            <a:r>
              <a:rPr lang="cs-CZ" sz="1600" dirty="0">
                <a:solidFill>
                  <a:srgbClr val="FF0000"/>
                </a:solidFill>
              </a:rPr>
              <a:t>-y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chemeClr val="tx1"/>
                </a:solidFill>
              </a:rPr>
              <a:t>radost-</a:t>
            </a:r>
            <a:r>
              <a:rPr lang="cs-CZ" sz="1600" dirty="0">
                <a:solidFill>
                  <a:srgbClr val="FF0000"/>
                </a:solidFill>
              </a:rPr>
              <a:t>0</a:t>
            </a:r>
            <a:r>
              <a:rPr lang="cs-CZ" sz="1600" dirty="0">
                <a:solidFill>
                  <a:schemeClr val="tx1"/>
                </a:solidFill>
              </a:rPr>
              <a:t> ( X radost-</a:t>
            </a:r>
            <a:r>
              <a:rPr lang="cs-CZ" sz="1600" dirty="0">
                <a:solidFill>
                  <a:srgbClr val="FF0000"/>
                </a:solidFill>
              </a:rPr>
              <a:t>i</a:t>
            </a:r>
            <a:r>
              <a:rPr lang="cs-CZ" sz="1600" dirty="0">
                <a:solidFill>
                  <a:schemeClr val="tx1"/>
                </a:solidFill>
              </a:rPr>
              <a:t>, radost-</a:t>
            </a:r>
            <a:r>
              <a:rPr lang="cs-CZ" sz="1600" dirty="0" err="1">
                <a:solidFill>
                  <a:srgbClr val="FF0000"/>
                </a:solidFill>
              </a:rPr>
              <a:t>em</a:t>
            </a:r>
            <a:r>
              <a:rPr lang="cs-CZ" sz="1600" dirty="0">
                <a:solidFill>
                  <a:schemeClr val="tx1"/>
                </a:solidFill>
              </a:rPr>
              <a:t>…)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chemeClr val="tx1"/>
                </a:solidFill>
              </a:rPr>
              <a:t>žen</a:t>
            </a:r>
            <a:r>
              <a:rPr lang="cs-CZ" sz="1600" dirty="0">
                <a:solidFill>
                  <a:srgbClr val="FF0000"/>
                </a:solidFill>
              </a:rPr>
              <a:t>-0 </a:t>
            </a:r>
            <a:r>
              <a:rPr lang="cs-CZ" sz="1600" dirty="0">
                <a:solidFill>
                  <a:schemeClr val="tx1"/>
                </a:solidFill>
              </a:rPr>
              <a:t>(X žen-</a:t>
            </a:r>
            <a:r>
              <a:rPr lang="cs-CZ" sz="1600" dirty="0" err="1">
                <a:solidFill>
                  <a:srgbClr val="FF0000"/>
                </a:solidFill>
              </a:rPr>
              <a:t>ách</a:t>
            </a:r>
            <a:r>
              <a:rPr lang="cs-CZ" sz="1600" dirty="0">
                <a:solidFill>
                  <a:srgbClr val="FF0000"/>
                </a:solidFill>
              </a:rPr>
              <a:t>, </a:t>
            </a:r>
            <a:r>
              <a:rPr lang="cs-CZ" sz="1600" dirty="0">
                <a:solidFill>
                  <a:schemeClr val="tx1"/>
                </a:solidFill>
              </a:rPr>
              <a:t>žen-</a:t>
            </a:r>
            <a:r>
              <a:rPr lang="cs-CZ" sz="1600" dirty="0" err="1">
                <a:solidFill>
                  <a:srgbClr val="FF0000"/>
                </a:solidFill>
              </a:rPr>
              <a:t>ám</a:t>
            </a:r>
            <a:r>
              <a:rPr lang="cs-CZ" sz="1600" dirty="0">
                <a:solidFill>
                  <a:schemeClr val="tx1"/>
                </a:solidFill>
              </a:rPr>
              <a:t>…)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chemeClr val="tx1"/>
                </a:solidFill>
              </a:rPr>
              <a:t>kup-uje</a:t>
            </a:r>
            <a:r>
              <a:rPr lang="cs-CZ" sz="1600" dirty="0">
                <a:solidFill>
                  <a:srgbClr val="FF0000"/>
                </a:solidFill>
              </a:rPr>
              <a:t>-0 </a:t>
            </a:r>
            <a:r>
              <a:rPr lang="cs-CZ" sz="1600" dirty="0">
                <a:solidFill>
                  <a:schemeClr val="tx1"/>
                </a:solidFill>
              </a:rPr>
              <a:t>(X kup-</a:t>
            </a:r>
            <a:r>
              <a:rPr lang="cs-CZ" sz="1600" dirty="0" err="1">
                <a:solidFill>
                  <a:schemeClr val="tx1"/>
                </a:solidFill>
              </a:rPr>
              <a:t>uje</a:t>
            </a:r>
            <a:r>
              <a:rPr lang="cs-CZ" sz="1600" dirty="0">
                <a:solidFill>
                  <a:srgbClr val="FF0000"/>
                </a:solidFill>
              </a:rPr>
              <a:t>-š</a:t>
            </a:r>
            <a:r>
              <a:rPr lang="cs-CZ" sz="1600" dirty="0">
                <a:solidFill>
                  <a:schemeClr val="tx1"/>
                </a:solidFill>
              </a:rPr>
              <a:t>, …)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kup-ova-l-</a:t>
            </a:r>
            <a:r>
              <a:rPr lang="cs-CZ" sz="1600" dirty="0">
                <a:solidFill>
                  <a:srgbClr val="FF0000"/>
                </a:solidFill>
              </a:rPr>
              <a:t>0  </a:t>
            </a:r>
            <a:r>
              <a:rPr lang="cs-CZ" sz="1600" dirty="0">
                <a:solidFill>
                  <a:schemeClr val="tx1"/>
                </a:solidFill>
              </a:rPr>
              <a:t>(kup-ova-l-</a:t>
            </a:r>
            <a:r>
              <a:rPr lang="cs-CZ" sz="1600" dirty="0">
                <a:solidFill>
                  <a:srgbClr val="FF0000"/>
                </a:solidFill>
              </a:rPr>
              <a:t>a, </a:t>
            </a:r>
            <a:r>
              <a:rPr lang="cs-CZ" sz="1600" dirty="0">
                <a:solidFill>
                  <a:schemeClr val="tx1"/>
                </a:solidFill>
              </a:rPr>
              <a:t>kup-ova-l</a:t>
            </a:r>
            <a:r>
              <a:rPr lang="cs-CZ" sz="1600" dirty="0">
                <a:solidFill>
                  <a:srgbClr val="FF0000"/>
                </a:solidFill>
              </a:rPr>
              <a:t>-i</a:t>
            </a:r>
            <a:r>
              <a:rPr lang="cs-CZ" sz="1600" dirty="0">
                <a:solidFill>
                  <a:schemeClr val="tx1"/>
                </a:solidFill>
              </a:rPr>
              <a:t> …)</a:t>
            </a:r>
          </a:p>
        </p:txBody>
      </p:sp>
    </p:spTree>
    <p:extLst>
      <p:ext uri="{BB962C8B-B14F-4D97-AF65-F5344CB8AC3E}">
        <p14:creationId xmlns:p14="http://schemas.microsoft.com/office/powerpoint/2010/main" val="2999954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6880F-29B7-4D3D-B4C2-299827FA6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249" y="660400"/>
            <a:ext cx="11651684" cy="578158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2800" b="1" dirty="0"/>
              <a:t>Příklady  - o jaké typy morfémů jde?</a:t>
            </a:r>
          </a:p>
          <a:p>
            <a:pPr marL="0" indent="0">
              <a:lnSpc>
                <a:spcPct val="120000"/>
              </a:lnSpc>
              <a:buNone/>
            </a:pPr>
            <a:endParaRPr lang="cs-CZ" sz="7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7200" dirty="0"/>
              <a:t>   kup – </a:t>
            </a:r>
            <a:r>
              <a:rPr lang="cs-CZ" sz="7200" dirty="0" err="1"/>
              <a:t>uj</a:t>
            </a:r>
            <a:r>
              <a:rPr lang="cs-CZ" sz="7200" dirty="0"/>
              <a:t> –u, kup – ova - 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dirty="0"/>
              <a:t>   </a:t>
            </a:r>
            <a:r>
              <a:rPr lang="cs-CZ" sz="7200" dirty="0" err="1"/>
              <a:t>koup</a:t>
            </a:r>
            <a:r>
              <a:rPr lang="cs-CZ" sz="7200" dirty="0"/>
              <a:t> – í – š, </a:t>
            </a:r>
            <a:r>
              <a:rPr lang="cs-CZ" sz="7200" dirty="0" err="1"/>
              <a:t>koup</a:t>
            </a:r>
            <a:r>
              <a:rPr lang="cs-CZ" sz="7200" dirty="0"/>
              <a:t> – i – 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dirty="0"/>
              <a:t>   </a:t>
            </a:r>
            <a:r>
              <a:rPr lang="cs-CZ" sz="7200" dirty="0" err="1"/>
              <a:t>ná</a:t>
            </a:r>
            <a:r>
              <a:rPr lang="cs-CZ" sz="7200" dirty="0"/>
              <a:t> – kup – y</a:t>
            </a:r>
          </a:p>
          <a:p>
            <a:pPr marL="0" indent="0">
              <a:lnSpc>
                <a:spcPct val="120000"/>
              </a:lnSpc>
              <a:buNone/>
            </a:pPr>
            <a:endParaRPr lang="cs-CZ" sz="7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7200" dirty="0"/>
              <a:t>   sluch – a – dl – o  (drž – a – dl – o, </a:t>
            </a:r>
            <a:r>
              <a:rPr lang="cs-CZ" sz="7200" dirty="0" err="1"/>
              <a:t>líč</a:t>
            </a:r>
            <a:r>
              <a:rPr lang="cs-CZ" sz="7200" dirty="0"/>
              <a:t> – i – dl – o)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dirty="0"/>
              <a:t>   ne - slyš – í – 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dirty="0"/>
              <a:t>   po – slech – ov – ý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7200" dirty="0"/>
              <a:t>   po – </a:t>
            </a:r>
            <a:r>
              <a:rPr lang="cs-CZ" sz="7200" dirty="0" err="1"/>
              <a:t>slouch</a:t>
            </a:r>
            <a:r>
              <a:rPr lang="cs-CZ" sz="7200" dirty="0"/>
              <a:t> - á</a:t>
            </a:r>
          </a:p>
          <a:p>
            <a:pPr marL="0" indent="0">
              <a:lnSpc>
                <a:spcPct val="120000"/>
              </a:lnSpc>
              <a:buNone/>
            </a:pPr>
            <a:endParaRPr lang="cs-CZ" sz="7200" dirty="0"/>
          </a:p>
          <a:p>
            <a:pPr marL="0" indent="0">
              <a:lnSpc>
                <a:spcPct val="120000"/>
              </a:lnSpc>
              <a:buNone/>
            </a:pPr>
            <a:endParaRPr lang="cs-CZ" sz="7200" dirty="0"/>
          </a:p>
          <a:p>
            <a:pPr marL="0" indent="0">
              <a:lnSpc>
                <a:spcPct val="120000"/>
              </a:lnSpc>
              <a:buNone/>
            </a:pPr>
            <a:endParaRPr lang="cs-CZ" sz="7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7200" dirty="0"/>
              <a:t>   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FA61D3B-CDBA-4107-BE43-6015DCF86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8800" y="1324439"/>
            <a:ext cx="5070764" cy="5117550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lnSpc>
                <a:spcPct val="120000"/>
              </a:lnSpc>
              <a:buNone/>
            </a:pPr>
            <a:r>
              <a:rPr lang="cs-CZ" sz="7200" dirty="0" err="1"/>
              <a:t>houb</a:t>
            </a:r>
            <a:r>
              <a:rPr lang="cs-CZ" sz="7200" dirty="0"/>
              <a:t> –y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cs-CZ" sz="5400" dirty="0"/>
              <a:t>        </a:t>
            </a:r>
            <a:r>
              <a:rPr lang="cs-CZ" sz="7200" dirty="0"/>
              <a:t>hub – 0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cs-CZ" sz="7200" dirty="0"/>
              <a:t>      </a:t>
            </a:r>
            <a:r>
              <a:rPr lang="cs-CZ" sz="7200" dirty="0" err="1"/>
              <a:t>houb</a:t>
            </a:r>
            <a:r>
              <a:rPr lang="cs-CZ" sz="7200" dirty="0"/>
              <a:t> – ov – á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cs-CZ" sz="7200" dirty="0"/>
              <a:t>      </a:t>
            </a:r>
            <a:r>
              <a:rPr lang="cs-CZ" sz="7200" dirty="0" err="1"/>
              <a:t>houb</a:t>
            </a:r>
            <a:r>
              <a:rPr lang="cs-CZ" sz="7200" dirty="0"/>
              <a:t> – </a:t>
            </a:r>
            <a:r>
              <a:rPr lang="cs-CZ" sz="7200" dirty="0" err="1"/>
              <a:t>ař</a:t>
            </a:r>
            <a:r>
              <a:rPr lang="cs-CZ" sz="7200" dirty="0"/>
              <a:t> – e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cs-CZ" sz="7200" dirty="0"/>
              <a:t>      hub – </a:t>
            </a:r>
            <a:r>
              <a:rPr lang="cs-CZ" sz="7200" dirty="0" err="1"/>
              <a:t>ník</a:t>
            </a:r>
            <a:r>
              <a:rPr lang="cs-CZ" sz="7200" dirty="0"/>
              <a:t> – 0</a:t>
            </a:r>
          </a:p>
          <a:p>
            <a:pPr marL="0" lvl="1" indent="0">
              <a:lnSpc>
                <a:spcPct val="120000"/>
              </a:lnSpc>
              <a:buNone/>
            </a:pPr>
            <a:endParaRPr lang="cs-CZ" sz="7200" dirty="0"/>
          </a:p>
          <a:p>
            <a:pPr marL="0" lvl="1" indent="0">
              <a:lnSpc>
                <a:spcPct val="120000"/>
              </a:lnSpc>
              <a:buNone/>
            </a:pPr>
            <a:r>
              <a:rPr lang="cs-CZ" sz="7200" dirty="0"/>
              <a:t>      </a:t>
            </a:r>
            <a:r>
              <a:rPr lang="cs-CZ" sz="7200" dirty="0" err="1"/>
              <a:t>modr</a:t>
            </a:r>
            <a:r>
              <a:rPr lang="cs-CZ" sz="7200" dirty="0"/>
              <a:t> – o – </a:t>
            </a:r>
            <a:r>
              <a:rPr lang="cs-CZ" sz="7200" dirty="0" err="1"/>
              <a:t>bíl</a:t>
            </a:r>
            <a:r>
              <a:rPr lang="cs-CZ" sz="7200" dirty="0"/>
              <a:t> – ý, </a:t>
            </a:r>
            <a:r>
              <a:rPr lang="cs-CZ" sz="7200" dirty="0" err="1"/>
              <a:t>sladk</a:t>
            </a:r>
            <a:r>
              <a:rPr lang="cs-CZ" sz="7200" dirty="0"/>
              <a:t> – o – kysel - ý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cs-CZ" sz="7200" dirty="0"/>
              <a:t>     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cs-CZ" sz="7200" dirty="0"/>
              <a:t>     </a:t>
            </a:r>
            <a:r>
              <a:rPr lang="cs-CZ" sz="7200" dirty="0" err="1"/>
              <a:t>žlut</a:t>
            </a:r>
            <a:r>
              <a:rPr lang="cs-CZ" sz="7200" dirty="0"/>
              <a:t> – ý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cs-CZ" sz="7200" dirty="0"/>
              <a:t>     žluť – </a:t>
            </a:r>
            <a:r>
              <a:rPr lang="cs-CZ" sz="7200" dirty="0" err="1"/>
              <a:t>ák</a:t>
            </a:r>
            <a:r>
              <a:rPr lang="cs-CZ" sz="7200" dirty="0"/>
              <a:t> -0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cs-CZ" sz="7200" dirty="0"/>
              <a:t>     na – </a:t>
            </a:r>
            <a:r>
              <a:rPr lang="cs-CZ" sz="7200" dirty="0" err="1"/>
              <a:t>žlout</a:t>
            </a:r>
            <a:r>
              <a:rPr lang="cs-CZ" sz="7200" dirty="0"/>
              <a:t> – l – ý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cs-CZ" sz="7200" dirty="0"/>
              <a:t>     </a:t>
            </a:r>
            <a:r>
              <a:rPr lang="cs-CZ" sz="7200" dirty="0" err="1"/>
              <a:t>žlout</a:t>
            </a:r>
            <a:r>
              <a:rPr lang="cs-CZ" sz="7200" dirty="0"/>
              <a:t> – e – k - 0</a:t>
            </a:r>
          </a:p>
        </p:txBody>
      </p:sp>
    </p:spTree>
    <p:extLst>
      <p:ext uri="{BB962C8B-B14F-4D97-AF65-F5344CB8AC3E}">
        <p14:creationId xmlns:p14="http://schemas.microsoft.com/office/powerpoint/2010/main" val="1858942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2128" y="367392"/>
            <a:ext cx="9294277" cy="55517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Úkoly – k samostudiu, příp. konzultacím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3529" y="1128584"/>
            <a:ext cx="4751614" cy="51327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I) Četba – studium:</a:t>
            </a:r>
          </a:p>
          <a:p>
            <a:pPr marL="0" indent="0">
              <a:buNone/>
            </a:pPr>
            <a:r>
              <a:rPr lang="cs-CZ" dirty="0"/>
              <a:t>J. Hoffmannová – M. Houžvičková: </a:t>
            </a:r>
            <a:r>
              <a:rPr lang="cs-CZ" i="1" dirty="0"/>
              <a:t>Čeština pro překladatele</a:t>
            </a:r>
            <a:r>
              <a:rPr lang="cs-CZ" dirty="0"/>
              <a:t> (2012). </a:t>
            </a:r>
          </a:p>
          <a:p>
            <a:pPr marL="0" indent="0">
              <a:buNone/>
            </a:pPr>
            <a:r>
              <a:rPr lang="cs-CZ" dirty="0"/>
              <a:t>Kap. Morfematika, s. 18–20 (výklad, příklady rozborů)</a:t>
            </a:r>
          </a:p>
          <a:p>
            <a:pPr marL="0" indent="0">
              <a:buNone/>
            </a:pPr>
            <a:r>
              <a:rPr lang="cs-CZ" dirty="0"/>
              <a:t>+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II) Cvičení v této publikaci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a) s. 21, cvičení 2) – vytvořit podle pokynů každý nejméně tři ze zadaných tvarů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b) provést morfematický rozbor těchto tvarů (probereme příště)</a:t>
            </a:r>
          </a:p>
          <a:p>
            <a:pPr marL="0" indent="0">
              <a:buNone/>
            </a:pPr>
            <a:r>
              <a:rPr lang="cs-CZ" dirty="0"/>
              <a:t>ŠÉFKUCHAŘI</a:t>
            </a:r>
          </a:p>
          <a:p>
            <a:pPr marL="0" indent="0">
              <a:buNone/>
            </a:pPr>
            <a:r>
              <a:rPr lang="cs-CZ" dirty="0"/>
              <a:t>ZKUS</a:t>
            </a:r>
          </a:p>
          <a:p>
            <a:pPr marL="0" indent="0">
              <a:buNone/>
            </a:pPr>
            <a:r>
              <a:rPr lang="cs-CZ" dirty="0"/>
              <a:t>DOSOLÍM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53793" y="1252151"/>
            <a:ext cx="5864678" cy="51327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II) Morfematický rozbor – vydělit a pojmenovat jednotlivé morfémy: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CHODIDLO</a:t>
            </a:r>
          </a:p>
          <a:p>
            <a:pPr marL="0" indent="0">
              <a:buNone/>
            </a:pPr>
            <a:r>
              <a:rPr lang="cs-CZ" dirty="0"/>
              <a:t>VÝKŘIKY</a:t>
            </a:r>
          </a:p>
          <a:p>
            <a:pPr marL="0" indent="0">
              <a:buNone/>
            </a:pPr>
            <a:r>
              <a:rPr lang="cs-CZ" dirty="0"/>
              <a:t>TÍMTO</a:t>
            </a:r>
          </a:p>
          <a:p>
            <a:pPr marL="0" indent="0">
              <a:buNone/>
            </a:pPr>
            <a:r>
              <a:rPr lang="cs-CZ" dirty="0"/>
              <a:t>PYTEL</a:t>
            </a:r>
          </a:p>
          <a:p>
            <a:pPr marL="0" indent="0">
              <a:buNone/>
            </a:pPr>
            <a:r>
              <a:rPr lang="cs-CZ" dirty="0"/>
              <a:t>OLIZUJÍ</a:t>
            </a:r>
          </a:p>
          <a:p>
            <a:pPr marL="0" indent="0">
              <a:buNone/>
            </a:pPr>
            <a:r>
              <a:rPr lang="cs-CZ" dirty="0"/>
              <a:t>SPISOVATELOVO</a:t>
            </a:r>
          </a:p>
          <a:p>
            <a:pPr marL="0" indent="0">
              <a:buNone/>
            </a:pPr>
            <a:r>
              <a:rPr lang="cs-CZ" dirty="0"/>
              <a:t>UKOLÉBAT</a:t>
            </a:r>
          </a:p>
          <a:p>
            <a:pPr marL="0" indent="0">
              <a:buNone/>
            </a:pPr>
            <a:r>
              <a:rPr lang="cs-CZ" dirty="0"/>
              <a:t>ČERVENOBÍLÉHO</a:t>
            </a:r>
          </a:p>
          <a:p>
            <a:pPr marL="0" indent="0">
              <a:buNone/>
            </a:pPr>
            <a:r>
              <a:rPr lang="cs-CZ" dirty="0"/>
              <a:t>STŘÍŠKA</a:t>
            </a:r>
          </a:p>
          <a:p>
            <a:pPr marL="0" indent="0">
              <a:buNone/>
            </a:pPr>
            <a:r>
              <a:rPr lang="cs-CZ" dirty="0"/>
              <a:t>ŘEDITELKA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06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6162098-17F9-4664-BCC8-A5BB4505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40411" cy="13208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Konec prezentace – díky za pozornost!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93422D-A43C-4E32-8DFC-A57C455B9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454" y="2556894"/>
            <a:ext cx="3511600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1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027" y="220986"/>
            <a:ext cx="10501410" cy="60538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</a:rPr>
              <a:t>Jazyk jako systém. Vnitřní a vnější lingvistika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361" y="772044"/>
            <a:ext cx="11861571" cy="587478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cs-CZ" b="1" dirty="0"/>
              <a:t>systém</a:t>
            </a:r>
            <a:r>
              <a:rPr lang="cs-CZ" dirty="0"/>
              <a:t> (</a:t>
            </a:r>
            <a:r>
              <a:rPr lang="cs-CZ" b="1" dirty="0"/>
              <a:t>soustava</a:t>
            </a:r>
            <a:r>
              <a:rPr lang="cs-CZ" dirty="0"/>
              <a:t>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═</a:t>
            </a:r>
            <a:r>
              <a:rPr lang="cs-CZ" dirty="0"/>
              <a:t> </a:t>
            </a:r>
            <a:r>
              <a:rPr lang="cs-CZ" b="1" dirty="0"/>
              <a:t>celek</a:t>
            </a:r>
            <a:r>
              <a:rPr lang="cs-CZ" dirty="0"/>
              <a:t> složený z </a:t>
            </a:r>
            <a:r>
              <a:rPr lang="cs-CZ" b="1" dirty="0"/>
              <a:t>částí-jednotek</a:t>
            </a:r>
            <a:r>
              <a:rPr lang="cs-CZ" dirty="0"/>
              <a:t>, které mají mezi sebou </a:t>
            </a:r>
            <a:r>
              <a:rPr lang="cs-CZ" b="1" dirty="0"/>
              <a:t>vztahy</a:t>
            </a:r>
          </a:p>
          <a:p>
            <a:pPr marL="0" indent="0">
              <a:buNone/>
            </a:pPr>
            <a:r>
              <a:rPr lang="cs-CZ" dirty="0"/>
              <a:t>(jednotky jsou definovány svými vztahy k jednotkám jiným, důležité je jejich místo ve struktuře)</a:t>
            </a:r>
          </a:p>
          <a:p>
            <a:pPr marL="0" indent="0">
              <a:buNone/>
            </a:pPr>
            <a:r>
              <a:rPr lang="cs-CZ" b="1" dirty="0"/>
              <a:t>● </a:t>
            </a:r>
            <a:r>
              <a:rPr lang="cs-CZ" b="1" dirty="0">
                <a:solidFill>
                  <a:srgbClr val="FF0000"/>
                </a:solidFill>
              </a:rPr>
              <a:t>STRUKTURNÍ PŘÍSTUP K JAZYKU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/>
              <a:t>● </a:t>
            </a:r>
            <a:r>
              <a:rPr lang="cs-CZ" b="1" dirty="0">
                <a:solidFill>
                  <a:srgbClr val="FF0000"/>
                </a:solidFill>
              </a:rPr>
              <a:t>tzv. „vnitřní lingvistika“ </a:t>
            </a:r>
            <a:r>
              <a:rPr lang="cs-CZ" b="1" dirty="0"/>
              <a:t>X oproti lingvistice „vnější“ </a:t>
            </a:r>
            <a:r>
              <a:rPr lang="cs-CZ" b="1" dirty="0" smtClean="0"/>
              <a:t>(vztah ke </a:t>
            </a:r>
            <a:r>
              <a:rPr lang="cs-CZ" b="1" dirty="0"/>
              <a:t>světu, společnosti, komunikantům, </a:t>
            </a:r>
            <a:r>
              <a:rPr lang="cs-CZ" b="1" dirty="0" smtClean="0"/>
              <a:t>mysli, kultuře…) 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										</a:t>
            </a:r>
            <a:r>
              <a:rPr lang="cs-CZ" b="1" dirty="0">
                <a:solidFill>
                  <a:srgbClr val="FF0000"/>
                </a:solidFill>
              </a:rPr>
              <a:t>   JAZYK                    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3A45A7C-BBED-4179-A8F8-164AB0759BED}"/>
              </a:ext>
            </a:extLst>
          </p:cNvPr>
          <p:cNvSpPr/>
          <p:nvPr/>
        </p:nvSpPr>
        <p:spPr>
          <a:xfrm>
            <a:off x="3943867" y="2925842"/>
            <a:ext cx="2877206" cy="236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Grafický objekt 9" descr="Hlava s ozubenými koly">
            <a:extLst>
              <a:ext uri="{FF2B5EF4-FFF2-40B4-BE49-F238E27FC236}">
                <a16:creationId xmlns:a16="http://schemas.microsoft.com/office/drawing/2014/main" id="{D93FCE5D-9EAE-4AD3-B3E8-9A8F1C343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9555" y="5449130"/>
            <a:ext cx="914400" cy="914400"/>
          </a:xfrm>
          <a:prstGeom prst="rect">
            <a:avLst/>
          </a:prstGeom>
        </p:spPr>
      </p:pic>
      <p:pic>
        <p:nvPicPr>
          <p:cNvPr id="12" name="Grafický objekt 11" descr="Skupina">
            <a:extLst>
              <a:ext uri="{FF2B5EF4-FFF2-40B4-BE49-F238E27FC236}">
                <a16:creationId xmlns:a16="http://schemas.microsoft.com/office/drawing/2014/main" id="{A90C42EC-931B-4561-8EB1-ABB6BFBEF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3157" y="5126963"/>
            <a:ext cx="914400" cy="914400"/>
          </a:xfrm>
          <a:prstGeom prst="rect">
            <a:avLst/>
          </a:prstGeom>
        </p:spPr>
      </p:pic>
      <p:pic>
        <p:nvPicPr>
          <p:cNvPr id="16" name="Grafický objekt 15" descr="Chat">
            <a:extLst>
              <a:ext uri="{FF2B5EF4-FFF2-40B4-BE49-F238E27FC236}">
                <a16:creationId xmlns:a16="http://schemas.microsoft.com/office/drawing/2014/main" id="{629C8F61-6BB7-4CD5-AD5B-4138FB08BE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1074" y="4515218"/>
            <a:ext cx="914400" cy="914400"/>
          </a:xfrm>
          <a:prstGeom prst="rect">
            <a:avLst/>
          </a:prstGeom>
        </p:spPr>
      </p:pic>
      <p:pic>
        <p:nvPicPr>
          <p:cNvPr id="18" name="Grafický objekt 17" descr="Zeměkoule">
            <a:extLst>
              <a:ext uri="{FF2B5EF4-FFF2-40B4-BE49-F238E27FC236}">
                <a16:creationId xmlns:a16="http://schemas.microsoft.com/office/drawing/2014/main" id="{2CFBF0FF-997E-4569-BDBE-7F3C85F539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87299" y="2644884"/>
            <a:ext cx="914400" cy="9144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65645E7-1D2F-497C-A6E3-405D9774C5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3912" y="5490678"/>
            <a:ext cx="914479" cy="91447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2BF56AD-3867-477E-B1EB-BAA6B751FC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994" y="5477046"/>
            <a:ext cx="914479" cy="91447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04A843E-F312-4229-823C-35B27F005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0771" y="2804423"/>
            <a:ext cx="914479" cy="914479"/>
          </a:xfrm>
          <a:prstGeom prst="rect">
            <a:avLst/>
          </a:prstGeom>
        </p:spPr>
      </p:pic>
      <p:pic>
        <p:nvPicPr>
          <p:cNvPr id="23" name="Grafický objekt 22" descr="Třída">
            <a:extLst>
              <a:ext uri="{FF2B5EF4-FFF2-40B4-BE49-F238E27FC236}">
                <a16:creationId xmlns:a16="http://schemas.microsoft.com/office/drawing/2014/main" id="{21D4E904-6650-4891-AC3B-0093696765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12095" y="5732431"/>
            <a:ext cx="914400" cy="914400"/>
          </a:xfrm>
          <a:prstGeom prst="rect">
            <a:avLst/>
          </a:prstGeom>
        </p:spPr>
      </p:pic>
      <p:pic>
        <p:nvPicPr>
          <p:cNvPr id="25" name="Grafický objekt 24" descr="Statistika">
            <a:extLst>
              <a:ext uri="{FF2B5EF4-FFF2-40B4-BE49-F238E27FC236}">
                <a16:creationId xmlns:a16="http://schemas.microsoft.com/office/drawing/2014/main" id="{D41AAAF4-23C8-4D63-BD67-740F0E8FEF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53314" y="3402790"/>
            <a:ext cx="1458311" cy="1458311"/>
          </a:xfrm>
          <a:prstGeom prst="rect">
            <a:avLst/>
          </a:prstGeom>
        </p:spPr>
      </p:pic>
      <p:pic>
        <p:nvPicPr>
          <p:cNvPr id="27" name="Grafický objekt 26" descr="Řeč">
            <a:extLst>
              <a:ext uri="{FF2B5EF4-FFF2-40B4-BE49-F238E27FC236}">
                <a16:creationId xmlns:a16="http://schemas.microsoft.com/office/drawing/2014/main" id="{2BED5D12-F44B-4BAF-A80B-9320C2AA1C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45298" y="4669763"/>
            <a:ext cx="914400" cy="91440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78FFB710-8D86-45F4-A91D-9B6B4E2E580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19274" y="4677803"/>
            <a:ext cx="914479" cy="914479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0CB91B86-CE1D-4949-A2DF-00FF6F305DD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0362" y="4739369"/>
            <a:ext cx="914479" cy="914479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2BEDCFD1-E3EE-4DA6-A658-9726AFC5BAA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3163" y="3150839"/>
            <a:ext cx="914479" cy="914479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3E1A6F76-CF7F-4683-AD30-38A0449AA52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77179" y="3140120"/>
            <a:ext cx="914479" cy="914479"/>
          </a:xfrm>
          <a:prstGeom prst="rect">
            <a:avLst/>
          </a:prstGeom>
        </p:spPr>
      </p:pic>
      <p:pic>
        <p:nvPicPr>
          <p:cNvPr id="33" name="Grafický objekt 32" descr="Zmatená osoba">
            <a:extLst>
              <a:ext uri="{FF2B5EF4-FFF2-40B4-BE49-F238E27FC236}">
                <a16:creationId xmlns:a16="http://schemas.microsoft.com/office/drawing/2014/main" id="{FFC5D393-8905-42DF-9DFC-FE2A80D10D1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148578" y="3156197"/>
            <a:ext cx="914400" cy="914400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A59AA17D-EFED-4513-9580-29475E4B803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55333" y="3192203"/>
            <a:ext cx="914479" cy="914479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D9DD8821-CCE3-4B3C-B10C-DA3A370B397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15261" y="5126963"/>
            <a:ext cx="914479" cy="914479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E64AE39-0553-42D1-8B88-A9000F84AFB7}"/>
              </a:ext>
            </a:extLst>
          </p:cNvPr>
          <p:cNvCxnSpPr>
            <a:cxnSpLocks/>
          </p:cNvCxnSpPr>
          <p:nvPr/>
        </p:nvCxnSpPr>
        <p:spPr>
          <a:xfrm>
            <a:off x="624563" y="2533864"/>
            <a:ext cx="3918857" cy="4171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5E6FA7E-72DE-4549-9CFC-AA2B1AE2C34D}"/>
              </a:ext>
            </a:extLst>
          </p:cNvPr>
          <p:cNvCxnSpPr/>
          <p:nvPr/>
        </p:nvCxnSpPr>
        <p:spPr>
          <a:xfrm>
            <a:off x="3439886" y="292584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B6F876DC-102F-4C4B-8369-45F06D75DA5F}"/>
              </a:ext>
            </a:extLst>
          </p:cNvPr>
          <p:cNvCxnSpPr>
            <a:cxnSpLocks/>
          </p:cNvCxnSpPr>
          <p:nvPr/>
        </p:nvCxnSpPr>
        <p:spPr>
          <a:xfrm flipV="1">
            <a:off x="391728" y="2464731"/>
            <a:ext cx="3844133" cy="4084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CBB8357-B0BE-47B9-B861-E293CFC03669}"/>
              </a:ext>
            </a:extLst>
          </p:cNvPr>
          <p:cNvCxnSpPr>
            <a:cxnSpLocks/>
          </p:cNvCxnSpPr>
          <p:nvPr/>
        </p:nvCxnSpPr>
        <p:spPr>
          <a:xfrm>
            <a:off x="7272927" y="2394857"/>
            <a:ext cx="3574513" cy="4075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ED0F9746-B340-43F1-A9AE-9A3EC42BABDA}"/>
              </a:ext>
            </a:extLst>
          </p:cNvPr>
          <p:cNvCxnSpPr>
            <a:cxnSpLocks/>
          </p:cNvCxnSpPr>
          <p:nvPr/>
        </p:nvCxnSpPr>
        <p:spPr>
          <a:xfrm flipH="1">
            <a:off x="6668582" y="2238103"/>
            <a:ext cx="3836119" cy="4310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0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028" y="174122"/>
            <a:ext cx="10208172" cy="114229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Ferdinand de </a:t>
            </a:r>
            <a:r>
              <a:rPr lang="cs-CZ" dirty="0" err="1"/>
              <a:t>Saussure</a:t>
            </a:r>
            <a:r>
              <a:rPr lang="cs-CZ" dirty="0"/>
              <a:t> (1857 – 1913):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1673" y="864067"/>
            <a:ext cx="11693236" cy="5749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dirty="0"/>
              <a:t>- švýcarský lingvista, „otec strukturní lingvistiky“ (a strukturalismu vůbec); Ženeva</a:t>
            </a:r>
          </a:p>
          <a:p>
            <a:pPr marL="0" indent="0">
              <a:buNone/>
            </a:pPr>
            <a:r>
              <a:rPr lang="cs-CZ" sz="2400" dirty="0"/>
              <a:t>- spis </a:t>
            </a:r>
            <a:r>
              <a:rPr lang="cs-CZ" sz="2400" i="1" dirty="0" err="1"/>
              <a:t>Cours</a:t>
            </a:r>
            <a:r>
              <a:rPr lang="cs-CZ" sz="2400" i="1" dirty="0"/>
              <a:t> de </a:t>
            </a:r>
            <a:r>
              <a:rPr lang="cs-CZ" sz="2400" i="1" dirty="0" err="1"/>
              <a:t>linguistique</a:t>
            </a:r>
            <a:r>
              <a:rPr lang="cs-CZ" sz="2400" i="1" dirty="0"/>
              <a:t> </a:t>
            </a:r>
            <a:r>
              <a:rPr lang="cs-CZ" sz="2400" i="1" dirty="0" err="1"/>
              <a:t>générale</a:t>
            </a:r>
            <a:r>
              <a:rPr lang="cs-CZ" sz="2400" i="1" dirty="0"/>
              <a:t> </a:t>
            </a:r>
            <a:r>
              <a:rPr lang="cs-CZ" sz="2400" dirty="0"/>
              <a:t>(1916) vydán až posmrtně ze zápisků jeho žáků </a:t>
            </a:r>
          </a:p>
          <a:p>
            <a:pPr marL="0" indent="0">
              <a:buNone/>
            </a:pPr>
            <a:r>
              <a:rPr lang="cs-CZ" sz="2400" dirty="0"/>
              <a:t>na ženevské univerzitě </a:t>
            </a:r>
          </a:p>
          <a:p>
            <a:pPr marL="0" indent="0">
              <a:buNone/>
            </a:pPr>
            <a:r>
              <a:rPr lang="cs-CZ" sz="2400" dirty="0"/>
              <a:t>- česky: </a:t>
            </a:r>
            <a:r>
              <a:rPr lang="cs-CZ" sz="2400" i="1" dirty="0"/>
              <a:t>Kurs obecné lingvistiky</a:t>
            </a:r>
            <a:r>
              <a:rPr lang="cs-CZ" sz="2400" dirty="0"/>
              <a:t>, 1989 (přeložil František Čermák)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</a:rPr>
              <a:t>Oproti srovnávací a historické jazykovědě 19. století </a:t>
            </a:r>
            <a:r>
              <a:rPr lang="cs-CZ" sz="2400" b="1" dirty="0">
                <a:solidFill>
                  <a:srgbClr val="C00000"/>
                </a:solidFill>
              </a:rPr>
              <a:t>jiné akcenty, zkoumání jiného typu: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• </a:t>
            </a:r>
            <a:r>
              <a:rPr lang="cs-CZ" sz="2400" b="1" dirty="0">
                <a:solidFill>
                  <a:srgbClr val="C00000"/>
                </a:solidFill>
              </a:rPr>
              <a:t>jazyk je systém</a:t>
            </a:r>
            <a:r>
              <a:rPr lang="cs-CZ" sz="2400" dirty="0">
                <a:solidFill>
                  <a:srgbClr val="C00000"/>
                </a:solidFill>
              </a:rPr>
              <a:t> – soustava jednotek (znaků); jednotky jsou provázány vzájemnými </a:t>
            </a:r>
            <a:r>
              <a:rPr lang="cs-CZ" sz="2400" b="1" dirty="0">
                <a:solidFill>
                  <a:srgbClr val="C00000"/>
                </a:solidFill>
              </a:rPr>
              <a:t>vztahy</a:t>
            </a:r>
            <a:r>
              <a:rPr lang="cs-CZ" sz="2400" dirty="0">
                <a:solidFill>
                  <a:srgbClr val="C00000"/>
                </a:solidFill>
              </a:rPr>
              <a:t>, jsou hierarchizovány: jednodušší jednotky konstruují vyšší celky, vše tvoří strukturu</a:t>
            </a:r>
          </a:p>
          <a:p>
            <a:pPr marL="0" indent="0">
              <a:buNone/>
            </a:pPr>
            <a:r>
              <a:rPr lang="cs-CZ" sz="2500" dirty="0">
                <a:solidFill>
                  <a:srgbClr val="C00000"/>
                </a:solidFill>
              </a:rPr>
              <a:t>	• vztahy znaků v systému: </a:t>
            </a:r>
            <a:r>
              <a:rPr lang="cs-CZ" sz="2500" b="1" dirty="0">
                <a:solidFill>
                  <a:srgbClr val="C00000"/>
                </a:solidFill>
              </a:rPr>
              <a:t>paradigmatické – syntagmatické </a:t>
            </a:r>
            <a:r>
              <a:rPr lang="cs-CZ" sz="2500" dirty="0">
                <a:solidFill>
                  <a:srgbClr val="C00000"/>
                </a:solidFill>
              </a:rPr>
              <a:t>(viz dále)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• </a:t>
            </a:r>
            <a:r>
              <a:rPr lang="cs-CZ" sz="2400" dirty="0">
                <a:solidFill>
                  <a:srgbClr val="C00000"/>
                </a:solidFill>
              </a:rPr>
              <a:t>lingvistika preskriptivní („předepisující“), normativní vs. </a:t>
            </a:r>
            <a:r>
              <a:rPr lang="cs-CZ" sz="2400" b="1" dirty="0">
                <a:solidFill>
                  <a:srgbClr val="C00000"/>
                </a:solidFill>
              </a:rPr>
              <a:t>lingvistika deskriptivní, popis jazyka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• </a:t>
            </a:r>
            <a:r>
              <a:rPr lang="cs-CZ" sz="2400" dirty="0">
                <a:solidFill>
                  <a:srgbClr val="C00000"/>
                </a:solidFill>
              </a:rPr>
              <a:t>lingvistika diachronní (vývoj jazyka v čase) vs. </a:t>
            </a:r>
            <a:r>
              <a:rPr lang="cs-CZ" sz="2400" b="1" dirty="0">
                <a:solidFill>
                  <a:srgbClr val="C00000"/>
                </a:solidFill>
              </a:rPr>
              <a:t>lingvistika synchronní (stav jazyka v určitém momentu)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	</a:t>
            </a:r>
            <a:r>
              <a:rPr lang="cs-CZ" sz="2400" dirty="0">
                <a:solidFill>
                  <a:srgbClr val="C00000"/>
                </a:solidFill>
              </a:rPr>
              <a:t>• rozlišení </a:t>
            </a:r>
            <a:r>
              <a:rPr lang="cs-CZ" sz="2400" b="1" dirty="0" err="1">
                <a:solidFill>
                  <a:srgbClr val="C00000"/>
                </a:solidFill>
              </a:rPr>
              <a:t>langue</a:t>
            </a:r>
            <a:r>
              <a:rPr lang="cs-CZ" sz="2400" b="1" dirty="0">
                <a:solidFill>
                  <a:srgbClr val="C00000"/>
                </a:solidFill>
              </a:rPr>
              <a:t> a </a:t>
            </a:r>
            <a:r>
              <a:rPr lang="cs-CZ" sz="2400" b="1" dirty="0" err="1">
                <a:solidFill>
                  <a:srgbClr val="C00000"/>
                </a:solidFill>
              </a:rPr>
              <a:t>parole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dirty="0">
                <a:solidFill>
                  <a:srgbClr val="C00000"/>
                </a:solidFill>
              </a:rPr>
              <a:t>(viz dále): zkoumá se </a:t>
            </a:r>
            <a:r>
              <a:rPr lang="cs-CZ" sz="2400" b="1" dirty="0" err="1">
                <a:solidFill>
                  <a:srgbClr val="C00000"/>
                </a:solidFill>
              </a:rPr>
              <a:t>langue</a:t>
            </a:r>
            <a:r>
              <a:rPr lang="cs-CZ" sz="2400" b="1" dirty="0">
                <a:solidFill>
                  <a:srgbClr val="C00000"/>
                </a:solidFill>
              </a:rPr>
              <a:t>, systém </a:t>
            </a:r>
            <a:r>
              <a:rPr lang="cs-CZ" sz="2400" dirty="0">
                <a:solidFill>
                  <a:srgbClr val="C00000"/>
                </a:solidFill>
              </a:rPr>
              <a:t>(„vnitřní lingvistika“) X až od konce 60. let 20. stol. Pak nastává tzv. „pragmatický obrat“ </a:t>
            </a:r>
            <a:r>
              <a:rPr lang="cs-CZ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400" dirty="0">
                <a:solidFill>
                  <a:srgbClr val="C00000"/>
                </a:solidFill>
              </a:rPr>
              <a:t> pozornost se obrací k </a:t>
            </a:r>
            <a:r>
              <a:rPr lang="cs-CZ" sz="2400" b="1" dirty="0">
                <a:solidFill>
                  <a:srgbClr val="C00000"/>
                </a:solidFill>
              </a:rPr>
              <a:t>mluvě</a:t>
            </a:r>
            <a:r>
              <a:rPr lang="cs-CZ" sz="2400" dirty="0">
                <a:solidFill>
                  <a:srgbClr val="C00000"/>
                </a:solidFill>
              </a:rPr>
              <a:t> (</a:t>
            </a:r>
            <a:r>
              <a:rPr lang="cs-CZ" sz="2400" i="1" dirty="0">
                <a:solidFill>
                  <a:srgbClr val="C00000"/>
                </a:solidFill>
              </a:rPr>
              <a:t>parolová lingvistika</a:t>
            </a:r>
            <a:r>
              <a:rPr lang="cs-CZ" sz="2400" dirty="0">
                <a:solidFill>
                  <a:srgbClr val="C00000"/>
                </a:solidFill>
              </a:rPr>
              <a:t>, „vnější lingvistika“, zájem o komunikaci)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</a:rPr>
              <a:t>	• </a:t>
            </a:r>
            <a:r>
              <a:rPr lang="cs-CZ" sz="2400" b="1" dirty="0">
                <a:solidFill>
                  <a:srgbClr val="C00000"/>
                </a:solidFill>
              </a:rPr>
              <a:t>sémiologie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jazykový znak (dvoustranný: označující – označované: signifiant - signifié)</a:t>
            </a:r>
            <a:r>
              <a:rPr lang="cs-CZ" sz="2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</a:rPr>
              <a:t>základem jazyka je </a:t>
            </a:r>
            <a:r>
              <a:rPr lang="cs-CZ" sz="2400" b="1" dirty="0">
                <a:solidFill>
                  <a:srgbClr val="C00000"/>
                </a:solidFill>
              </a:rPr>
              <a:t>princip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b="1" dirty="0">
                <a:solidFill>
                  <a:srgbClr val="C00000"/>
                </a:solidFill>
              </a:rPr>
              <a:t>arbitrárnosti</a:t>
            </a:r>
            <a:r>
              <a:rPr lang="cs-CZ" sz="2400" dirty="0">
                <a:solidFill>
                  <a:srgbClr val="C00000"/>
                </a:solidFill>
              </a:rPr>
              <a:t> (ostatní je druhotné)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6B423A-2472-447C-B70A-CC5DE2E26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068" y="174122"/>
            <a:ext cx="1733007" cy="20982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068" y="5197296"/>
            <a:ext cx="1734074" cy="15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1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30466" cy="1320800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www.youtube.com/watch?v=xV9mQgBi6S4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7" y="1237192"/>
            <a:ext cx="99155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960" y="304800"/>
            <a:ext cx="10214491" cy="748145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Langue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parole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77" y="4799432"/>
            <a:ext cx="4359018" cy="13717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814" y="4712268"/>
            <a:ext cx="3639627" cy="137171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01600" y="1052946"/>
            <a:ext cx="1182793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Rozlišuje se (česky podle překladu F. Čermáka):</a:t>
            </a:r>
          </a:p>
          <a:p>
            <a:pPr lvl="0" algn="ct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cs-CZ" sz="2400" b="1" dirty="0" err="1">
                <a:solidFill>
                  <a:srgbClr val="FF0000"/>
                </a:solidFill>
              </a:rPr>
              <a:t>langage</a:t>
            </a:r>
            <a:r>
              <a:rPr lang="cs-CZ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(„řeč“; </a:t>
            </a:r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vrozená lidská schopnost obecně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 </a:t>
            </a:r>
          </a:p>
          <a:p>
            <a:pPr lvl="0" algn="ctr">
              <a:spcBef>
                <a:spcPts val="1000"/>
              </a:spcBef>
              <a:buClr>
                <a:srgbClr val="5FCBEF"/>
              </a:buClr>
              <a:buSzPct val="80000"/>
            </a:pP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+ opozice</a:t>
            </a:r>
          </a:p>
          <a:p>
            <a:pPr lvl="0" algn="ct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cs-CZ" sz="2400" b="1" dirty="0" err="1">
                <a:solidFill>
                  <a:srgbClr val="FF0000"/>
                </a:solidFill>
              </a:rPr>
              <a:t>langue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(„jazyk“; </a:t>
            </a:r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kód – společensky sdílený, abstraktně 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existující systém, pravidla)</a:t>
            </a:r>
          </a:p>
          <a:p>
            <a:pPr lvl="0" algn="ct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cs-CZ" sz="2400" b="1" dirty="0" err="1">
                <a:solidFill>
                  <a:srgbClr val="FF0000"/>
                </a:solidFill>
              </a:rPr>
              <a:t>parole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(„mluva“; konkrétní promluva </a:t>
            </a:r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realizace </a:t>
            </a: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jazyka jako systému, užití jazyka „tady a teď“, text</a:t>
            </a:r>
          </a:p>
        </p:txBody>
      </p:sp>
      <p:sp>
        <p:nvSpPr>
          <p:cNvPr id="6" name="Obdélník 5"/>
          <p:cNvSpPr/>
          <p:nvPr/>
        </p:nvSpPr>
        <p:spPr>
          <a:xfrm>
            <a:off x="6485467" y="21844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https://www.youtube.com/watch?v=xV9mQgBi6S4</a:t>
            </a:r>
          </a:p>
        </p:txBody>
      </p:sp>
    </p:spTree>
    <p:extLst>
      <p:ext uri="{BB962C8B-B14F-4D97-AF65-F5344CB8AC3E}">
        <p14:creationId xmlns:p14="http://schemas.microsoft.com/office/powerpoint/2010/main" val="389884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7D54C-FDE8-4548-9EB3-780FB64A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54" y="369456"/>
            <a:ext cx="10398034" cy="720435"/>
          </a:xfrm>
        </p:spPr>
        <p:txBody>
          <a:bodyPr/>
          <a:lstStyle/>
          <a:p>
            <a:r>
              <a:rPr lang="cs-CZ" dirty="0"/>
              <a:t>F. de </a:t>
            </a:r>
            <a:r>
              <a:rPr lang="cs-CZ" dirty="0" err="1"/>
              <a:t>Saussure</a:t>
            </a:r>
            <a:r>
              <a:rPr lang="cs-CZ" dirty="0"/>
              <a:t> o sociálnosti jazyka (</a:t>
            </a:r>
            <a:r>
              <a:rPr lang="cs-CZ" dirty="0" err="1"/>
              <a:t>langue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4FBDD0-8689-4841-926B-EBEF558CA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1200727"/>
            <a:ext cx="11406908" cy="53785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Mluva je … </a:t>
            </a:r>
            <a:r>
              <a:rPr lang="cs-CZ" dirty="0">
                <a:solidFill>
                  <a:schemeClr val="accent4"/>
                </a:solidFill>
              </a:rPr>
              <a:t>individuální</a:t>
            </a:r>
            <a:r>
              <a:rPr lang="cs-CZ" dirty="0"/>
              <a:t> akt vůle a inteligence, a je v ní vhodné rozlišovat: </a:t>
            </a:r>
          </a:p>
          <a:p>
            <a:pPr marL="0" indent="0">
              <a:buNone/>
            </a:pPr>
            <a:r>
              <a:rPr lang="cs-CZ" dirty="0"/>
              <a:t>1/ kombinace, jejichž prostřednictvím mluvčí </a:t>
            </a:r>
            <a:r>
              <a:rPr lang="cs-CZ" dirty="0">
                <a:solidFill>
                  <a:schemeClr val="accent4"/>
                </a:solidFill>
              </a:rPr>
              <a:t>užívá kódu jazyka k vyjádření své vlastní myšlenky</a:t>
            </a:r>
            <a:r>
              <a:rPr lang="cs-CZ" dirty="0"/>
              <a:t>; </a:t>
            </a:r>
          </a:p>
          <a:p>
            <a:pPr marL="0" indent="0">
              <a:buNone/>
            </a:pPr>
            <a:r>
              <a:rPr lang="cs-CZ" dirty="0"/>
              <a:t>2/ psychofyziologický mechanismus, jenž mu umožňuje tyto kombinace navenek vyjádřit.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(</a:t>
            </a:r>
            <a:r>
              <a:rPr lang="cs-CZ" dirty="0" err="1">
                <a:solidFill>
                  <a:srgbClr val="C00000"/>
                </a:solidFill>
              </a:rPr>
              <a:t>Saussure</a:t>
            </a:r>
            <a:r>
              <a:rPr lang="cs-CZ" dirty="0">
                <a:solidFill>
                  <a:srgbClr val="C00000"/>
                </a:solidFill>
              </a:rPr>
              <a:t>, 1989: 50) </a:t>
            </a:r>
            <a:r>
              <a:rPr lang="cs-CZ" dirty="0">
                <a:solidFill>
                  <a:schemeClr val="accent4"/>
                </a:solidFill>
              </a:rPr>
              <a:t>1) </a:t>
            </a:r>
            <a:r>
              <a:rPr lang="cs-CZ" dirty="0" err="1">
                <a:solidFill>
                  <a:schemeClr val="accent4"/>
                </a:solidFill>
              </a:rPr>
              <a:t>langue</a:t>
            </a:r>
            <a:r>
              <a:rPr lang="cs-CZ" dirty="0">
                <a:solidFill>
                  <a:schemeClr val="accent4"/>
                </a:solidFill>
              </a:rPr>
              <a:t> – </a:t>
            </a:r>
            <a:r>
              <a:rPr lang="cs-CZ" dirty="0" err="1">
                <a:solidFill>
                  <a:schemeClr val="accent4"/>
                </a:solidFill>
              </a:rPr>
              <a:t>parole</a:t>
            </a:r>
            <a:r>
              <a:rPr lang="cs-CZ" dirty="0">
                <a:solidFill>
                  <a:schemeClr val="accent4"/>
                </a:solidFill>
              </a:rPr>
              <a:t>, 2) </a:t>
            </a:r>
            <a:r>
              <a:rPr lang="cs-CZ" dirty="0" err="1">
                <a:solidFill>
                  <a:schemeClr val="accent4"/>
                </a:solidFill>
              </a:rPr>
              <a:t>langage</a:t>
            </a:r>
            <a:r>
              <a:rPr lang="cs-CZ" dirty="0">
                <a:solidFill>
                  <a:schemeClr val="accent4"/>
                </a:solidFill>
              </a:rPr>
              <a:t> (schopnost řeči)</a:t>
            </a:r>
          </a:p>
          <a:p>
            <a:pPr marL="0" indent="0">
              <a:buNone/>
            </a:pPr>
            <a:endParaRPr lang="cs-CZ" dirty="0">
              <a:solidFill>
                <a:schemeClr val="accent4"/>
              </a:solidFill>
            </a:endParaRPr>
          </a:p>
          <a:p>
            <a:r>
              <a:rPr lang="cs-CZ" dirty="0"/>
              <a:t>Oddělujeme-li jazyk (</a:t>
            </a:r>
            <a:r>
              <a:rPr lang="cs-CZ" dirty="0" err="1"/>
              <a:t>langue</a:t>
            </a:r>
            <a:r>
              <a:rPr lang="cs-CZ" dirty="0"/>
              <a:t>) od mluvy (</a:t>
            </a:r>
            <a:r>
              <a:rPr lang="cs-CZ" dirty="0" err="1"/>
              <a:t>parole</a:t>
            </a:r>
            <a:r>
              <a:rPr lang="cs-CZ" dirty="0"/>
              <a:t>), oddělujeme zároveň </a:t>
            </a:r>
          </a:p>
          <a:p>
            <a:pPr marL="0" indent="0">
              <a:buNone/>
            </a:pPr>
            <a:r>
              <a:rPr lang="cs-CZ" dirty="0"/>
              <a:t>1/ to, co je u jednotlivce </a:t>
            </a:r>
            <a:r>
              <a:rPr lang="cs-CZ" dirty="0">
                <a:solidFill>
                  <a:schemeClr val="accent4"/>
                </a:solidFill>
              </a:rPr>
              <a:t>sociálního</a:t>
            </a:r>
            <a:r>
              <a:rPr lang="cs-CZ" dirty="0"/>
              <a:t>; </a:t>
            </a:r>
            <a:r>
              <a:rPr lang="cs-CZ" dirty="0">
                <a:solidFill>
                  <a:schemeClr val="accent4"/>
                </a:solidFill>
              </a:rPr>
              <a:t>(od individuálního)</a:t>
            </a:r>
          </a:p>
          <a:p>
            <a:pPr marL="0" indent="0">
              <a:buNone/>
            </a:pPr>
            <a:r>
              <a:rPr lang="cs-CZ" dirty="0"/>
              <a:t>2/ to, co je podstatné, od toho, co je podružné a více či méně náhodné.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(</a:t>
            </a:r>
            <a:r>
              <a:rPr lang="cs-CZ" dirty="0" err="1">
                <a:solidFill>
                  <a:srgbClr val="C00000"/>
                </a:solidFill>
              </a:rPr>
              <a:t>Saussure</a:t>
            </a:r>
            <a:r>
              <a:rPr lang="cs-CZ" dirty="0">
                <a:solidFill>
                  <a:srgbClr val="C00000"/>
                </a:solidFill>
              </a:rPr>
              <a:t>, 1989: 50)</a:t>
            </a:r>
          </a:p>
          <a:p>
            <a:endParaRPr lang="cs-CZ" dirty="0"/>
          </a:p>
          <a:p>
            <a:r>
              <a:rPr lang="cs-CZ" dirty="0"/>
              <a:t>/Jazyk je/ sociální částí řeči, vnější vůči jednotlivci, jenž ho sám o sobě nemůže ani vytvářet, ani modifikovat.</a:t>
            </a:r>
            <a:r>
              <a:rPr lang="cs-CZ" dirty="0">
                <a:solidFill>
                  <a:schemeClr val="accent4"/>
                </a:solidFill>
              </a:rPr>
              <a:t> (sociální  X individuální) </a:t>
            </a:r>
            <a:endParaRPr lang="cs-CZ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4"/>
                </a:solidFill>
              </a:rPr>
              <a:t> </a:t>
            </a:r>
            <a:r>
              <a:rPr lang="cs-CZ" dirty="0" smtClean="0">
                <a:solidFill>
                  <a:schemeClr val="accent4"/>
                </a:solidFill>
              </a:rPr>
              <a:t>    </a:t>
            </a:r>
            <a:r>
              <a:rPr lang="cs-CZ" dirty="0" smtClean="0"/>
              <a:t>Existuje </a:t>
            </a:r>
            <a:r>
              <a:rPr lang="cs-CZ" dirty="0"/>
              <a:t>jen díky určité předchozí </a:t>
            </a:r>
            <a:r>
              <a:rPr lang="cs-CZ" dirty="0">
                <a:solidFill>
                  <a:srgbClr val="C00000"/>
                </a:solidFill>
              </a:rPr>
              <a:t>úmluvě mezi členy společenství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(</a:t>
            </a:r>
            <a:r>
              <a:rPr lang="cs-CZ" dirty="0" err="1">
                <a:solidFill>
                  <a:srgbClr val="C00000"/>
                </a:solidFill>
              </a:rPr>
              <a:t>Saussure</a:t>
            </a:r>
            <a:r>
              <a:rPr lang="cs-CZ" dirty="0">
                <a:solidFill>
                  <a:srgbClr val="C00000"/>
                </a:solidFill>
              </a:rPr>
              <a:t>, 1989: 51)</a:t>
            </a:r>
          </a:p>
        </p:txBody>
      </p:sp>
    </p:spTree>
    <p:extLst>
      <p:ext uri="{BB962C8B-B14F-4D97-AF65-F5344CB8AC3E}">
        <p14:creationId xmlns:p14="http://schemas.microsoft.com/office/powerpoint/2010/main" val="227350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5FC39-A9FA-49F7-BE85-23E9701E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2" y="304800"/>
            <a:ext cx="11785100" cy="121360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Metafora F. de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Saussura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- jazyk jako hra v šachy: </a:t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figurky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– jednotky systému (každá má hodnotu);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pravidla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– jak s figurkami hrát, tj. </a:t>
            </a:r>
            <a:r>
              <a:rPr lang="cs-CZ" dirty="0">
                <a:solidFill>
                  <a:srgbClr val="C00000"/>
                </a:solidFill>
              </a:rPr>
              <a:t>systém, </a:t>
            </a:r>
            <a:r>
              <a:rPr lang="cs-CZ" dirty="0" err="1">
                <a:solidFill>
                  <a:srgbClr val="C00000"/>
                </a:solidFill>
              </a:rPr>
              <a:t>langue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konkrétní šachová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partie; konkrétní tah; 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„já /my, tady a teď“: </a:t>
            </a:r>
            <a:r>
              <a:rPr lang="cs-CZ" dirty="0" err="1">
                <a:solidFill>
                  <a:srgbClr val="C00000"/>
                </a:solidFill>
              </a:rPr>
              <a:t>parole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947E83-02A5-4350-9118-C9F2F428C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809" y="2661034"/>
            <a:ext cx="3507723" cy="2302834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8D9003A-EDE6-48FE-8042-79582053B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0828" y="2661034"/>
            <a:ext cx="2203456" cy="220345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DC4D506-F9B6-4067-87CE-8F39D1670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328" y="2821900"/>
            <a:ext cx="2620688" cy="174578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0F3A982-A740-465E-99C7-E109A95E0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12" y="4193376"/>
            <a:ext cx="1878253" cy="24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4490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4103</TotalTime>
  <Words>4136</Words>
  <Application>Microsoft Office PowerPoint</Application>
  <PresentationFormat>Širokoúhlá obrazovka</PresentationFormat>
  <Paragraphs>516</Paragraphs>
  <Slides>36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Trebuchet MS</vt:lpstr>
      <vt:lpstr>Wingdings 3</vt:lpstr>
      <vt:lpstr>Fazeta</vt:lpstr>
      <vt:lpstr>Stébla</vt:lpstr>
      <vt:lpstr>  1. Přístupy k jazyku: systémový, komunikační a kognitivní  2. Jazyk jako systém; vztahy v systému.  Langue a parole. Jednotky. Roviny  3. Foném. Fonetika a fonologie  4. Morfém. Morfematika</vt:lpstr>
      <vt:lpstr>Trojí dimenze znaku (podle Ch. Morrise)</vt:lpstr>
      <vt:lpstr>→ Trojí základní přístup k jazyku</vt:lpstr>
      <vt:lpstr>Jazyk jako systém. Vnitřní a vnější lingvistika </vt:lpstr>
      <vt:lpstr>Ferdinand de Saussure (1857 – 1913):  </vt:lpstr>
      <vt:lpstr>https://www.youtube.com/watch?v=xV9mQgBi6S4 </vt:lpstr>
      <vt:lpstr>     Langue a parole</vt:lpstr>
      <vt:lpstr>F. de Saussure o sociálnosti jazyka (langue)</vt:lpstr>
      <vt:lpstr>Metafora F. de Saussura - jazyk jako hra v šachy:  • figurky – jednotky systému (každá má hodnotu);  •  pravidla – jak s figurkami hrát, tj. systém, langue  → konkrétní šachová partie; konkrétní tah;  „já /my, tady a teď“: parole</vt:lpstr>
      <vt:lpstr>https://prezi.com/p/awoxtn7xwf9_/langue-and-parole/  </vt:lpstr>
      <vt:lpstr>Langue - parole</vt:lpstr>
      <vt:lpstr>Prezentace aplikace PowerPoint</vt:lpstr>
      <vt:lpstr>Slovo-lexém (systémové) vs. slovo-(alo)lex (textové)</vt:lpstr>
      <vt:lpstr>Prezentace aplikace PowerPoint</vt:lpstr>
      <vt:lpstr>Lemma – reprezentativní podoba lexému</vt:lpstr>
      <vt:lpstr>Prezentace aplikace PowerPoint</vt:lpstr>
      <vt:lpstr>Lemma – reprezentativní podoba lexému</vt:lpstr>
      <vt:lpstr>Lemma – reprezentativní podoba lexému</vt:lpstr>
      <vt:lpstr>Prezentace aplikace PowerPoint</vt:lpstr>
      <vt:lpstr>Systém: vztahy paradigmatické  a syntagmatické</vt:lpstr>
      <vt:lpstr>Osa výběru (paradigmatická)  a osa kombinace (syntagmatická) </vt:lpstr>
      <vt:lpstr>Vztahy paradigmatické  a syntagmatické: výběr a kombinace</vt:lpstr>
      <vt:lpstr>Prezentace aplikace PowerPoint</vt:lpstr>
      <vt:lpstr>Jazykové jednotky a jazykové roviny</vt:lpstr>
      <vt:lpstr>Hláska a foném: zvukové jednotky</vt:lpstr>
      <vt:lpstr>Fonologie a fonetika (z řeckého φωνή phōnḗ, hlas, zvuk): rozdíly </vt:lpstr>
      <vt:lpstr>Fonologie: minimální pár</vt:lpstr>
      <vt:lpstr>Grafém (abstraktní představa písmena) / alograf (jeho konkrétní realizace, varianta)</vt:lpstr>
      <vt:lpstr>Fonémy ve znakových jazycích? Minimální páry?</vt:lpstr>
      <vt:lpstr>Dvojí artikulace (dvojí členění) jazyka</vt:lpstr>
      <vt:lpstr>Morfematika - morfém</vt:lpstr>
      <vt:lpstr>Typy morfémů</vt:lpstr>
      <vt:lpstr>Afixy  </vt:lpstr>
      <vt:lpstr>Prezentace aplikace PowerPoint</vt:lpstr>
      <vt:lpstr>Úkoly – k samostudiu, příp. konzultacím</vt:lpstr>
      <vt:lpstr>Konec prezentace – díky za pozornost!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Irena Vaňková</dc:creator>
  <cp:lastModifiedBy>Irena Vaňková</cp:lastModifiedBy>
  <cp:revision>194</cp:revision>
  <cp:lastPrinted>2021-10-27T13:24:12Z</cp:lastPrinted>
  <dcterms:created xsi:type="dcterms:W3CDTF">2019-10-12T19:04:55Z</dcterms:created>
  <dcterms:modified xsi:type="dcterms:W3CDTF">2022-11-08T01:02:02Z</dcterms:modified>
</cp:coreProperties>
</file>