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0588"/>
    <p:restoredTop sz="94650"/>
  </p:normalViewPr>
  <p:slideViewPr>
    <p:cSldViewPr snapToGrid="0" snapToObjects="1">
      <p:cViewPr varScale="1">
        <p:scale>
          <a:sx n="69" d="100"/>
          <a:sy n="69" d="100"/>
        </p:scale>
        <p:origin x="224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20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5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10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6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3/6/22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1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84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348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5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0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33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3/6/22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08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utschunddeutlich.de/contentLD/GD/GGr1baDeklination.pdf" TargetMode="External"/><Relationship Id="rId2" Type="http://schemas.openxmlformats.org/officeDocument/2006/relationships/hyperlink" Target="https://is.muni.cz/el/ped/podzim2015/N2BK_MOR1/um/Substantiv_Flexionsklass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.wikipedia.org/wiki/Deutsche_Deklination#Starke_Deklinatio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1315AA-17EB-C14C-8159-B02907E26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0" y="1346268"/>
            <a:ext cx="5593463" cy="3066706"/>
          </a:xfrm>
        </p:spPr>
        <p:txBody>
          <a:bodyPr anchor="b">
            <a:normAutofit fontScale="90000"/>
          </a:bodyPr>
          <a:lstStyle/>
          <a:p>
            <a:r>
              <a:rPr lang="de-DE" dirty="0"/>
              <a:t>Starke und schwache Feminina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F6DC10-5517-AD47-A1A4-F24A4F42A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924926"/>
            <a:ext cx="4557904" cy="1064236"/>
          </a:xfrm>
        </p:spPr>
        <p:txBody>
          <a:bodyPr anchor="t">
            <a:normAutofit fontScale="92500" lnSpcReduction="20000"/>
          </a:bodyPr>
          <a:lstStyle/>
          <a:p>
            <a:r>
              <a:rPr lang="cs-CZ" dirty="0"/>
              <a:t>Tereza Koutná</a:t>
            </a:r>
          </a:p>
          <a:p>
            <a:r>
              <a:rPr lang="cs-CZ" dirty="0"/>
              <a:t>1UCJ1UNJ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7D887A3-61AD-4674-BC53-8DFA8CF7B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9F0FB3-8461-462D-84A2-53106FBF4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1E3C311-4E8A-45D9-97BF-07F5FD34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Pastelové barvy v konstrukci přechodových povrchů">
            <a:extLst>
              <a:ext uri="{FF2B5EF4-FFF2-40B4-BE49-F238E27FC236}">
                <a16:creationId xmlns:a16="http://schemas.microsoft.com/office/drawing/2014/main" id="{077445E8-2664-4E9D-A501-A1595739CB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439" r="36856" b="-1"/>
          <a:stretch/>
        </p:blipFill>
        <p:spPr>
          <a:xfrm>
            <a:off x="7187979" y="10"/>
            <a:ext cx="5004021" cy="6857990"/>
          </a:xfrm>
          <a:custGeom>
            <a:avLst/>
            <a:gdLst/>
            <a:ahLst/>
            <a:cxnLst/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1943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8AAA670-49D1-5043-9265-1DD840FC4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794" y="442913"/>
            <a:ext cx="6857365" cy="676760"/>
          </a:xfrm>
        </p:spPr>
        <p:txBody>
          <a:bodyPr anchor="b">
            <a:normAutofit fontScale="90000"/>
          </a:bodyPr>
          <a:lstStyle/>
          <a:p>
            <a:r>
              <a:rPr lang="de-DE" dirty="0"/>
              <a:t>Plural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DB0882-7BF2-1743-B156-40E302E5F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159" y="1119673"/>
            <a:ext cx="9673966" cy="5542384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de-DE" sz="1400" dirty="0"/>
              <a:t>Typ P1: -</a:t>
            </a:r>
            <a:r>
              <a:rPr lang="de-DE" sz="1400" dirty="0" err="1"/>
              <a:t>e</a:t>
            </a:r>
            <a:endParaRPr lang="de-DE" sz="1400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Einsilbige Feminina (mit Umlaut)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Axt, Bank, Hand, Kraft, Macht, Nacht, Naht, Stadt, Wand, Not, Frucht, Gruft, Kluft, Kuh, Kunst, Luft, Lust, Nuss, Schnur, Wurst, Zunft, Braut, Faust, Haut, Laus, Maus, Sau</a:t>
            </a:r>
          </a:p>
          <a:p>
            <a:pPr lvl="1">
              <a:lnSpc>
                <a:spcPct val="130000"/>
              </a:lnSpc>
            </a:pPr>
            <a:r>
              <a:rPr lang="de-DE" sz="1400" dirty="0"/>
              <a:t>Typ P2: -en/-</a:t>
            </a:r>
            <a:r>
              <a:rPr lang="de-DE" sz="1400" dirty="0" err="1"/>
              <a:t>n</a:t>
            </a:r>
            <a:endParaRPr lang="de-DE" sz="1400" dirty="0"/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die meisten Feminina – auch Fremdwörter</a:t>
            </a:r>
          </a:p>
          <a:p>
            <a:pPr lvl="1">
              <a:lnSpc>
                <a:spcPct val="130000"/>
              </a:lnSpc>
            </a:pPr>
            <a:r>
              <a:rPr lang="de-DE" sz="1400" dirty="0"/>
              <a:t>Typ P3: ohne Endung 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Mit Umlaut 2 Feminina 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Die Mutter -&gt; die Mütter, die Tochter -&gt; die Töchter </a:t>
            </a:r>
          </a:p>
          <a:p>
            <a:pPr lvl="1">
              <a:lnSpc>
                <a:spcPct val="130000"/>
              </a:lnSpc>
            </a:pPr>
            <a:r>
              <a:rPr lang="de-DE" sz="1400" dirty="0"/>
              <a:t>Typ P5: -s (immer ohne Umlaut des Stammvokals)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Substantive, die auf Vokal enden (außer –</a:t>
            </a:r>
            <a:r>
              <a:rPr lang="de-DE" sz="1400" dirty="0" err="1"/>
              <a:t>e</a:t>
            </a:r>
            <a:r>
              <a:rPr lang="de-DE" sz="1400" dirty="0"/>
              <a:t>)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Die Oma -&gt; die Omas </a:t>
            </a:r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400" dirty="0"/>
              <a:t>Die Pizza -&gt; die Pizzas </a:t>
            </a:r>
          </a:p>
          <a:p>
            <a:pPr marL="285750" lvl="2" indent="-285750">
              <a:lnSpc>
                <a:spcPct val="130000"/>
              </a:lnSpc>
            </a:pPr>
            <a:endParaRPr lang="cs-CZ" sz="900" dirty="0"/>
          </a:p>
          <a:p>
            <a:pPr marL="285750" lvl="1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sz="900" dirty="0"/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32528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51A08AC-F796-409C-AD97-8B476289EC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E1B312B-4E9A-405C-9CE8-103254380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853745" cy="6858000"/>
            <a:chOff x="-1" y="0"/>
            <a:chExt cx="10934058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27ED404-4912-4C80-B5EB-98E67EB26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E58012C-4DA3-4ED3-9500-41F9AF60B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AC73F7-22BD-4C46-B368-3F03B8478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5C99F96-8984-456F-BD66-5C019A6510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36CA2E8C-4A41-9C4E-8183-867A2A6E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256" y="442913"/>
            <a:ext cx="7439985" cy="658099"/>
          </a:xfrm>
        </p:spPr>
        <p:txBody>
          <a:bodyPr anchor="b">
            <a:normAutofit fontScale="90000"/>
          </a:bodyPr>
          <a:lstStyle/>
          <a:p>
            <a:r>
              <a:rPr lang="de-DE" dirty="0"/>
              <a:t>Starke Feminina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3A97A-1ED1-CB4D-AF18-CC96B9228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1101011"/>
            <a:ext cx="10200601" cy="5486401"/>
          </a:xfrm>
        </p:spPr>
        <p:txBody>
          <a:bodyPr>
            <a:normAutofit lnSpcReduction="10000"/>
          </a:bodyPr>
          <a:lstStyle/>
          <a:p>
            <a:pPr marL="171450" lvl="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sz="1600" dirty="0"/>
              <a:t>die Einzahl ist endungslos, der Nominativ endet in der Mehrzahl auf -</a:t>
            </a:r>
            <a:r>
              <a:rPr lang="de-DE" sz="1600" dirty="0" err="1"/>
              <a:t>e</a:t>
            </a:r>
            <a:r>
              <a:rPr lang="de-DE" sz="1600" dirty="0"/>
              <a:t> oder -s und hat zum Teil Umlaut</a:t>
            </a:r>
          </a:p>
          <a:p>
            <a:pPr lvl="0">
              <a:lnSpc>
                <a:spcPct val="130000"/>
              </a:lnSpc>
            </a:pPr>
            <a:endParaRPr lang="cs-CZ" sz="1600" dirty="0"/>
          </a:p>
          <a:p>
            <a:pPr lvl="0">
              <a:lnSpc>
                <a:spcPct val="130000"/>
              </a:lnSpc>
            </a:pPr>
            <a:r>
              <a:rPr lang="de-DE" sz="1600" dirty="0"/>
              <a:t>Typ P1: -</a:t>
            </a:r>
            <a:r>
              <a:rPr lang="de-DE" sz="1600" dirty="0" err="1"/>
              <a:t>e</a:t>
            </a:r>
            <a:r>
              <a:rPr lang="de-DE" sz="1600" dirty="0"/>
              <a:t> (mit Umlaut)</a:t>
            </a:r>
            <a:endParaRPr lang="cs-CZ" sz="1600" dirty="0"/>
          </a:p>
          <a:p>
            <a:pPr marL="171450" lvl="1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einsilbige Feminina </a:t>
            </a:r>
            <a:endParaRPr lang="cs-CZ" dirty="0"/>
          </a:p>
          <a:p>
            <a:pPr marL="171450" lvl="1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Axt, Bank, Hand, Kraft, Macht, Nacht, Naht, Stadt, Wand, Not, Frucht, Gruft, Kluft, Kuh, Kunst, Luft, Lust, Nuss, Schnur, Wurst, Zunft, Braut, Faust, Haut, Laus, Maus, Sau</a:t>
            </a:r>
          </a:p>
          <a:p>
            <a:pPr lvl="1">
              <a:lnSpc>
                <a:spcPct val="130000"/>
              </a:lnSpc>
            </a:pPr>
            <a:endParaRPr lang="cs-CZ" dirty="0"/>
          </a:p>
          <a:p>
            <a:pPr lvl="0">
              <a:lnSpc>
                <a:spcPct val="130000"/>
              </a:lnSpc>
            </a:pPr>
            <a:r>
              <a:rPr lang="de-DE" sz="1600" dirty="0"/>
              <a:t>Typ P3 – ohne Endung und mit Umlaut </a:t>
            </a:r>
            <a:endParaRPr lang="cs-CZ" sz="1600" dirty="0"/>
          </a:p>
          <a:p>
            <a:pPr marL="171450" lvl="1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die Mutter, die Tochter </a:t>
            </a:r>
          </a:p>
          <a:p>
            <a:pPr lvl="1">
              <a:lnSpc>
                <a:spcPct val="130000"/>
              </a:lnSpc>
            </a:pPr>
            <a:endParaRPr lang="cs-CZ" dirty="0"/>
          </a:p>
          <a:p>
            <a:pPr lvl="0">
              <a:lnSpc>
                <a:spcPct val="130000"/>
              </a:lnSpc>
            </a:pPr>
            <a:r>
              <a:rPr lang="de-DE" sz="1600" dirty="0"/>
              <a:t>Typ P5 – Endung -s</a:t>
            </a:r>
            <a:endParaRPr lang="cs-CZ" sz="1600" dirty="0"/>
          </a:p>
          <a:p>
            <a:pPr marL="171450" lvl="1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de-DE" dirty="0"/>
              <a:t>die Oma, die Pizza, </a:t>
            </a:r>
            <a:r>
              <a:rPr lang="de-DE" sz="1600" dirty="0"/>
              <a:t>die Mutti</a:t>
            </a:r>
            <a:r>
              <a:rPr lang="cs-CZ" sz="1600" dirty="0"/>
              <a:t> 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755333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0F68DB6-6FE2-9947-AE22-5FBB79014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442913"/>
            <a:ext cx="6857365" cy="1344612"/>
          </a:xfrm>
        </p:spPr>
        <p:txBody>
          <a:bodyPr anchor="b">
            <a:normAutofit/>
          </a:bodyPr>
          <a:lstStyle/>
          <a:p>
            <a:r>
              <a:rPr lang="de-DE" dirty="0"/>
              <a:t>Schwache Feminina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4565E5-D1A3-B444-85C5-F2B7A97FD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5" y="2107096"/>
            <a:ext cx="8391967" cy="2846567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die Einzahl ist endungslos, in der Mehrzahl endet sie auf -en oder -</a:t>
            </a:r>
            <a:r>
              <a:rPr lang="de-DE" dirty="0" err="1"/>
              <a:t>n</a:t>
            </a:r>
            <a:endParaRPr lang="cs-CZ" dirty="0"/>
          </a:p>
          <a:p>
            <a:pPr lvl="0"/>
            <a:r>
              <a:rPr lang="de-DE" dirty="0"/>
              <a:t>Typ P2: -en/-</a:t>
            </a:r>
            <a:r>
              <a:rPr lang="de-DE" dirty="0" err="1"/>
              <a:t>n</a:t>
            </a:r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/>
              <a:t>die meisten Feminina – auch fem. Fremdwörter </a:t>
            </a:r>
            <a:endParaRPr lang="cs-CZ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de-DE" dirty="0"/>
              <a:t>Z. B. die Frau, die Gabe, die Rede </a:t>
            </a:r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2330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CEEF8A-4A3A-4B35-AA57-D804767F5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0"/>
            <a:ext cx="12191696" cy="6170490"/>
            <a:chOff x="-2" y="0"/>
            <a:chExt cx="12191696" cy="617049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5A741C2-AB82-4BF5-9324-5D0B56A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167675" y="-3167677"/>
              <a:ext cx="5856341" cy="12191695"/>
            </a:xfrm>
            <a:custGeom>
              <a:avLst/>
              <a:gdLst>
                <a:gd name="connsiteX0" fmla="*/ 0 w 5856341"/>
                <a:gd name="connsiteY0" fmla="*/ 12191695 h 12191695"/>
                <a:gd name="connsiteX1" fmla="*/ 0 w 5856341"/>
                <a:gd name="connsiteY1" fmla="*/ 0 h 12191695"/>
                <a:gd name="connsiteX2" fmla="*/ 243849 w 5856341"/>
                <a:gd name="connsiteY2" fmla="*/ 0 h 12191695"/>
                <a:gd name="connsiteX3" fmla="*/ 505121 w 5856341"/>
                <a:gd name="connsiteY3" fmla="*/ 0 h 12191695"/>
                <a:gd name="connsiteX4" fmla="*/ 723207 w 5856341"/>
                <a:gd name="connsiteY4" fmla="*/ 0 h 12191695"/>
                <a:gd name="connsiteX5" fmla="*/ 755828 w 5856341"/>
                <a:gd name="connsiteY5" fmla="*/ 0 h 12191695"/>
                <a:gd name="connsiteX6" fmla="*/ 1411868 w 5856341"/>
                <a:gd name="connsiteY6" fmla="*/ 0 h 12191695"/>
                <a:gd name="connsiteX7" fmla="*/ 1421034 w 5856341"/>
                <a:gd name="connsiteY7" fmla="*/ 0 h 12191695"/>
                <a:gd name="connsiteX8" fmla="*/ 1515206 w 5856341"/>
                <a:gd name="connsiteY8" fmla="*/ 0 h 12191695"/>
                <a:gd name="connsiteX9" fmla="*/ 2636151 w 5856341"/>
                <a:gd name="connsiteY9" fmla="*/ 0 h 12191695"/>
                <a:gd name="connsiteX10" fmla="*/ 4637890 w 5856341"/>
                <a:gd name="connsiteY10" fmla="*/ 0 h 12191695"/>
                <a:gd name="connsiteX11" fmla="*/ 4654499 w 5856341"/>
                <a:gd name="connsiteY11" fmla="*/ 26661 h 12191695"/>
                <a:gd name="connsiteX12" fmla="*/ 5856341 w 5856341"/>
                <a:gd name="connsiteY12" fmla="*/ 6438338 h 12191695"/>
                <a:gd name="connsiteX13" fmla="*/ 4449211 w 5856341"/>
                <a:gd name="connsiteY13" fmla="*/ 11332719 h 12191695"/>
                <a:gd name="connsiteX14" fmla="*/ 4061349 w 5856341"/>
                <a:gd name="connsiteY14" fmla="*/ 12054097 h 12191695"/>
                <a:gd name="connsiteX15" fmla="*/ 3977450 w 5856341"/>
                <a:gd name="connsiteY15" fmla="*/ 12191695 h 12191695"/>
                <a:gd name="connsiteX16" fmla="*/ 2636151 w 5856341"/>
                <a:gd name="connsiteY16" fmla="*/ 12191695 h 12191695"/>
                <a:gd name="connsiteX17" fmla="*/ 1421034 w 5856341"/>
                <a:gd name="connsiteY17" fmla="*/ 12191695 h 12191695"/>
                <a:gd name="connsiteX18" fmla="*/ 1411868 w 5856341"/>
                <a:gd name="connsiteY18" fmla="*/ 12191695 h 12191695"/>
                <a:gd name="connsiteX19" fmla="*/ 1283685 w 5856341"/>
                <a:gd name="connsiteY19" fmla="*/ 12191695 h 12191695"/>
                <a:gd name="connsiteX20" fmla="*/ 755828 w 5856341"/>
                <a:gd name="connsiteY20" fmla="*/ 12191695 h 12191695"/>
                <a:gd name="connsiteX21" fmla="*/ 723207 w 5856341"/>
                <a:gd name="connsiteY21" fmla="*/ 12191695 h 12191695"/>
                <a:gd name="connsiteX22" fmla="*/ 505121 w 5856341"/>
                <a:gd name="connsiteY22" fmla="*/ 12191695 h 12191695"/>
                <a:gd name="connsiteX23" fmla="*/ 243849 w 5856341"/>
                <a:gd name="connsiteY23" fmla="*/ 12191695 h 12191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856341" h="12191695">
                  <a:moveTo>
                    <a:pt x="0" y="12191695"/>
                  </a:moveTo>
                  <a:lnTo>
                    <a:pt x="0" y="0"/>
                  </a:lnTo>
                  <a:lnTo>
                    <a:pt x="243849" y="0"/>
                  </a:lnTo>
                  <a:lnTo>
                    <a:pt x="505121" y="0"/>
                  </a:lnTo>
                  <a:lnTo>
                    <a:pt x="723207" y="0"/>
                  </a:lnTo>
                  <a:lnTo>
                    <a:pt x="755828" y="0"/>
                  </a:lnTo>
                  <a:lnTo>
                    <a:pt x="1411868" y="0"/>
                  </a:lnTo>
                  <a:lnTo>
                    <a:pt x="1421034" y="0"/>
                  </a:lnTo>
                  <a:lnTo>
                    <a:pt x="1515206" y="0"/>
                  </a:lnTo>
                  <a:lnTo>
                    <a:pt x="2636151" y="0"/>
                  </a:lnTo>
                  <a:lnTo>
                    <a:pt x="4637890" y="0"/>
                  </a:lnTo>
                  <a:lnTo>
                    <a:pt x="4654499" y="26661"/>
                  </a:lnTo>
                  <a:cubicBezTo>
                    <a:pt x="5425621" y="1341551"/>
                    <a:pt x="5856341" y="3721137"/>
                    <a:pt x="5856341" y="6438338"/>
                  </a:cubicBezTo>
                  <a:cubicBezTo>
                    <a:pt x="5856341" y="8833790"/>
                    <a:pt x="5159120" y="9960353"/>
                    <a:pt x="4449211" y="11332719"/>
                  </a:cubicBezTo>
                  <a:cubicBezTo>
                    <a:pt x="4319934" y="11582638"/>
                    <a:pt x="4191839" y="11827452"/>
                    <a:pt x="4061349" y="12054097"/>
                  </a:cubicBezTo>
                  <a:lnTo>
                    <a:pt x="3977450" y="12191695"/>
                  </a:lnTo>
                  <a:lnTo>
                    <a:pt x="2636151" y="12191695"/>
                  </a:lnTo>
                  <a:lnTo>
                    <a:pt x="1421034" y="12191695"/>
                  </a:lnTo>
                  <a:lnTo>
                    <a:pt x="1411868" y="12191695"/>
                  </a:lnTo>
                  <a:lnTo>
                    <a:pt x="1283685" y="12191695"/>
                  </a:lnTo>
                  <a:lnTo>
                    <a:pt x="755828" y="12191695"/>
                  </a:lnTo>
                  <a:lnTo>
                    <a:pt x="723207" y="12191695"/>
                  </a:lnTo>
                  <a:lnTo>
                    <a:pt x="505121" y="12191695"/>
                  </a:lnTo>
                  <a:lnTo>
                    <a:pt x="243849" y="12191695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D46807-BF17-4E5D-90A8-A062604C0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6277" y="-874927"/>
              <a:ext cx="1899138" cy="12191695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823926DB-76C8-474A-B5FB-F43C59E33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143758" y="-1037574"/>
              <a:ext cx="1904176" cy="12191695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C1F5347-E00A-4E12-AC11-18E0B1AF2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247015" y="-1314429"/>
              <a:ext cx="1697663" cy="12191695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0A2531A-F2B3-254D-8875-880006F2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079" y="442913"/>
            <a:ext cx="7901162" cy="784836"/>
          </a:xfrm>
        </p:spPr>
        <p:txBody>
          <a:bodyPr anchor="b">
            <a:normAutofit fontScale="90000"/>
          </a:bodyPr>
          <a:lstStyle/>
          <a:p>
            <a:r>
              <a:rPr lang="de-DE" dirty="0"/>
              <a:t>Zitierte Literatur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B9098-BFEF-2C4F-A765-DD051951A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079" y="1401347"/>
            <a:ext cx="10730203" cy="5223387"/>
          </a:xfrm>
        </p:spPr>
        <p:txBody>
          <a:bodyPr>
            <a:normAutofit fontScale="6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500" dirty="0"/>
              <a:t>Duden-Grammatik (2009): Duden. Die Grammatik. Unentbehrlich für richtiges Deutsch. Hrsg. von Kunkel-</a:t>
            </a:r>
            <a:r>
              <a:rPr lang="de-DE" sz="2500" dirty="0" err="1"/>
              <a:t>Razum</a:t>
            </a:r>
            <a:r>
              <a:rPr lang="de-DE" sz="2500" dirty="0"/>
              <a:t>, Kathrin/</a:t>
            </a:r>
            <a:r>
              <a:rPr lang="de-DE" sz="2500" dirty="0" err="1"/>
              <a:t>Münzberg</a:t>
            </a:r>
            <a:r>
              <a:rPr lang="de-DE" sz="2500" dirty="0"/>
              <a:t>, Franziska. 8. Aufl. Mannheim, Wien, Zürich: Dudenverlag.</a:t>
            </a:r>
            <a:endParaRPr lang="cs-CZ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500" dirty="0"/>
              <a:t>Eisenberg, Peter (2013): Grundriss der deutschen Grammatik, Band 1: Das Wort. 4., aktualisierte und überarbeitete Auflage. Stuttgart: Springer-Verlag GmbH Deutschland </a:t>
            </a:r>
            <a:endParaRPr lang="cs-CZ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500" dirty="0"/>
              <a:t>Glück, Helmut/Rödel Michael (2016): Metzler Lexikon Sprache. 5. Aufl. Stuttgart: J. B. Metzler Verlag GmbH</a:t>
            </a:r>
            <a:endParaRPr lang="cs-CZ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500" dirty="0"/>
              <a:t>Helbig, Gerhard/</a:t>
            </a:r>
            <a:r>
              <a:rPr lang="de-DE" sz="2500" dirty="0" err="1"/>
              <a:t>Buscha</a:t>
            </a:r>
            <a:r>
              <a:rPr lang="de-DE" sz="2500" dirty="0"/>
              <a:t>, Joachim (1998): Deutsche Grammatik. Ein Handbuch für den Ausländerunterricht. 18. Aufl. Leipzig, Berlin etc.: Langenscheidt/Verlag Enzyklopädie. </a:t>
            </a:r>
            <a:endParaRPr lang="cs-CZ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500" dirty="0"/>
              <a:t>Hentschel, Elke/</a:t>
            </a:r>
            <a:r>
              <a:rPr lang="de-DE" sz="2500" dirty="0" err="1"/>
              <a:t>Weydt</a:t>
            </a:r>
            <a:r>
              <a:rPr lang="de-DE" sz="2500" dirty="0"/>
              <a:t>, Harald (1990): Handbuch der deutschen Grammatik. Berlin, New York: Walter de </a:t>
            </a:r>
            <a:r>
              <a:rPr lang="de-DE" sz="2500" dirty="0" err="1"/>
              <a:t>Gruyter</a:t>
            </a:r>
            <a:endParaRPr lang="cs-CZ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500" dirty="0"/>
              <a:t>Roland Schäfer (2018): Einführung in die grammatische Beschreibung des Deutschen: Dritte, überarbeitete und erweiterte Auflage (</a:t>
            </a:r>
            <a:r>
              <a:rPr lang="de-DE" sz="2500" dirty="0" err="1"/>
              <a:t>Textbooks</a:t>
            </a:r>
            <a:r>
              <a:rPr lang="de-DE" sz="2500" dirty="0"/>
              <a:t> in Language </a:t>
            </a:r>
            <a:r>
              <a:rPr lang="de-DE" sz="2500" dirty="0" err="1"/>
              <a:t>Sciences</a:t>
            </a:r>
            <a:r>
              <a:rPr lang="de-DE" sz="2500" dirty="0"/>
              <a:t> 2). Berlin: Language Science Press.</a:t>
            </a:r>
            <a:endParaRPr lang="cs-CZ" sz="25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3613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0C66B-8F27-034A-86BC-489A5266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Andere Quellen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46A283-A2ED-BC4B-9BA8-BC60CA2B1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u="sng" dirty="0">
                <a:hlinkClick r:id="rId2"/>
              </a:rPr>
              <a:t>https://is.muni.cz/el/ped/podzim2015/N2BK_MOR1/um/Substantiv_Flexionsklassen.pdf</a:t>
            </a:r>
            <a:endParaRPr lang="cs-CZ" dirty="0"/>
          </a:p>
          <a:p>
            <a:r>
              <a:rPr lang="de-DE" dirty="0"/>
              <a:t> </a:t>
            </a:r>
            <a:endParaRPr lang="cs-CZ" dirty="0"/>
          </a:p>
          <a:p>
            <a:r>
              <a:rPr lang="de-DE" u="sng" dirty="0">
                <a:hlinkClick r:id="rId3"/>
              </a:rPr>
              <a:t>https://www.deutschunddeutlich.de/contentLD/GD/GGr1baDeklination.pdf</a:t>
            </a:r>
            <a:endParaRPr lang="cs-CZ" dirty="0"/>
          </a:p>
          <a:p>
            <a:r>
              <a:rPr lang="de-DE" dirty="0"/>
              <a:t> </a:t>
            </a:r>
            <a:endParaRPr lang="cs-CZ" dirty="0"/>
          </a:p>
          <a:p>
            <a:r>
              <a:rPr lang="de-DE" u="sng" dirty="0">
                <a:hlinkClick r:id="rId4"/>
              </a:rPr>
              <a:t>https://de.wikipedia.org/wiki/Deutsche_Deklination#Starke_Deklination</a:t>
            </a:r>
            <a:endParaRPr lang="cs-CZ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7631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3B4D24-F4A8-4141-A20A-E0575D1996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C06577-67BD-7345-BB49-7FC4B48C4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3539152"/>
            <a:ext cx="8769350" cy="873824"/>
          </a:xfrm>
        </p:spPr>
        <p:txBody>
          <a:bodyPr anchor="b">
            <a:normAutofit/>
          </a:bodyPr>
          <a:lstStyle/>
          <a:p>
            <a:pPr algn="ctr"/>
            <a:r>
              <a:rPr lang="de-DE" dirty="0"/>
              <a:t>Danke für Ihre Aufmerksamkeit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719801E-A6E2-4F88-BB91-2A71DBC478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17831" y="502276"/>
            <a:ext cx="3607800" cy="295708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84FA090-1E51-4E96-AE7C-430E378B5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4077" y="421418"/>
            <a:ext cx="3943847" cy="311773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689869E-ECC4-4D30-B2DF-C7DC3DD85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60566" y="341627"/>
            <a:ext cx="4205424" cy="330404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Graphic 6" descr="Smiling Face with No Fill">
            <a:extLst>
              <a:ext uri="{FF2B5EF4-FFF2-40B4-BE49-F238E27FC236}">
                <a16:creationId xmlns:a16="http://schemas.microsoft.com/office/drawing/2014/main" id="{40F6A5E2-8260-4B72-A6A7-8A9BEF6E16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4948" y="1149748"/>
            <a:ext cx="1622104" cy="1622104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3E4F9C-4A44-5C4A-BE7F-DCFF2D61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4" y="4412974"/>
            <a:ext cx="8932863" cy="1677725"/>
          </a:xfrm>
        </p:spPr>
        <p:txBody>
          <a:bodyPr>
            <a:normAutofit/>
          </a:bodyPr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131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6EBA8-E23C-C84A-9671-1296F8272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Substantiv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F3E1B2-99F1-184C-8190-E93E1103A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390564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Wort, das für sich selbst Bestand hat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Auch Nomen, in Schulgrammatiken auch Dingwort, Gegenstandswort, Hauptwort, Nennwort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Zahlenmäßig stärkste Wortart des Deutschen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In morphologische Hinsicht durch Deklination und damit durch die Kategorien Genus, Numerus und Kasus gekennzeichnet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Prototypisch bezeichnen sie wahrnehmbare Gegenstände und Personen</a:t>
            </a:r>
          </a:p>
        </p:txBody>
      </p:sp>
    </p:spTree>
    <p:extLst>
      <p:ext uri="{BB962C8B-B14F-4D97-AF65-F5344CB8AC3E}">
        <p14:creationId xmlns:p14="http://schemas.microsoft.com/office/powerpoint/2010/main" val="33357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34A6D-9C83-DB48-A0F0-8601BBC7F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Kasus-Morphologie beim Substantiv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EACC95-059E-1547-A923-1F98A863D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9069813" cy="410350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Der Kasus wird im heutigen Deutschen nur noch im Relikten am Substantiv markiert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Die Markierung übernimmt in den meisten Fällen ein Begleitwort (</a:t>
            </a:r>
            <a:r>
              <a:rPr lang="de-DE" dirty="0" err="1"/>
              <a:t>Determinans</a:t>
            </a:r>
            <a:r>
              <a:rPr lang="de-DE" dirty="0"/>
              <a:t>), das vor dem Substantiv steht 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dirty="0"/>
              <a:t>Z. B. Artikel, Possessivum oder Demonstrativum 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sz="1800" dirty="0"/>
              <a:t>Am Substantiv wird markiert: 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de-DE" dirty="0"/>
              <a:t>Genitiv Singular bei Maskulina und Neutra –(</a:t>
            </a:r>
            <a:r>
              <a:rPr lang="de-DE" dirty="0" err="1"/>
              <a:t>e</a:t>
            </a:r>
            <a:r>
              <a:rPr lang="de-DE" dirty="0"/>
              <a:t>)s (der Besuch des Arztes)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de-DE" dirty="0"/>
              <a:t>Alle Kasus bei vielen belebten Maskulina –(</a:t>
            </a:r>
            <a:r>
              <a:rPr lang="de-DE" dirty="0" err="1"/>
              <a:t>e</a:t>
            </a:r>
            <a:r>
              <a:rPr lang="de-DE" dirty="0"/>
              <a:t>)</a:t>
            </a:r>
            <a:r>
              <a:rPr lang="de-DE" dirty="0" err="1"/>
              <a:t>n</a:t>
            </a:r>
            <a:r>
              <a:rPr lang="de-DE" dirty="0"/>
              <a:t> (die Spielsachen des Jungen)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de-DE" dirty="0"/>
              <a:t>Dativ Plural, wenn die Wortform nicht bereits auf –</a:t>
            </a:r>
            <a:r>
              <a:rPr lang="de-DE" dirty="0" err="1"/>
              <a:t>n</a:t>
            </a:r>
            <a:r>
              <a:rPr lang="de-DE" dirty="0"/>
              <a:t> oder auf –s auslautet (bei den Schülern)</a:t>
            </a:r>
          </a:p>
        </p:txBody>
      </p:sp>
    </p:spTree>
    <p:extLst>
      <p:ext uri="{BB962C8B-B14F-4D97-AF65-F5344CB8AC3E}">
        <p14:creationId xmlns:p14="http://schemas.microsoft.com/office/powerpoint/2010/main" val="337179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012B5-BF9B-2245-BA67-F1E306A2E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Flexion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5BF961-5C1D-7749-B5E4-0A68FEEF2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Als Flexion bezeichnet man die Bildung der einzelnen Wortformen (=Flexionsformen) eines bestimmten Lexems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 Wörterbuch bilden Flexionsformen gewöhnlich keine eigenen Einträge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Flexion von Substantiv, Artikelwort/Pronomen und Adjektiv wird auch als Deklination bezeichnet, die Flexion des Verbs als Konjugation </a:t>
            </a:r>
          </a:p>
        </p:txBody>
      </p:sp>
    </p:spTree>
    <p:extLst>
      <p:ext uri="{BB962C8B-B14F-4D97-AF65-F5344CB8AC3E}">
        <p14:creationId xmlns:p14="http://schemas.microsoft.com/office/powerpoint/2010/main" val="244519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4EFE84-C8C4-5C41-8734-7E6F78D5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Kasusflexion des Substantivs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12EDEB-C1D3-BD4F-8E69-1634E0BF2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Substantiv </a:t>
            </a:r>
            <a:r>
              <a:rPr lang="cs-CZ" dirty="0" err="1"/>
              <a:t>sind</a:t>
            </a:r>
            <a:r>
              <a:rPr lang="cs-CZ" dirty="0"/>
              <a:t> nach dem Kasus oder </a:t>
            </a:r>
            <a:r>
              <a:rPr lang="cs-CZ" dirty="0" err="1"/>
              <a:t>Fall</a:t>
            </a:r>
            <a:r>
              <a:rPr lang="cs-CZ" dirty="0"/>
              <a:t> </a:t>
            </a:r>
            <a:r>
              <a:rPr lang="cs-CZ" dirty="0" err="1"/>
              <a:t>bestimmt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Das jeweilige Kasusmerkmal kommt nicht nur dem einzelnen Substantiv, sondern der ganzen damit gebildeten Nominalphrase zu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Flexion von Substantiv, Artikelwörtern und Adjektiv wirkt im Deutschen im Verbund, wobei Artikelwörtern und stark flektierte Adjektive den Kasus eher deutlich anzeigen als das Substantiv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84398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05F4F-BF50-5A43-AAEE-5C6011C66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sind „Flexionsklassen“?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E3B63E-E678-554E-A3B6-C4BF89141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Gruppen von Wörtern, die dieselbe Flexion (hier: Deklination) aufweisen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Sie</a:t>
            </a:r>
            <a:r>
              <a:rPr lang="cs-CZ" dirty="0"/>
              <a:t> </a:t>
            </a:r>
            <a:r>
              <a:rPr lang="de-DE" dirty="0"/>
              <a:t>entstehen immer dann, wenn für ein und dasselbe morphologische Merkmal mehrere unterschiedliche Marker vorhanden sind („Allomorphie“), wobei die Auswahl des Markers keine außermorphologische Motivation hat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816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A60D-B00E-5042-8E6A-CEC152D98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Starke, schwache und gemischte Deklination von Substantiven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52269-2C39-9F4D-BC75-396DCB011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nach der Grammatiktradition von Jacob Grimm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Klassifizierung richtet sich nach Genitiv Singular und Nominativ Plural </a:t>
            </a:r>
          </a:p>
          <a:p>
            <a:r>
              <a:rPr lang="de-DE" dirty="0"/>
              <a:t>stark = -(</a:t>
            </a:r>
            <a:r>
              <a:rPr lang="de-DE" dirty="0" err="1"/>
              <a:t>e</a:t>
            </a:r>
            <a:r>
              <a:rPr lang="de-DE" dirty="0"/>
              <a:t>)s / nicht -(</a:t>
            </a:r>
            <a:r>
              <a:rPr lang="de-DE" dirty="0" err="1"/>
              <a:t>e</a:t>
            </a:r>
            <a:r>
              <a:rPr lang="de-DE" dirty="0"/>
              <a:t>)</a:t>
            </a:r>
            <a:r>
              <a:rPr lang="de-DE" dirty="0" err="1"/>
              <a:t>n</a:t>
            </a:r>
            <a:r>
              <a:rPr lang="de-DE" dirty="0"/>
              <a:t> (Tages / Tage) </a:t>
            </a:r>
            <a:endParaRPr lang="cs-CZ" dirty="0"/>
          </a:p>
          <a:p>
            <a:r>
              <a:rPr lang="de-DE" dirty="0"/>
              <a:t>schwach = -(</a:t>
            </a:r>
            <a:r>
              <a:rPr lang="de-DE" dirty="0" err="1"/>
              <a:t>e</a:t>
            </a:r>
            <a:r>
              <a:rPr lang="de-DE" dirty="0"/>
              <a:t>)</a:t>
            </a:r>
            <a:r>
              <a:rPr lang="de-DE" dirty="0" err="1"/>
              <a:t>n</a:t>
            </a:r>
            <a:r>
              <a:rPr lang="de-DE" dirty="0"/>
              <a:t> / -(</a:t>
            </a:r>
            <a:r>
              <a:rPr lang="de-DE" dirty="0" err="1"/>
              <a:t>e</a:t>
            </a:r>
            <a:r>
              <a:rPr lang="de-DE" dirty="0"/>
              <a:t>)</a:t>
            </a:r>
            <a:r>
              <a:rPr lang="de-DE" dirty="0" err="1"/>
              <a:t>n</a:t>
            </a:r>
            <a:r>
              <a:rPr lang="de-DE" dirty="0"/>
              <a:t> (Hasen / Hasen) </a:t>
            </a:r>
            <a:endParaRPr lang="cs-CZ" dirty="0"/>
          </a:p>
          <a:p>
            <a:r>
              <a:rPr lang="de-DE" dirty="0"/>
              <a:t>gemischt = -(</a:t>
            </a:r>
            <a:r>
              <a:rPr lang="de-DE" dirty="0" err="1"/>
              <a:t>e</a:t>
            </a:r>
            <a:r>
              <a:rPr lang="de-DE" dirty="0"/>
              <a:t>)s (stark) / -(</a:t>
            </a:r>
            <a:r>
              <a:rPr lang="de-DE" dirty="0" err="1"/>
              <a:t>e</a:t>
            </a:r>
            <a:r>
              <a:rPr lang="de-DE" dirty="0"/>
              <a:t>)</a:t>
            </a:r>
            <a:r>
              <a:rPr lang="de-DE" dirty="0" err="1"/>
              <a:t>n</a:t>
            </a:r>
            <a:r>
              <a:rPr lang="de-DE" dirty="0"/>
              <a:t> (schwach) (Staates / Staaten)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247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C0385E9-02B2-4941-889A-EAD43F5BB0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36139" y="0"/>
            <a:ext cx="5455860" cy="6858000"/>
          </a:xfrm>
          <a:custGeom>
            <a:avLst/>
            <a:gdLst>
              <a:gd name="connsiteX0" fmla="*/ 3832837 w 5455860"/>
              <a:gd name="connsiteY0" fmla="*/ 0 h 6858000"/>
              <a:gd name="connsiteX1" fmla="*/ 2739604 w 5455860"/>
              <a:gd name="connsiteY1" fmla="*/ 0 h 6858000"/>
              <a:gd name="connsiteX2" fmla="*/ 1959438 w 5455860"/>
              <a:gd name="connsiteY2" fmla="*/ 0 h 6858000"/>
              <a:gd name="connsiteX3" fmla="*/ 1895061 w 5455860"/>
              <a:gd name="connsiteY3" fmla="*/ 0 h 6858000"/>
              <a:gd name="connsiteX4" fmla="*/ 249909 w 5455860"/>
              <a:gd name="connsiteY4" fmla="*/ 0 h 6858000"/>
              <a:gd name="connsiteX5" fmla="*/ 0 w 5455860"/>
              <a:gd name="connsiteY5" fmla="*/ 0 h 6858000"/>
              <a:gd name="connsiteX6" fmla="*/ 0 w 5455860"/>
              <a:gd name="connsiteY6" fmla="*/ 6858000 h 6858000"/>
              <a:gd name="connsiteX7" fmla="*/ 249909 w 5455860"/>
              <a:gd name="connsiteY7" fmla="*/ 6858000 h 6858000"/>
              <a:gd name="connsiteX8" fmla="*/ 1895061 w 5455860"/>
              <a:gd name="connsiteY8" fmla="*/ 6858000 h 6858000"/>
              <a:gd name="connsiteX9" fmla="*/ 1959438 w 5455860"/>
              <a:gd name="connsiteY9" fmla="*/ 6858000 h 6858000"/>
              <a:gd name="connsiteX10" fmla="*/ 2739604 w 5455860"/>
              <a:gd name="connsiteY10" fmla="*/ 6858000 h 6858000"/>
              <a:gd name="connsiteX11" fmla="*/ 2953106 w 5455860"/>
              <a:gd name="connsiteY11" fmla="*/ 6858000 h 6858000"/>
              <a:gd name="connsiteX12" fmla="*/ 3064862 w 5455860"/>
              <a:gd name="connsiteY12" fmla="*/ 6780599 h 6858000"/>
              <a:gd name="connsiteX13" fmla="*/ 3581510 w 5455860"/>
              <a:gd name="connsiteY13" fmla="*/ 6374814 h 6858000"/>
              <a:gd name="connsiteX14" fmla="*/ 5455860 w 5455860"/>
              <a:gd name="connsiteY14" fmla="*/ 3621656 h 6858000"/>
              <a:gd name="connsiteX15" fmla="*/ 3854961 w 5455860"/>
              <a:gd name="connsiteY15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55860" h="6858000">
                <a:moveTo>
                  <a:pt x="3832837" y="0"/>
                </a:moveTo>
                <a:lnTo>
                  <a:pt x="2739604" y="0"/>
                </a:lnTo>
                <a:lnTo>
                  <a:pt x="1959438" y="0"/>
                </a:lnTo>
                <a:lnTo>
                  <a:pt x="1895061" y="0"/>
                </a:lnTo>
                <a:lnTo>
                  <a:pt x="249909" y="0"/>
                </a:lnTo>
                <a:lnTo>
                  <a:pt x="0" y="0"/>
                </a:lnTo>
                <a:lnTo>
                  <a:pt x="0" y="6858000"/>
                </a:lnTo>
                <a:lnTo>
                  <a:pt x="249909" y="6858000"/>
                </a:lnTo>
                <a:lnTo>
                  <a:pt x="1895061" y="6858000"/>
                </a:lnTo>
                <a:lnTo>
                  <a:pt x="1959438" y="6858000"/>
                </a:lnTo>
                <a:lnTo>
                  <a:pt x="2739604" y="6858000"/>
                </a:lnTo>
                <a:lnTo>
                  <a:pt x="2953106" y="6858000"/>
                </a:lnTo>
                <a:lnTo>
                  <a:pt x="3064862" y="6780599"/>
                </a:lnTo>
                <a:cubicBezTo>
                  <a:pt x="3238680" y="6653108"/>
                  <a:pt x="3409307" y="6515397"/>
                  <a:pt x="3581510" y="6374814"/>
                </a:cubicBezTo>
                <a:cubicBezTo>
                  <a:pt x="4527135" y="5602839"/>
                  <a:pt x="5455860" y="4969131"/>
                  <a:pt x="5455860" y="3621656"/>
                </a:cubicBezTo>
                <a:cubicBezTo>
                  <a:pt x="5455860" y="2093192"/>
                  <a:pt x="4882124" y="754641"/>
                  <a:pt x="3854961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25586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69160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4AE1E34-8B83-1B4B-ADE1-DA0C458BB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233" y="709977"/>
            <a:ext cx="4148511" cy="671237"/>
          </a:xfrm>
        </p:spPr>
        <p:txBody>
          <a:bodyPr anchor="b">
            <a:normAutofit fontScale="90000"/>
          </a:bodyPr>
          <a:lstStyle/>
          <a:p>
            <a:r>
              <a:rPr lang="de-DE" dirty="0"/>
              <a:t>Singular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820C35-DD55-B447-AB1D-B6A0D2CF7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089" y="1381214"/>
            <a:ext cx="5194605" cy="4224457"/>
          </a:xfrm>
        </p:spPr>
        <p:txBody>
          <a:bodyPr>
            <a:normAutofit lnSpcReduction="10000"/>
          </a:bodyPr>
          <a:lstStyle/>
          <a:p>
            <a:r>
              <a:rPr lang="de-DE" dirty="0"/>
              <a:t>Nach Helbig/</a:t>
            </a:r>
            <a:r>
              <a:rPr lang="de-DE" dirty="0" err="1"/>
              <a:t>Buscha</a:t>
            </a:r>
            <a:r>
              <a:rPr lang="de-DE" dirty="0"/>
              <a:t> gibt es 3 Typen der Deklination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Feminina sind im Singular in der Regel unveränderlich und endungslos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Ausgenommen sind Eigennamen, sowie die Wörter </a:t>
            </a:r>
            <a:r>
              <a:rPr lang="de-DE" i="1" dirty="0"/>
              <a:t>Mama, Mami, Mutti, Oma, 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Genitive wie </a:t>
            </a:r>
            <a:r>
              <a:rPr lang="de-DE" i="1" dirty="0"/>
              <a:t>die Tasche der Mama</a:t>
            </a:r>
            <a:r>
              <a:rPr lang="de-DE" dirty="0"/>
              <a:t> als auch </a:t>
            </a:r>
            <a:r>
              <a:rPr lang="de-DE" i="1" dirty="0"/>
              <a:t>Mamas Tasche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06A1D7E-05CD-F04A-ABBE-9324D459B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2057"/>
              </p:ext>
            </p:extLst>
          </p:nvPr>
        </p:nvGraphicFramePr>
        <p:xfrm>
          <a:off x="261256" y="1045596"/>
          <a:ext cx="6474882" cy="4832688"/>
        </p:xfrm>
        <a:graphic>
          <a:graphicData uri="http://schemas.openxmlformats.org/drawingml/2006/table">
            <a:tbl>
              <a:tblPr firstRow="1" firstCol="1" bandRow="1"/>
              <a:tblGrid>
                <a:gridCol w="709093">
                  <a:extLst>
                    <a:ext uri="{9D8B030D-6E8A-4147-A177-3AD203B41FA5}">
                      <a16:colId xmlns:a16="http://schemas.microsoft.com/office/drawing/2014/main" val="43033091"/>
                    </a:ext>
                  </a:extLst>
                </a:gridCol>
                <a:gridCol w="1416302">
                  <a:extLst>
                    <a:ext uri="{9D8B030D-6E8A-4147-A177-3AD203B41FA5}">
                      <a16:colId xmlns:a16="http://schemas.microsoft.com/office/drawing/2014/main" val="3734567271"/>
                    </a:ext>
                  </a:extLst>
                </a:gridCol>
                <a:gridCol w="1498024">
                  <a:extLst>
                    <a:ext uri="{9D8B030D-6E8A-4147-A177-3AD203B41FA5}">
                      <a16:colId xmlns:a16="http://schemas.microsoft.com/office/drawing/2014/main" val="3382937582"/>
                    </a:ext>
                  </a:extLst>
                </a:gridCol>
                <a:gridCol w="1447733">
                  <a:extLst>
                    <a:ext uri="{9D8B030D-6E8A-4147-A177-3AD203B41FA5}">
                      <a16:colId xmlns:a16="http://schemas.microsoft.com/office/drawing/2014/main" val="4291216540"/>
                    </a:ext>
                  </a:extLst>
                </a:gridCol>
                <a:gridCol w="1403730">
                  <a:extLst>
                    <a:ext uri="{9D8B030D-6E8A-4147-A177-3AD203B41FA5}">
                      <a16:colId xmlns:a16="http://schemas.microsoft.com/office/drawing/2014/main" val="3440737154"/>
                    </a:ext>
                  </a:extLst>
                </a:gridCol>
              </a:tblGrid>
              <a:tr h="76721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 S1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3897" marR="133897" marT="66948" marB="6694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 S2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 S3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045972"/>
                  </a:ext>
                </a:extLst>
              </a:tr>
              <a:tr h="10163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Lehrer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Das Fenster 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Kunde 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 Frau 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464458"/>
                  </a:ext>
                </a:extLst>
              </a:tr>
              <a:tr h="10163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 Lehrer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Das Fenster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 Kunden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 Frau 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114735"/>
                  </a:ext>
                </a:extLst>
              </a:tr>
              <a:tr h="10163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 Lehrer 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 Fenster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Dem Kunden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1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Frau 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352814"/>
                  </a:ext>
                </a:extLst>
              </a:tr>
              <a:tr h="10163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 Lehrers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 Fensters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0" i="0" u="none" strike="noStrike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 Kunden</a:t>
                      </a:r>
                      <a:endParaRPr lang="de-DE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800" b="1" i="0" u="none" strike="noStrike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Frau </a:t>
                      </a:r>
                      <a:endParaRPr lang="de-DE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423" marR="100423" marT="1394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62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842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CA184B6-3482-4F43-87F0-BC765DCFD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869923-8380-4244-9548-802C330638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06255F2-BC67-4DDE-B34E-AC4BA21838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5169443-FCCD-4C0A-8C69-18CD3FA09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C7113D-D92B-7541-8FF5-9D133E00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8847" y="31531"/>
            <a:ext cx="8394306" cy="1396053"/>
          </a:xfrm>
        </p:spPr>
        <p:txBody>
          <a:bodyPr vert="horz" lIns="109728" tIns="109728" rIns="109728" bIns="91440" rtlCol="0" anchor="b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Plural </a:t>
            </a:r>
          </a:p>
        </p:txBody>
      </p:sp>
      <p:pic>
        <p:nvPicPr>
          <p:cNvPr id="7" name="Zástupný obsah 6" descr="Obsah obrázku stůl&#10;&#10;Popis byl vytvořen automaticky">
            <a:extLst>
              <a:ext uri="{FF2B5EF4-FFF2-40B4-BE49-F238E27FC236}">
                <a16:creationId xmlns:a16="http://schemas.microsoft.com/office/drawing/2014/main" id="{A36BD48E-89F0-D947-8DA5-6B68F4E3A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563" y="1747720"/>
            <a:ext cx="11244874" cy="368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0972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LeftStep">
      <a:dk1>
        <a:srgbClr val="000000"/>
      </a:dk1>
      <a:lt1>
        <a:srgbClr val="FFFFFF"/>
      </a:lt1>
      <a:dk2>
        <a:srgbClr val="41242B"/>
      </a:dk2>
      <a:lt2>
        <a:srgbClr val="E2E7E8"/>
      </a:lt2>
      <a:accent1>
        <a:srgbClr val="DF8E7E"/>
      </a:accent1>
      <a:accent2>
        <a:srgbClr val="D8617E"/>
      </a:accent2>
      <a:accent3>
        <a:srgbClr val="DF7EBE"/>
      </a:accent3>
      <a:accent4>
        <a:srgbClr val="CE61D8"/>
      </a:accent4>
      <a:accent5>
        <a:srgbClr val="AF7EDF"/>
      </a:accent5>
      <a:accent6>
        <a:srgbClr val="6B61D8"/>
      </a:accent6>
      <a:hlink>
        <a:srgbClr val="5A8B95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1015</Words>
  <Application>Microsoft Macintosh PowerPoint</Application>
  <PresentationFormat>Širokoúhlá obrazovka</PresentationFormat>
  <Paragraphs>109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Meiryo</vt:lpstr>
      <vt:lpstr>Arial</vt:lpstr>
      <vt:lpstr>Corbel</vt:lpstr>
      <vt:lpstr>Times New Roman</vt:lpstr>
      <vt:lpstr>SketchLinesVTI</vt:lpstr>
      <vt:lpstr>Starke und schwache Feminina</vt:lpstr>
      <vt:lpstr>Substantiv </vt:lpstr>
      <vt:lpstr>Kasus-Morphologie beim Substantiv </vt:lpstr>
      <vt:lpstr>Flexion </vt:lpstr>
      <vt:lpstr>Die Kasusflexion des Substantivs </vt:lpstr>
      <vt:lpstr>Was sind „Flexionsklassen“?</vt:lpstr>
      <vt:lpstr>Starke, schwache und gemischte Deklination von Substantiven </vt:lpstr>
      <vt:lpstr>Singular </vt:lpstr>
      <vt:lpstr>Plural </vt:lpstr>
      <vt:lpstr>Plural</vt:lpstr>
      <vt:lpstr>Starke Feminina </vt:lpstr>
      <vt:lpstr>Schwache Feminina</vt:lpstr>
      <vt:lpstr>Zitierte Literatur</vt:lpstr>
      <vt:lpstr>Andere Quellen</vt:lpstr>
      <vt:lpstr>Danke für Ihre Aufmerksamkeit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Starke und schwache Feminina</dc:title>
  <dc:creator>Koutná, Tereza</dc:creator>
  <cp:lastModifiedBy>Koutná, Tereza</cp:lastModifiedBy>
  <cp:revision>3</cp:revision>
  <dcterms:created xsi:type="dcterms:W3CDTF">2022-03-06T13:22:45Z</dcterms:created>
  <dcterms:modified xsi:type="dcterms:W3CDTF">2022-03-06T21:21:41Z</dcterms:modified>
</cp:coreProperties>
</file>