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4"/>
  </p:notesMasterIdLst>
  <p:sldIdLst>
    <p:sldId id="256" r:id="rId2"/>
    <p:sldId id="264" r:id="rId3"/>
    <p:sldId id="258" r:id="rId4"/>
    <p:sldId id="265" r:id="rId5"/>
    <p:sldId id="261" r:id="rId6"/>
    <p:sldId id="266" r:id="rId7"/>
    <p:sldId id="262" r:id="rId8"/>
    <p:sldId id="267" r:id="rId9"/>
    <p:sldId id="263" r:id="rId10"/>
    <p:sldId id="268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99CCA-8F8D-413E-ACD3-3908C94F6CBC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6D927-45CD-4660-9B99-9ECF89A8A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4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Definice dospělosti/zralosti se liší napříč obory, státy, společnostmi, jedná se o sociální konstrukt i pokud jde o to, dle kterých biologických znaků si vybereme pozorovat dospělost/zralost.</a:t>
            </a:r>
          </a:p>
          <a:p>
            <a:r>
              <a:rPr lang="cs-CZ" dirty="0"/>
              <a:t>- Pro účely prezentace budu používat rovnítko mezi dospělostí a zralostí, ač se nejedná o jedno a to samé. Dospělost = dosažení určené hranice, zralost = získání určitých dovedností.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63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Chybí zdroje obrázků =&gt; pro účely semináře snad toto nebude představovat přílišný problém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3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Dospělost po dosažení schopnosti se reprodukovat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Dospělost po získání sekundárních pohlavních znaků (pohlavní dimorfismus, pozorovatelné tělesné znaky, začátek menstruačního cyklu, atd…)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Podle biologické definice dospělost začíná počátkem puberty</a:t>
            </a:r>
            <a:r>
              <a:rPr lang="cs-CZ" baseline="30000" dirty="0"/>
              <a:t>(1)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72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V minulosti se z dítěte stával rovnou dospělý (někdy provázeno i rituálem dosažení dospělosti (</a:t>
            </a:r>
            <a:r>
              <a:rPr lang="cs-CZ" dirty="0" err="1"/>
              <a:t>coming-of-age-ceremony</a:t>
            </a:r>
            <a:r>
              <a:rPr lang="cs-CZ" dirty="0"/>
              <a:t>))</a:t>
            </a:r>
            <a:r>
              <a:rPr lang="cs-CZ" baseline="30000" dirty="0"/>
              <a:t>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V současnosti rozlišujeme i kategorie jako „adolescent, teenager“ atd =&gt; sociální konstrukt, rozlišení na biologickou x sociální dospělost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58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Hranice uznaná státem (liší se napříč státy)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„Age </a:t>
            </a:r>
            <a:r>
              <a:rPr lang="cs-CZ" dirty="0" err="1"/>
              <a:t>of</a:t>
            </a:r>
            <a:r>
              <a:rPr lang="cs-CZ" dirty="0"/>
              <a:t> majority“ = hranice věku, kdy jsou jednotlivci z hlediska práva uznáni dospělými, získávají nad sebou práva a přijímají povinnosti, většinou 18 let, existuje zde ale spoustu výjimek v podobě jiné věkové hranice pro jiná práva </a:t>
            </a:r>
            <a:r>
              <a:rPr lang="cs-CZ" baseline="30000" dirty="0"/>
              <a:t>(3)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47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Těmito výjimkami jsou – právo řídit vozidla, právo pít alkohol, právo na pohlavní styk, právo volit, právo kouřit, právo hrát hazardní hry, právo kandidovat na prezidenta, aj.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Existují výjimky pro dosažení statutu dospělosti skrze ekonomickou soběstačnost, svatbu, vojenskou službu, aj., jedná se ale o velmi specifické případy. </a:t>
            </a:r>
            <a:r>
              <a:rPr lang="cs-CZ" baseline="30000" dirty="0"/>
              <a:t>(4)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Nejnižší „Age </a:t>
            </a:r>
            <a:r>
              <a:rPr lang="cs-CZ" dirty="0" err="1"/>
              <a:t>of</a:t>
            </a:r>
            <a:r>
              <a:rPr lang="cs-CZ" dirty="0"/>
              <a:t> majority“ je 14 let (Saudská Arábie, Irán, podmíněno fyzickým vývojem s horní hranicí 15 let), nejvyšší 21 let (Grenada, Singapur)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24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Schopnost jednat sociálně korektně v souladu se situací a časem, vědět, kdy a jak máme jednat </a:t>
            </a:r>
            <a:r>
              <a:rPr lang="cs-CZ" baseline="30000" dirty="0"/>
              <a:t>(5)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Některé teorie asociují dospělost s ujasněností, kam v životě směřujeme, spolu s pocitem naplněnosti v životě </a:t>
            </a:r>
            <a:r>
              <a:rPr lang="cs-CZ" baseline="30000" dirty="0"/>
              <a:t>(6)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30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68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Co považujeme za dospělé jednání se však striktně váže na socio-kulturní podmínky společnosti, ve které žijeme a není to tedy jednotné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Dospělost = nejen schopnost umět se rozhodovat, ale také se váže s emočním, sociálním a morálním vývojem osobnosti </a:t>
            </a:r>
            <a:r>
              <a:rPr lang="cs-CZ" baseline="30000" dirty="0"/>
              <a:t>(7)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6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</a:t>
            </a:r>
            <a:r>
              <a:rPr lang="cs-CZ" dirty="0" err="1"/>
              <a:t>Jerome</a:t>
            </a:r>
            <a:r>
              <a:rPr lang="cs-CZ" dirty="0"/>
              <a:t> </a:t>
            </a:r>
            <a:r>
              <a:rPr lang="cs-CZ" dirty="0" err="1"/>
              <a:t>Bruner</a:t>
            </a:r>
            <a:r>
              <a:rPr lang="cs-CZ" dirty="0"/>
              <a:t> (1972) přirovnává období individuální nezralosti jako období her, kdy si mladí jedinci mohou vyzkoušet nové věci za dozoru starších a bez závažnějších následků, toto přirovnání se ale váže silně k podmínkám, že nějaký dozor je (například situace ve škole) a že následky skutečně nejsou vážné. V dnešní době se promítá do období dospívání v souladu s tímto přirovnáním i zvýšený tlak na mladistvé pro získání potřebných dovedností pro fungování v současném světě </a:t>
            </a:r>
            <a:r>
              <a:rPr lang="cs-CZ" baseline="30000" dirty="0"/>
              <a:t>(8)</a:t>
            </a:r>
            <a:r>
              <a:rPr lang="cs-CZ" dirty="0"/>
              <a:t> =&gt; možná potřeba vzniku adolescence?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80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Dětinská společnost (Petrusek, 2006) </a:t>
            </a:r>
            <a:r>
              <a:rPr lang="cs-CZ" baseline="30000" dirty="0"/>
              <a:t>(9)</a:t>
            </a:r>
            <a:r>
              <a:rPr lang="cs-CZ" dirty="0"/>
              <a:t> – Společnost, ve které převažuje zábava, radost bez hranic, odmítání převzetí odpovědnosti, potřeba neustálého „hluku“ a strach z ticha, odmítání uchopit cokoliv intelektuálně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Nezralost jako taková = opak toho, co je považováno za dospělé. Jde o neschopnost samostatného jednání, utíkání od problému, vyhýbání se řešení, odmítání převzetí odpovědnosti a cílení na krátkodobé uspokojení oproti dlouhodobějším odměnám.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927-45CD-4660-9B99-9ECF89A8A4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89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0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0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46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69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84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02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702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56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23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47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62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16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62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1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75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50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4C39-27F1-44A6-A16D-E99FA0FF9650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9F84F-4848-41B0-A664-29787EDAD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12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9FDDA-4E47-45B1-9A30-6D15D432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410" y="1803405"/>
            <a:ext cx="6132990" cy="1825096"/>
          </a:xfrm>
        </p:spPr>
        <p:txBody>
          <a:bodyPr>
            <a:normAutofit/>
          </a:bodyPr>
          <a:lstStyle/>
          <a:p>
            <a:r>
              <a:rPr lang="cs-CZ"/>
              <a:t>Dospělost a zralost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2FD48A-BD6E-4619-B851-FC8B2D8DC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410" y="3632201"/>
            <a:ext cx="6132990" cy="685800"/>
          </a:xfrm>
        </p:spPr>
        <p:txBody>
          <a:bodyPr>
            <a:normAutofit/>
          </a:bodyPr>
          <a:lstStyle/>
          <a:p>
            <a:r>
              <a:rPr lang="cs-CZ"/>
              <a:t>Růžička Karel pro Depresivní společnost II.</a:t>
            </a:r>
          </a:p>
        </p:txBody>
      </p:sp>
    </p:spTree>
    <p:extLst>
      <p:ext uri="{BB962C8B-B14F-4D97-AF65-F5344CB8AC3E}">
        <p14:creationId xmlns:p14="http://schemas.microsoft.com/office/powerpoint/2010/main" val="2826845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5B915-D62C-4FCC-8622-9E461F52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Nezralost ve společnosti</a:t>
            </a:r>
          </a:p>
        </p:txBody>
      </p:sp>
      <p:pic>
        <p:nvPicPr>
          <p:cNvPr id="5" name="Zástupný obsah 4" descr="Obsah obrázku tráva, exteriér, osoba, hřiště&#10;&#10;Popis byl vytvořen automaticky">
            <a:extLst>
              <a:ext uri="{FF2B5EF4-FFF2-40B4-BE49-F238E27FC236}">
                <a16:creationId xmlns:a16="http://schemas.microsoft.com/office/drawing/2014/main" id="{E184C2F3-0CC2-4E9B-9576-75F6BEE04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605" y="1880765"/>
            <a:ext cx="4064000" cy="2705100"/>
          </a:xfrm>
        </p:spPr>
      </p:pic>
      <p:pic>
        <p:nvPicPr>
          <p:cNvPr id="11" name="Obrázek 10" descr="Obsah obrázku osoba, interiér, dezert, jídlo&#10;&#10;Popis byl vytvořen automaticky">
            <a:extLst>
              <a:ext uri="{FF2B5EF4-FFF2-40B4-BE49-F238E27FC236}">
                <a16:creationId xmlns:a16="http://schemas.microsoft.com/office/drawing/2014/main" id="{0BE5C15B-0B00-4979-BF3D-AED6583A3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" y="1168562"/>
            <a:ext cx="3004439" cy="2260438"/>
          </a:xfrm>
          <a:prstGeom prst="rect">
            <a:avLst/>
          </a:prstGeom>
        </p:spPr>
      </p:pic>
      <p:pic>
        <p:nvPicPr>
          <p:cNvPr id="13" name="Obrázek 12" descr="Obsah obrázku planina&#10;&#10;Popis byl vytvořen automaticky">
            <a:extLst>
              <a:ext uri="{FF2B5EF4-FFF2-40B4-BE49-F238E27FC236}">
                <a16:creationId xmlns:a16="http://schemas.microsoft.com/office/drawing/2014/main" id="{E55CACF8-FFD8-4A81-A7DD-76822C0EE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85" y="1880765"/>
            <a:ext cx="3543747" cy="2186385"/>
          </a:xfrm>
          <a:prstGeom prst="rect">
            <a:avLst/>
          </a:prstGeom>
        </p:spPr>
      </p:pic>
      <p:pic>
        <p:nvPicPr>
          <p:cNvPr id="17" name="Obrázek 16" descr="Obsah obrázku text, interiér, osoba, vzdálené&#10;&#10;Popis byl vytvořen automaticky">
            <a:extLst>
              <a:ext uri="{FF2B5EF4-FFF2-40B4-BE49-F238E27FC236}">
                <a16:creationId xmlns:a16="http://schemas.microsoft.com/office/drawing/2014/main" id="{5F1D213D-2EDB-4083-ADAF-3B998B935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" y="4049769"/>
            <a:ext cx="3719209" cy="2483347"/>
          </a:xfrm>
          <a:prstGeom prst="rect">
            <a:avLst/>
          </a:prstGeom>
        </p:spPr>
      </p:pic>
      <p:pic>
        <p:nvPicPr>
          <p:cNvPr id="19" name="Obrázek 18" descr="Obsah obrázku osoba, exteriér, červená&#10;&#10;Popis byl vytvořen automaticky">
            <a:extLst>
              <a:ext uri="{FF2B5EF4-FFF2-40B4-BE49-F238E27FC236}">
                <a16:creationId xmlns:a16="http://schemas.microsoft.com/office/drawing/2014/main" id="{95EEBA65-9A7A-4CA7-9D06-7FED0465F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55" y="3997663"/>
            <a:ext cx="4600101" cy="25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6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6774A-8B83-4DB1-9EEB-0B0BD076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34837-BF5E-4E52-B514-E54C7498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aseline="30000" dirty="0"/>
              <a:t>(1) </a:t>
            </a:r>
            <a:r>
              <a:rPr lang="cs-CZ" dirty="0"/>
              <a:t>- </a:t>
            </a:r>
            <a:r>
              <a:rPr lang="en-US" i="1" dirty="0"/>
              <a:t>Thomas Edward McNamara (2004</a:t>
            </a:r>
            <a:r>
              <a:rPr lang="cs-CZ" i="1" dirty="0"/>
              <a:t>, str. 262-263</a:t>
            </a:r>
            <a:r>
              <a:rPr lang="en-US" i="1" dirty="0"/>
              <a:t>). Evolution, Culture, and Consciousness: The Discovery of the Preconscious Mind. University Press of America. ISBN 0-7618-2765-X. Retrieved December 11, 2018.</a:t>
            </a:r>
            <a:endParaRPr lang="cs-CZ" i="1" dirty="0"/>
          </a:p>
          <a:p>
            <a:r>
              <a:rPr lang="cs-CZ" i="1" baseline="30000" dirty="0"/>
              <a:t>(2) </a:t>
            </a:r>
            <a:r>
              <a:rPr lang="cs-CZ" i="1" dirty="0"/>
              <a:t>- </a:t>
            </a:r>
            <a:r>
              <a:rPr lang="en-US" i="1" dirty="0" err="1"/>
              <a:t>Maranz</a:t>
            </a:r>
            <a:r>
              <a:rPr lang="en-US" i="1" dirty="0"/>
              <a:t> Henig, Robin (</a:t>
            </a:r>
            <a:r>
              <a:rPr lang="cs-CZ" i="1" dirty="0"/>
              <a:t>srpen, </a:t>
            </a:r>
            <a:r>
              <a:rPr lang="en-US" i="1" dirty="0"/>
              <a:t>2010</a:t>
            </a:r>
            <a:r>
              <a:rPr lang="cs-CZ" i="1" dirty="0"/>
              <a:t>, str. 10</a:t>
            </a:r>
            <a:r>
              <a:rPr lang="en-US" i="1" dirty="0"/>
              <a:t>). "What Is It About 20-Somethings?"New York Times. Retrieved 2010-09-24.</a:t>
            </a:r>
            <a:endParaRPr lang="cs-CZ" i="1" dirty="0"/>
          </a:p>
          <a:p>
            <a:r>
              <a:rPr lang="cs-CZ" i="1" baseline="30000" dirty="0"/>
              <a:t>(3) </a:t>
            </a:r>
            <a:r>
              <a:rPr lang="cs-CZ" i="1" dirty="0"/>
              <a:t>- </a:t>
            </a:r>
            <a:r>
              <a:rPr lang="en-US" i="1" dirty="0"/>
              <a:t>Cornick, Matthew S. (1995</a:t>
            </a:r>
            <a:r>
              <a:rPr lang="cs-CZ" i="1" dirty="0"/>
              <a:t>, str. 229</a:t>
            </a:r>
            <a:r>
              <a:rPr lang="en-US" i="1" dirty="0"/>
              <a:t>). Practical Guide to Family Law</a:t>
            </a:r>
            <a:r>
              <a:rPr lang="cs-CZ" i="1" dirty="0"/>
              <a:t> </a:t>
            </a:r>
            <a:r>
              <a:rPr lang="en-US" i="1" dirty="0"/>
              <a:t>Cengage Learning. ISBN 978-0-314-04451-8.</a:t>
            </a:r>
            <a:endParaRPr lang="cs-CZ" i="1" dirty="0"/>
          </a:p>
          <a:p>
            <a:r>
              <a:rPr lang="cs-CZ" i="1" baseline="30000" dirty="0"/>
              <a:t>(4) </a:t>
            </a:r>
            <a:r>
              <a:rPr lang="cs-CZ" i="1" dirty="0"/>
              <a:t>- </a:t>
            </a:r>
            <a:r>
              <a:rPr lang="en-US" i="1" dirty="0" err="1"/>
              <a:t>Nizipli</a:t>
            </a:r>
            <a:r>
              <a:rPr lang="en-US" i="1" dirty="0"/>
              <a:t>, </a:t>
            </a:r>
            <a:r>
              <a:rPr lang="en-US" i="1" dirty="0" err="1"/>
              <a:t>Sahra</a:t>
            </a:r>
            <a:r>
              <a:rPr lang="en-US" i="1" dirty="0"/>
              <a:t> (</a:t>
            </a:r>
            <a:r>
              <a:rPr lang="cs-CZ" i="1" dirty="0"/>
              <a:t>duben,</a:t>
            </a:r>
            <a:r>
              <a:rPr lang="en-US" i="1" dirty="0"/>
              <a:t> 2020). "Emancipation of minors„</a:t>
            </a:r>
            <a:r>
              <a:rPr lang="cs-CZ" i="1" dirty="0"/>
              <a:t> </a:t>
            </a:r>
            <a:r>
              <a:rPr lang="cs-CZ" i="1" dirty="0" err="1"/>
              <a:t>Legal</a:t>
            </a:r>
            <a:r>
              <a:rPr lang="cs-CZ" i="1" dirty="0"/>
              <a:t> </a:t>
            </a:r>
            <a:r>
              <a:rPr lang="cs-CZ" i="1" dirty="0" err="1"/>
              <a:t>Information</a:t>
            </a:r>
            <a:r>
              <a:rPr lang="cs-CZ" i="1" dirty="0"/>
              <a:t> Institute.</a:t>
            </a:r>
          </a:p>
          <a:p>
            <a:r>
              <a:rPr lang="cs-CZ" i="1" baseline="30000" dirty="0"/>
              <a:t>(5) </a:t>
            </a:r>
            <a:r>
              <a:rPr lang="cs-CZ" i="1" dirty="0"/>
              <a:t>- </a:t>
            </a:r>
            <a:r>
              <a:rPr lang="en-US" i="1" dirty="0"/>
              <a:t>Wechsler, David (</a:t>
            </a:r>
            <a:r>
              <a:rPr lang="cs-CZ" i="1" dirty="0"/>
              <a:t>duben,</a:t>
            </a:r>
            <a:r>
              <a:rPr lang="en-US" i="1" dirty="0"/>
              <a:t> 1950</a:t>
            </a:r>
            <a:r>
              <a:rPr lang="cs-CZ" i="1" dirty="0"/>
              <a:t>, str. 45-50</a:t>
            </a:r>
            <a:r>
              <a:rPr lang="en-US" i="1" dirty="0"/>
              <a:t>). "Intellectual Development and Psychological Maturity". Child Development. 21 (1) doi:10.2307/1126418</a:t>
            </a:r>
            <a:endParaRPr lang="cs-CZ" i="1" dirty="0"/>
          </a:p>
          <a:p>
            <a:r>
              <a:rPr lang="cs-CZ" i="1" baseline="30000" dirty="0"/>
              <a:t>(6) </a:t>
            </a:r>
            <a:r>
              <a:rPr lang="cs-CZ" i="1" dirty="0"/>
              <a:t>- </a:t>
            </a:r>
            <a:r>
              <a:rPr lang="en-US" i="1" dirty="0"/>
              <a:t>Adler, Nancy (</a:t>
            </a:r>
            <a:r>
              <a:rPr lang="cs-CZ" i="1" dirty="0"/>
              <a:t>listopad</a:t>
            </a:r>
            <a:r>
              <a:rPr lang="en-US" i="1" dirty="0"/>
              <a:t> 1997). "Purpose in Life„</a:t>
            </a:r>
            <a:r>
              <a:rPr lang="cs-CZ" i="1" dirty="0"/>
              <a:t> </a:t>
            </a:r>
            <a:r>
              <a:rPr lang="en-US" i="1" dirty="0"/>
              <a:t>Psychosocial workgroup. MacArthur. Retrieved 2011-11-03.</a:t>
            </a:r>
            <a:endParaRPr lang="cs-CZ" i="1" dirty="0"/>
          </a:p>
          <a:p>
            <a:r>
              <a:rPr lang="cs-CZ" i="1" baseline="30000" dirty="0"/>
              <a:t>(7) </a:t>
            </a:r>
            <a:r>
              <a:rPr lang="cs-CZ" i="1" dirty="0"/>
              <a:t>- Johnson Ph.D, M.P.H, M.D., Ph.D, </a:t>
            </a:r>
            <a:r>
              <a:rPr lang="cs-CZ" i="1" dirty="0" err="1"/>
              <a:t>Giedd</a:t>
            </a:r>
            <a:r>
              <a:rPr lang="cs-CZ" i="1" dirty="0"/>
              <a:t>, M.D, Sara B, Robert W, </a:t>
            </a:r>
            <a:r>
              <a:rPr lang="cs-CZ" i="1" dirty="0" err="1"/>
              <a:t>Jay</a:t>
            </a:r>
            <a:r>
              <a:rPr lang="cs-CZ" i="1" dirty="0"/>
              <a:t> N. (2009, str. 216-221). "Adolescent Maturity and </a:t>
            </a:r>
            <a:r>
              <a:rPr lang="cs-CZ" i="1" dirty="0" err="1"/>
              <a:t>the</a:t>
            </a:r>
            <a:r>
              <a:rPr lang="cs-CZ" i="1" dirty="0"/>
              <a:t> Brain: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Promise</a:t>
            </a:r>
            <a:r>
              <a:rPr lang="cs-CZ" i="1" dirty="0"/>
              <a:t> and </a:t>
            </a:r>
            <a:r>
              <a:rPr lang="cs-CZ" i="1" dirty="0" err="1"/>
              <a:t>Pitfalls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Neuroscience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in Adolescent </a:t>
            </a:r>
            <a:r>
              <a:rPr lang="cs-CZ" i="1" dirty="0" err="1"/>
              <a:t>Health</a:t>
            </a:r>
            <a:r>
              <a:rPr lang="cs-CZ" i="1" dirty="0"/>
              <a:t> </a:t>
            </a:r>
            <a:r>
              <a:rPr lang="cs-CZ" i="1" dirty="0" err="1"/>
              <a:t>Policy</a:t>
            </a:r>
            <a:r>
              <a:rPr lang="cs-CZ" i="1" dirty="0"/>
              <a:t>„ </a:t>
            </a:r>
            <a:r>
              <a:rPr lang="en-US" i="1" dirty="0"/>
              <a:t>Journal of Adolescent Health. 45 (3). doi:10.1016/j.jadohealth.2009.05.016</a:t>
            </a:r>
            <a:endParaRPr lang="cs-CZ" i="1" dirty="0"/>
          </a:p>
          <a:p>
            <a:r>
              <a:rPr lang="cs-CZ" i="1" baseline="30000" dirty="0"/>
              <a:t>(8) </a:t>
            </a:r>
            <a:r>
              <a:rPr lang="cs-CZ" i="1" dirty="0"/>
              <a:t>- </a:t>
            </a:r>
            <a:r>
              <a:rPr lang="en-US" i="1" dirty="0"/>
              <a:t>Bruner, Jerome S. (</a:t>
            </a:r>
            <a:r>
              <a:rPr lang="cs-CZ" i="1" dirty="0"/>
              <a:t>leden,</a:t>
            </a:r>
            <a:r>
              <a:rPr lang="en-US" i="1" dirty="0"/>
              <a:t> 1972</a:t>
            </a:r>
            <a:r>
              <a:rPr lang="cs-CZ" i="1" dirty="0"/>
              <a:t>, str. 687-708</a:t>
            </a:r>
            <a:r>
              <a:rPr lang="en-US" i="1" dirty="0"/>
              <a:t>). "Nature and uses of immaturity". American Psychologist. 27 (8). doi:10.1037/h0033144</a:t>
            </a:r>
            <a:endParaRPr lang="cs-CZ" i="1" dirty="0"/>
          </a:p>
          <a:p>
            <a:r>
              <a:rPr lang="cs-CZ" i="1" baseline="30000" dirty="0"/>
              <a:t>(9) </a:t>
            </a:r>
            <a:r>
              <a:rPr lang="cs-CZ" i="1" dirty="0"/>
              <a:t>– Petrusek, Miloslav (2006). Společnosti pozdní doby. 1. vyd. Praha: Sociologické nakladatelství.</a:t>
            </a:r>
          </a:p>
        </p:txBody>
      </p:sp>
    </p:spTree>
    <p:extLst>
      <p:ext uri="{BB962C8B-B14F-4D97-AF65-F5344CB8AC3E}">
        <p14:creationId xmlns:p14="http://schemas.microsoft.com/office/powerpoint/2010/main" val="412442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9C66E1-7329-4682-A2F9-4F091BAE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2090371"/>
            <a:ext cx="9046723" cy="1338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 err="1"/>
              <a:t>Děkuji</a:t>
            </a:r>
            <a:r>
              <a:rPr lang="en-US" sz="6000" dirty="0"/>
              <a:t> za</a:t>
            </a:r>
            <a:r>
              <a:rPr lang="cs-CZ" sz="6000" dirty="0"/>
              <a:t> </a:t>
            </a:r>
            <a:r>
              <a:rPr lang="en-US" sz="6000" dirty="0" err="1"/>
              <a:t>pozornost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6470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6B4CB-C26D-4003-8747-8EEE7A5F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Dospělost/Zralost jako sociální konstrukt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405AEAE4-DD4C-4DCF-B570-54E75B205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30" y="2193926"/>
            <a:ext cx="5481139" cy="3730220"/>
          </a:xfrm>
        </p:spPr>
      </p:pic>
    </p:spTree>
    <p:extLst>
      <p:ext uri="{BB962C8B-B14F-4D97-AF65-F5344CB8AC3E}">
        <p14:creationId xmlns:p14="http://schemas.microsoft.com/office/powerpoint/2010/main" val="1548330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E3F6-ACA4-4413-A211-1F7981AC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hlediska biologie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B3B33F2-DDA6-44B1-B42C-7C530B85C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18" y="2194560"/>
            <a:ext cx="4735375" cy="4024313"/>
          </a:xfrm>
        </p:spPr>
      </p:pic>
      <p:pic>
        <p:nvPicPr>
          <p:cNvPr id="9" name="Obrázek 8" descr="Obsah obrázku text, panenka, klipart&#10;&#10;Popis byl vytvořen automaticky">
            <a:extLst>
              <a:ext uri="{FF2B5EF4-FFF2-40B4-BE49-F238E27FC236}">
                <a16:creationId xmlns:a16="http://schemas.microsoft.com/office/drawing/2014/main" id="{3868A9D4-7219-451F-B344-A17121328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4" y="2194560"/>
            <a:ext cx="5715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0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8B263-A2A4-42DD-AD25-6D8A7F46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hlediska biologie</a:t>
            </a:r>
          </a:p>
        </p:txBody>
      </p:sp>
      <p:pic>
        <p:nvPicPr>
          <p:cNvPr id="9" name="Zástupný obsah 8" descr="Obsah obrázku obloha, osoba, exteriér, tanečník&#10;&#10;Popis byl vytvořen automaticky">
            <a:extLst>
              <a:ext uri="{FF2B5EF4-FFF2-40B4-BE49-F238E27FC236}">
                <a16:creationId xmlns:a16="http://schemas.microsoft.com/office/drawing/2014/main" id="{1698AB40-FCC5-4728-9F62-41FD1B86B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" y="1410887"/>
            <a:ext cx="6036469" cy="4024313"/>
          </a:xfrm>
        </p:spPr>
      </p:pic>
      <p:pic>
        <p:nvPicPr>
          <p:cNvPr id="11" name="Obrázek 10" descr="Obsah obrázku osoba&#10;&#10;Popis byl vytvořen automaticky">
            <a:extLst>
              <a:ext uri="{FF2B5EF4-FFF2-40B4-BE49-F238E27FC236}">
                <a16:creationId xmlns:a16="http://schemas.microsoft.com/office/drawing/2014/main" id="{4B8F32D9-9B33-4DE0-BF1D-BE56D0C29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30" y="1869028"/>
            <a:ext cx="3423554" cy="2280827"/>
          </a:xfrm>
          <a:prstGeom prst="rect">
            <a:avLst/>
          </a:prstGeom>
        </p:spPr>
      </p:pic>
      <p:pic>
        <p:nvPicPr>
          <p:cNvPr id="15" name="Obrázek 14" descr="Obsah obrázku šaty, sukně&#10;&#10;Popis byl vytvořen automaticky">
            <a:extLst>
              <a:ext uri="{FF2B5EF4-FFF2-40B4-BE49-F238E27FC236}">
                <a16:creationId xmlns:a16="http://schemas.microsoft.com/office/drawing/2014/main" id="{01AA431A-C83D-4C9D-BB66-A1519B7B5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13" y="3638144"/>
            <a:ext cx="5222537" cy="27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91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E5544-9134-4A0B-BE8F-7B0D8449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Legální dospělost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A070B6D-8562-44EE-B5B1-07596F50A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" y="1923399"/>
            <a:ext cx="5365750" cy="402431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5D76B8-6172-458B-8551-1AE611FF7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65" y="2289344"/>
            <a:ext cx="6987843" cy="25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4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CC9E6-C3FF-45DF-AFE3-1A0BE9C3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Legální dospělost</a:t>
            </a:r>
          </a:p>
        </p:txBody>
      </p:sp>
      <p:pic>
        <p:nvPicPr>
          <p:cNvPr id="5" name="Zástupný obsah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CE39A316-2682-4A39-BE87-5A0E99CFB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85" y="2057401"/>
            <a:ext cx="2723292" cy="2604458"/>
          </a:xfrm>
        </p:spPr>
      </p:pic>
      <p:pic>
        <p:nvPicPr>
          <p:cNvPr id="7" name="Obrázek 6" descr="Obsah obrázku osoba, interiér, nápoje, jídlo&#10;&#10;Popis byl vytvořen automaticky">
            <a:extLst>
              <a:ext uri="{FF2B5EF4-FFF2-40B4-BE49-F238E27FC236}">
                <a16:creationId xmlns:a16="http://schemas.microsoft.com/office/drawing/2014/main" id="{26E52824-D8B6-4497-B4A3-63AA35252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2" y="527922"/>
            <a:ext cx="4796547" cy="3197698"/>
          </a:xfrm>
          <a:prstGeom prst="rect">
            <a:avLst/>
          </a:prstGeom>
        </p:spPr>
      </p:pic>
      <p:pic>
        <p:nvPicPr>
          <p:cNvPr id="9" name="Obrázek 8" descr="Obsah obrázku text, klipart&#10;&#10;Popis byl vytvořen automaticky">
            <a:extLst>
              <a:ext uri="{FF2B5EF4-FFF2-40B4-BE49-F238E27FC236}">
                <a16:creationId xmlns:a16="http://schemas.microsoft.com/office/drawing/2014/main" id="{E6B58742-31D3-4773-9B25-DD42DE43C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6" y="3962071"/>
            <a:ext cx="4630149" cy="2604459"/>
          </a:xfrm>
          <a:prstGeom prst="rect">
            <a:avLst/>
          </a:prstGeom>
        </p:spPr>
      </p:pic>
      <p:pic>
        <p:nvPicPr>
          <p:cNvPr id="11" name="Obrázek 10" descr="Obsah obrázku osoba, zavřít, ovládací panel&#10;&#10;Popis byl vytvořen automaticky">
            <a:extLst>
              <a:ext uri="{FF2B5EF4-FFF2-40B4-BE49-F238E27FC236}">
                <a16:creationId xmlns:a16="http://schemas.microsoft.com/office/drawing/2014/main" id="{615065AC-53C1-4385-9C23-534B07BC7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23" y="3803403"/>
            <a:ext cx="3885389" cy="25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0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61395-5892-409C-A14D-4BD6C886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Psycho-sociální dospělost</a:t>
            </a:r>
          </a:p>
        </p:txBody>
      </p:sp>
      <p:pic>
        <p:nvPicPr>
          <p:cNvPr id="5" name="Zástupný obsah 4" descr="Obsah obrázku osoba, lidé&#10;&#10;Popis byl vytvořen automaticky">
            <a:extLst>
              <a:ext uri="{FF2B5EF4-FFF2-40B4-BE49-F238E27FC236}">
                <a16:creationId xmlns:a16="http://schemas.microsoft.com/office/drawing/2014/main" id="{9C917316-D5E4-4B15-9B1E-B60812856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8" y="1809226"/>
            <a:ext cx="4390002" cy="2470944"/>
          </a:xfrm>
        </p:spPr>
      </p:pic>
      <p:pic>
        <p:nvPicPr>
          <p:cNvPr id="13" name="Obrázek 12" descr="Obsah obrázku osoba, interiér&#10;&#10;Popis byl vytvořen automaticky">
            <a:extLst>
              <a:ext uri="{FF2B5EF4-FFF2-40B4-BE49-F238E27FC236}">
                <a16:creationId xmlns:a16="http://schemas.microsoft.com/office/drawing/2014/main" id="{CC041923-2288-491D-8D34-07E2B9FED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5" y="4323944"/>
            <a:ext cx="3347619" cy="2231746"/>
          </a:xfrm>
          <a:prstGeom prst="rect">
            <a:avLst/>
          </a:prstGeom>
        </p:spPr>
      </p:pic>
      <p:pic>
        <p:nvPicPr>
          <p:cNvPr id="23" name="Obrázek 22" descr="Obsah obrázku exteriér, obloha, pobřeží&#10;&#10;Popis byl vytvořen automaticky">
            <a:extLst>
              <a:ext uri="{FF2B5EF4-FFF2-40B4-BE49-F238E27FC236}">
                <a16:creationId xmlns:a16="http://schemas.microsoft.com/office/drawing/2014/main" id="{288CEBD4-1455-43A7-BCE8-588A2F23D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11" y="2022356"/>
            <a:ext cx="6502081" cy="3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6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9F41C-5688-4628-ACDF-4E9B2687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Psycho-sociální dospělost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169A119C-2C31-4A38-B95D-BDD2A9BBF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11" y="4079975"/>
            <a:ext cx="5068138" cy="2652325"/>
          </a:xfrm>
        </p:spPr>
      </p:pic>
      <p:pic>
        <p:nvPicPr>
          <p:cNvPr id="5" name="Obrázek 4" descr="Obsah obrázku osoba, zeď, muž, vsedě&#10;&#10;Popis byl vytvořen automaticky">
            <a:extLst>
              <a:ext uri="{FF2B5EF4-FFF2-40B4-BE49-F238E27FC236}">
                <a16:creationId xmlns:a16="http://schemas.microsoft.com/office/drawing/2014/main" id="{14D18C64-CD66-480D-A435-B4E2601F7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5" y="1733955"/>
            <a:ext cx="4088860" cy="3066645"/>
          </a:xfrm>
          <a:prstGeom prst="rect">
            <a:avLst/>
          </a:prstGeom>
        </p:spPr>
      </p:pic>
      <p:pic>
        <p:nvPicPr>
          <p:cNvPr id="9" name="Obrázek 8" descr="Obsah obrázku oblek&#10;&#10;Popis byl vytvořen automaticky">
            <a:extLst>
              <a:ext uri="{FF2B5EF4-FFF2-40B4-BE49-F238E27FC236}">
                <a16:creationId xmlns:a16="http://schemas.microsoft.com/office/drawing/2014/main" id="{D9D4FC7E-A949-45A5-92A5-7C0CB59C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51" y="1865937"/>
            <a:ext cx="3107449" cy="28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04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43107-9123-461A-BB80-E46DBCB8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Nezralost ve společnosti</a:t>
            </a:r>
          </a:p>
        </p:txBody>
      </p:sp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9E076F28-F770-4DF7-954F-0F5B70488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6" y="1785364"/>
            <a:ext cx="4342856" cy="2358620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581FF2-2365-4E0F-8EF0-B5E220962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96" y="1848257"/>
            <a:ext cx="3339830" cy="2504872"/>
          </a:xfrm>
          <a:prstGeom prst="rect">
            <a:avLst/>
          </a:prstGeom>
        </p:spPr>
      </p:pic>
      <p:pic>
        <p:nvPicPr>
          <p:cNvPr id="11" name="Obrázek 10" descr="Obsah obrázku osoba, mobilní telefon, telefon, interiér&#10;&#10;Popis byl vytvořen automaticky">
            <a:extLst>
              <a:ext uri="{FF2B5EF4-FFF2-40B4-BE49-F238E27FC236}">
                <a16:creationId xmlns:a16="http://schemas.microsoft.com/office/drawing/2014/main" id="{EEC8945F-AEF2-45AF-94BC-EAB469DDE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" y="4143984"/>
            <a:ext cx="4876800" cy="2667000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088E5A9F-7C41-4FED-AB97-0966DBE1B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66" y="4143984"/>
            <a:ext cx="4533089" cy="24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9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952</Words>
  <Application>Microsoft Office PowerPoint</Application>
  <PresentationFormat>Širokoúhlá obrazovka</PresentationFormat>
  <Paragraphs>52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Kondenzační stopa</vt:lpstr>
      <vt:lpstr>Dospělost a zralost</vt:lpstr>
      <vt:lpstr>Dospělost/Zralost jako sociální konstrukt</vt:lpstr>
      <vt:lpstr>Z hlediska biologie</vt:lpstr>
      <vt:lpstr>Z hlediska biologie</vt:lpstr>
      <vt:lpstr>Legální dospělost</vt:lpstr>
      <vt:lpstr>Legální dospělost</vt:lpstr>
      <vt:lpstr>Psycho-sociální dospělost</vt:lpstr>
      <vt:lpstr>Psycho-sociální dospělost</vt:lpstr>
      <vt:lpstr>Nezralost ve společnosti</vt:lpstr>
      <vt:lpstr>Nezralost ve společnosti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Dospělost a zralost</dc:title>
  <dc:creator>Charlie Rose</dc:creator>
  <cp:lastModifiedBy>Charlie Rose</cp:lastModifiedBy>
  <cp:revision>27</cp:revision>
  <dcterms:created xsi:type="dcterms:W3CDTF">2020-11-08T08:52:41Z</dcterms:created>
  <dcterms:modified xsi:type="dcterms:W3CDTF">2020-11-08T13:20:07Z</dcterms:modified>
</cp:coreProperties>
</file>