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5" r:id="rId5"/>
    <p:sldId id="263" r:id="rId6"/>
    <p:sldId id="264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38" autoAdjust="0"/>
  </p:normalViewPr>
  <p:slideViewPr>
    <p:cSldViewPr>
      <p:cViewPr varScale="1">
        <p:scale>
          <a:sx n="49" d="100"/>
          <a:sy n="49" d="100"/>
        </p:scale>
        <p:origin x="-19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97412-4AEE-432C-A993-336BF5F6BB9D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ED453-5D21-4E1A-948E-A0CF3167B5E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F7x.x</a:t>
            </a:r>
          </a:p>
          <a:p>
            <a:endParaRPr lang="cs-CZ" dirty="0" smtClean="0"/>
          </a:p>
          <a:p>
            <a:r>
              <a:rPr lang="cs-CZ" dirty="0" smtClean="0"/>
              <a:t>ale jde i o narušení</a:t>
            </a:r>
            <a:r>
              <a:rPr lang="cs-CZ" baseline="0" dirty="0" smtClean="0"/>
              <a:t> adaptivního chování – děti se stejným IQ mohou mít různou míru funkčnosti</a:t>
            </a:r>
          </a:p>
          <a:p>
            <a:r>
              <a:rPr lang="cs-CZ" baseline="0" dirty="0" smtClean="0"/>
              <a:t>stupně MR představují určitý mentální  věk – kvalita myšlení, emoční reaktivity, sociální adaptability</a:t>
            </a:r>
          </a:p>
          <a:p>
            <a:endParaRPr lang="cs-CZ" baseline="0" dirty="0" smtClean="0"/>
          </a:p>
          <a:p>
            <a:r>
              <a:rPr lang="cs-CZ" baseline="0" dirty="0" smtClean="0"/>
              <a:t>DSM-V – více popisuje možnosti fungování v běžném životě</a:t>
            </a:r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rodiče: akceptace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postižení, emocionální vřelost, jasné hranice, realistické cíle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kategorizace podle nápadných znaků (i více než 1)</a:t>
            </a:r>
          </a:p>
          <a:p>
            <a:r>
              <a:rPr lang="cs-CZ" dirty="0" smtClean="0"/>
              <a:t>směřování k obecnosti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oddálená nápodoba</a:t>
            </a:r>
          </a:p>
          <a:p>
            <a:r>
              <a:rPr lang="cs-CZ" dirty="0" smtClean="0"/>
              <a:t>využití prostředku k dosažení</a:t>
            </a:r>
            <a:r>
              <a:rPr lang="cs-CZ" baseline="0" dirty="0" smtClean="0"/>
              <a:t> cíle</a:t>
            </a:r>
          </a:p>
          <a:p>
            <a:r>
              <a:rPr lang="cs-CZ" baseline="0" dirty="0" smtClean="0"/>
              <a:t>symbolická hra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jednuduché</a:t>
            </a:r>
            <a:r>
              <a:rPr lang="cs-CZ" dirty="0" smtClean="0"/>
              <a:t> experimentace</a:t>
            </a:r>
          </a:p>
          <a:p>
            <a:r>
              <a:rPr lang="cs-CZ" dirty="0" smtClean="0"/>
              <a:t>potřeba se pohybovat,</a:t>
            </a:r>
            <a:r>
              <a:rPr lang="cs-CZ" baseline="0" dirty="0" smtClean="0"/>
              <a:t> aby mohli myslet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r>
              <a:rPr lang="cs-CZ" baseline="0" dirty="0" smtClean="0"/>
              <a:t>attachment – dítě se později sociálně </a:t>
            </a:r>
            <a:r>
              <a:rPr lang="cs-CZ" baseline="0" dirty="0" err="1" smtClean="0"/>
              <a:t>usmvívá</a:t>
            </a:r>
            <a:r>
              <a:rPr lang="cs-CZ" baseline="0" dirty="0" smtClean="0"/>
              <a:t>, není reaktivní → frustrace rodičů</a:t>
            </a:r>
          </a:p>
          <a:p>
            <a:r>
              <a:rPr lang="cs-CZ" baseline="0" dirty="0" smtClean="0"/>
              <a:t>také častější </a:t>
            </a:r>
            <a:r>
              <a:rPr lang="cs-CZ" baseline="0" dirty="0" err="1" smtClean="0"/>
              <a:t>hospitaliazace</a:t>
            </a:r>
            <a:r>
              <a:rPr lang="cs-CZ" baseline="0" dirty="0" smtClean="0"/>
              <a:t> – riziko deprivace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chabá řeč → nedomluví se → vzteky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ED453-5D21-4E1A-948E-A0CF3167B5E6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9ECF07-58AB-49C3-86F2-E27C30491DDF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57BE7C-5E95-4B3B-BB25-BDC11479C4D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Mentální retardace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LS 2021</a:t>
            </a:r>
          </a:p>
          <a:p>
            <a:r>
              <a:rPr lang="cs-CZ" dirty="0" smtClean="0"/>
              <a:t>Mgr. Jana Adámková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Hluboká 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1 roku mentálního věku</a:t>
            </a:r>
          </a:p>
          <a:p>
            <a:r>
              <a:rPr lang="cs-CZ" dirty="0" smtClean="0"/>
              <a:t>etapa </a:t>
            </a:r>
            <a:r>
              <a:rPr lang="cs-CZ" dirty="0" err="1" smtClean="0"/>
              <a:t>senzomotorického</a:t>
            </a:r>
            <a:r>
              <a:rPr lang="cs-CZ" dirty="0" smtClean="0"/>
              <a:t> vývoje </a:t>
            </a:r>
            <a:r>
              <a:rPr lang="cs-CZ" dirty="0" smtClean="0"/>
              <a:t>– myšlení vázáno na manipulaci</a:t>
            </a:r>
          </a:p>
          <a:p>
            <a:r>
              <a:rPr lang="cs-CZ" dirty="0" smtClean="0"/>
              <a:t>trvalost objektu</a:t>
            </a:r>
          </a:p>
          <a:p>
            <a:r>
              <a:rPr lang="cs-CZ" dirty="0" smtClean="0"/>
              <a:t>kauzalita: </a:t>
            </a:r>
            <a:r>
              <a:rPr lang="cs-CZ" dirty="0" smtClean="0"/>
              <a:t>příčina = vlastní činnost </a:t>
            </a:r>
            <a:r>
              <a:rPr lang="cs-CZ" dirty="0" smtClean="0"/>
              <a:t>dítěte</a:t>
            </a:r>
          </a:p>
          <a:p>
            <a:r>
              <a:rPr lang="cs-CZ" dirty="0" smtClean="0"/>
              <a:t>egocentrismus</a:t>
            </a:r>
          </a:p>
          <a:p>
            <a:r>
              <a:rPr lang="cs-CZ" dirty="0" smtClean="0"/>
              <a:t>musí být zabaveni, nutnost strukturace programu – když ne, riziko např. sebepoškozování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Útlé 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kojeneckém věku detekována hluboká a těžká MR</a:t>
            </a:r>
          </a:p>
          <a:p>
            <a:r>
              <a:rPr lang="cs-CZ" dirty="0" smtClean="0"/>
              <a:t>středně těžké na konci 3. roku</a:t>
            </a:r>
          </a:p>
          <a:p>
            <a:r>
              <a:rPr lang="cs-CZ" dirty="0" smtClean="0"/>
              <a:t>na LMR můžeme vyslovit pouze podezření</a:t>
            </a:r>
          </a:p>
          <a:p>
            <a:endParaRPr lang="cs-CZ" dirty="0" smtClean="0"/>
          </a:p>
          <a:p>
            <a:r>
              <a:rPr lang="cs-CZ" dirty="0" smtClean="0"/>
              <a:t>může mít dopad na rozvoj attachmentu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diagnostika LMR</a:t>
            </a:r>
          </a:p>
          <a:p>
            <a:r>
              <a:rPr lang="cs-CZ" dirty="0" smtClean="0"/>
              <a:t>MR je na překážku rozvoji sebeovládání, rozvoji vztahů mimo rodinu → náročná socializace</a:t>
            </a:r>
          </a:p>
          <a:p>
            <a:r>
              <a:rPr lang="cs-CZ" dirty="0" smtClean="0"/>
              <a:t>potíže s rozvojem řeči</a:t>
            </a:r>
          </a:p>
          <a:p>
            <a:r>
              <a:rPr lang="cs-CZ" dirty="0" smtClean="0"/>
              <a:t>zátěž pro rodinu – pomalý rozvoj sebeobsluhy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zásadní je správně zvolit typ školy</a:t>
            </a:r>
          </a:p>
          <a:p>
            <a:r>
              <a:rPr lang="cs-CZ" dirty="0" smtClean="0"/>
              <a:t>mít i mimoškolní aktivity, kde zažívá úspěch, radost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Puberta, adolescence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biologické zrání + náročná seberegulace</a:t>
            </a:r>
          </a:p>
          <a:p>
            <a:r>
              <a:rPr lang="cs-CZ" dirty="0" smtClean="0"/>
              <a:t>hůř uchopuje sociální normy</a:t>
            </a:r>
            <a:endParaRPr lang="cs-CZ" dirty="0" smtClean="0"/>
          </a:p>
          <a:p>
            <a:r>
              <a:rPr lang="cs-CZ" dirty="0" smtClean="0"/>
              <a:t>snadný terč zneužití</a:t>
            </a:r>
          </a:p>
          <a:p>
            <a:r>
              <a:rPr lang="cs-CZ" dirty="0" smtClean="0"/>
              <a:t>u dívek myslet na antikoncepci</a:t>
            </a:r>
          </a:p>
          <a:p>
            <a:r>
              <a:rPr lang="cs-CZ" dirty="0" smtClean="0"/>
              <a:t>promyslet omezení způsobilosti k právním úkonům</a:t>
            </a:r>
          </a:p>
          <a:p>
            <a:r>
              <a:rPr lang="cs-CZ" dirty="0" smtClean="0"/>
              <a:t>pomoci se začleněním do vrstevnického kolektivu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r>
              <a:rPr lang="cs-CZ" dirty="0" smtClean="0"/>
              <a:t>rizikové faktory</a:t>
            </a:r>
          </a:p>
          <a:p>
            <a:r>
              <a:rPr lang="cs-CZ" dirty="0" smtClean="0"/>
              <a:t>protektivní faktory</a:t>
            </a:r>
          </a:p>
          <a:p>
            <a:r>
              <a:rPr lang="cs-CZ" dirty="0" smtClean="0"/>
              <a:t>lehká mentální retardace</a:t>
            </a:r>
          </a:p>
          <a:p>
            <a:r>
              <a:rPr lang="cs-CZ" dirty="0" smtClean="0"/>
              <a:t>středně těžká</a:t>
            </a:r>
          </a:p>
          <a:p>
            <a:r>
              <a:rPr lang="cs-CZ" dirty="0" smtClean="0"/>
              <a:t>těžká</a:t>
            </a:r>
          </a:p>
          <a:p>
            <a:r>
              <a:rPr lang="cs-CZ" dirty="0" smtClean="0"/>
              <a:t>hluboká</a:t>
            </a:r>
          </a:p>
          <a:p>
            <a:r>
              <a:rPr lang="cs-CZ" dirty="0" smtClean="0"/>
              <a:t>charakteristika podle věku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=</a:t>
            </a:r>
            <a:r>
              <a:rPr lang="cs-CZ" dirty="0" smtClean="0"/>
              <a:t> </a:t>
            </a:r>
            <a:r>
              <a:rPr lang="cs-CZ" dirty="0" smtClean="0"/>
              <a:t>neschopnost dosáhnout odpovídajícího stupně vývoje vzhledem k věku a vytvoření sociální závislosti kvůli </a:t>
            </a:r>
            <a:r>
              <a:rPr lang="cs-CZ" dirty="0" smtClean="0"/>
              <a:t>neodpovídajícímu </a:t>
            </a:r>
            <a:r>
              <a:rPr lang="cs-CZ" dirty="0" smtClean="0"/>
              <a:t>porušenému nebo zastavenému intelektovému </a:t>
            </a:r>
            <a:r>
              <a:rPr lang="cs-CZ" dirty="0" smtClean="0"/>
              <a:t>vývoji</a:t>
            </a:r>
          </a:p>
          <a:p>
            <a:pPr algn="just"/>
            <a:r>
              <a:rPr lang="cs-CZ" dirty="0" smtClean="0"/>
              <a:t>X demence (demence vzniká po 2. roce)</a:t>
            </a:r>
          </a:p>
          <a:p>
            <a:pPr algn="just"/>
            <a:r>
              <a:rPr lang="cs-CZ" dirty="0" smtClean="0"/>
              <a:t>kognitivní </a:t>
            </a:r>
            <a:r>
              <a:rPr lang="cs-CZ" dirty="0" err="1" smtClean="0"/>
              <a:t>fce</a:t>
            </a:r>
            <a:r>
              <a:rPr lang="cs-CZ" dirty="0" smtClean="0"/>
              <a:t> jsou postiženy stejnou měrou</a:t>
            </a:r>
          </a:p>
          <a:p>
            <a:r>
              <a:rPr lang="cs-CZ" dirty="0" smtClean="0"/>
              <a:t>v MKN 10 charakterizována pomocí bodů IQ</a:t>
            </a:r>
          </a:p>
          <a:p>
            <a:r>
              <a:rPr lang="cs-CZ" dirty="0" smtClean="0"/>
              <a:t>tempo vývoje, strop</a:t>
            </a:r>
          </a:p>
          <a:p>
            <a:pPr lvl="1"/>
            <a:r>
              <a:rPr lang="cs-CZ" dirty="0" smtClean="0"/>
              <a:t>LMR </a:t>
            </a:r>
            <a:r>
              <a:rPr lang="cs-CZ" dirty="0" smtClean="0"/>
              <a:t>– max. 2/3 </a:t>
            </a:r>
            <a:r>
              <a:rPr lang="cs-CZ" dirty="0" smtClean="0"/>
              <a:t>tempo, strop 12-13 let</a:t>
            </a:r>
          </a:p>
          <a:p>
            <a:pPr lvl="1"/>
            <a:r>
              <a:rPr lang="cs-CZ" dirty="0" smtClean="0"/>
              <a:t>střední </a:t>
            </a:r>
            <a:r>
              <a:rPr lang="cs-CZ" dirty="0" smtClean="0"/>
              <a:t>– max. 1/2 </a:t>
            </a:r>
            <a:r>
              <a:rPr lang="cs-CZ" dirty="0" smtClean="0"/>
              <a:t>tempo,  6-7 let</a:t>
            </a:r>
          </a:p>
          <a:p>
            <a:pPr lvl="1"/>
            <a:r>
              <a:rPr lang="cs-CZ" dirty="0" smtClean="0"/>
              <a:t>těžká </a:t>
            </a:r>
            <a:r>
              <a:rPr lang="cs-CZ" dirty="0" smtClean="0"/>
              <a:t>– max. 1/3 </a:t>
            </a:r>
            <a:r>
              <a:rPr lang="cs-CZ" dirty="0" smtClean="0"/>
              <a:t>tempo, 2-4 roky</a:t>
            </a:r>
          </a:p>
          <a:p>
            <a:pPr lvl="1"/>
            <a:r>
              <a:rPr lang="cs-CZ" dirty="0" smtClean="0"/>
              <a:t>hluboká </a:t>
            </a:r>
            <a:r>
              <a:rPr lang="cs-CZ" dirty="0" smtClean="0"/>
              <a:t>– max. 1/6 </a:t>
            </a:r>
            <a:r>
              <a:rPr lang="cs-CZ" dirty="0" smtClean="0"/>
              <a:t>tempo, do 1 roku mentálního věku</a:t>
            </a:r>
          </a:p>
          <a:p>
            <a:r>
              <a:rPr lang="cs-CZ" dirty="0" smtClean="0"/>
              <a:t>skupina je různorodá</a:t>
            </a:r>
          </a:p>
          <a:p>
            <a:pPr lvl="1"/>
            <a:r>
              <a:rPr lang="cs-CZ" dirty="0" smtClean="0"/>
              <a:t>vliv přidružených poruch</a:t>
            </a:r>
          </a:p>
          <a:p>
            <a:pPr lvl="1"/>
            <a:r>
              <a:rPr lang="cs-CZ" dirty="0" smtClean="0"/>
              <a:t>výchovné vlivy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komorbidita</a:t>
            </a:r>
          </a:p>
          <a:p>
            <a:pPr lvl="1"/>
            <a:r>
              <a:rPr lang="cs-CZ" dirty="0" smtClean="0"/>
              <a:t>smyslové, tělesné postižení</a:t>
            </a:r>
          </a:p>
          <a:p>
            <a:pPr lvl="1"/>
            <a:r>
              <a:rPr lang="cs-CZ" dirty="0" smtClean="0"/>
              <a:t>poruchy afektivity</a:t>
            </a:r>
          </a:p>
          <a:p>
            <a:pPr lvl="1"/>
            <a:r>
              <a:rPr lang="cs-CZ" dirty="0" smtClean="0"/>
              <a:t>poruchy chování</a:t>
            </a:r>
          </a:p>
          <a:p>
            <a:pPr lvl="1"/>
            <a:r>
              <a:rPr lang="cs-CZ" dirty="0" smtClean="0"/>
              <a:t>úzkosti</a:t>
            </a:r>
          </a:p>
          <a:p>
            <a:pPr lvl="1"/>
            <a:r>
              <a:rPr lang="cs-CZ" dirty="0" smtClean="0"/>
              <a:t>hyperaktivita</a:t>
            </a:r>
          </a:p>
          <a:p>
            <a:pPr lvl="1"/>
            <a:r>
              <a:rPr lang="cs-CZ" dirty="0" smtClean="0"/>
              <a:t>agresivita</a:t>
            </a:r>
          </a:p>
          <a:p>
            <a:pPr lvl="1"/>
            <a:r>
              <a:rPr lang="cs-CZ" dirty="0" err="1" smtClean="0"/>
              <a:t>sebezraňování</a:t>
            </a:r>
            <a:r>
              <a:rPr lang="cs-CZ" dirty="0" smtClean="0"/>
              <a:t> se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etiologie je až ze 60% neznámá</a:t>
            </a:r>
          </a:p>
          <a:p>
            <a:pPr lvl="1"/>
            <a:r>
              <a:rPr lang="cs-CZ" dirty="0" smtClean="0"/>
              <a:t>noxy v těhotenství, perinatální rizika, dědičnost (rodiče s MR)</a:t>
            </a:r>
          </a:p>
          <a:p>
            <a:pPr lvl="1"/>
            <a:r>
              <a:rPr lang="cs-CZ" dirty="0" smtClean="0"/>
              <a:t>genetické poruchy (Downův </a:t>
            </a:r>
            <a:r>
              <a:rPr lang="cs-CZ" dirty="0" err="1" smtClean="0"/>
              <a:t>sy</a:t>
            </a:r>
            <a:r>
              <a:rPr lang="cs-CZ" dirty="0" smtClean="0"/>
              <a:t>.)</a:t>
            </a:r>
          </a:p>
          <a:p>
            <a:r>
              <a:rPr lang="cs-CZ" dirty="0" smtClean="0"/>
              <a:t>duševní nemoc pečovatele</a:t>
            </a:r>
          </a:p>
          <a:p>
            <a:r>
              <a:rPr lang="cs-CZ" dirty="0" smtClean="0"/>
              <a:t>intelektová nedostatečnost rodičů</a:t>
            </a:r>
          </a:p>
          <a:p>
            <a:r>
              <a:rPr lang="cs-CZ" dirty="0" smtClean="0"/>
              <a:t>dogmatismus rodičů, nadměrné nároky na dítě, rigidita v přístupu</a:t>
            </a:r>
          </a:p>
          <a:p>
            <a:r>
              <a:rPr lang="cs-CZ" dirty="0" smtClean="0"/>
              <a:t>obtížný temperament dítěte</a:t>
            </a:r>
          </a:p>
          <a:p>
            <a:r>
              <a:rPr lang="cs-CZ" dirty="0" smtClean="0"/>
              <a:t>deprivační podmínky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včasná diagnostika a dobrý odhad míry postižení</a:t>
            </a:r>
          </a:p>
          <a:p>
            <a:r>
              <a:rPr lang="cs-CZ" dirty="0" smtClean="0"/>
              <a:t>kompetentní péče, dobré vedení rodičů</a:t>
            </a:r>
          </a:p>
          <a:p>
            <a:r>
              <a:rPr lang="cs-CZ" dirty="0" smtClean="0"/>
              <a:t>copingové strategie rodičů</a:t>
            </a:r>
          </a:p>
          <a:p>
            <a:r>
              <a:rPr lang="cs-CZ" dirty="0" smtClean="0"/>
              <a:t>příznivý temperament dítěte</a:t>
            </a:r>
          </a:p>
          <a:p>
            <a:r>
              <a:rPr lang="cs-CZ" dirty="0" smtClean="0"/>
              <a:t>nepřítomnost dalších poruch</a:t>
            </a:r>
          </a:p>
          <a:p>
            <a:r>
              <a:rPr lang="cs-CZ" dirty="0" smtClean="0"/>
              <a:t>dobrý ekonomický status rodiny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Lehká mentální retardace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strop 12-13 let</a:t>
            </a:r>
          </a:p>
          <a:p>
            <a:r>
              <a:rPr lang="cs-CZ" dirty="0" smtClean="0"/>
              <a:t>kolem 7 let stádium konkrétních operací</a:t>
            </a:r>
          </a:p>
          <a:p>
            <a:r>
              <a:rPr lang="cs-CZ" dirty="0" smtClean="0"/>
              <a:t>myšlení vázáno na to, co si umí představit → nemohu chtít zobecňování, hypotézy</a:t>
            </a:r>
          </a:p>
          <a:p>
            <a:r>
              <a:rPr lang="cs-CZ" dirty="0" smtClean="0"/>
              <a:t>střízlivý realismus, logický úsudek</a:t>
            </a:r>
          </a:p>
          <a:p>
            <a:r>
              <a:rPr lang="cs-CZ" dirty="0" smtClean="0"/>
              <a:t>řazení, třídění, inkluze prvků do třídy, invariance a reciprocita (je to v IDS s korálky)</a:t>
            </a:r>
          </a:p>
          <a:p>
            <a:r>
              <a:rPr lang="cs-CZ" dirty="0" smtClean="0"/>
              <a:t>chápání kauzality – bez časové </a:t>
            </a:r>
            <a:r>
              <a:rPr lang="cs-CZ" dirty="0" smtClean="0"/>
              <a:t>blízkosti</a:t>
            </a:r>
          </a:p>
          <a:p>
            <a:r>
              <a:rPr lang="cs-CZ" dirty="0" smtClean="0"/>
              <a:t>určitě se projeví se začátkem školní docházky</a:t>
            </a:r>
          </a:p>
          <a:p>
            <a:r>
              <a:rPr lang="cs-CZ" dirty="0" smtClean="0"/>
              <a:t>s </a:t>
            </a:r>
            <a:r>
              <a:rPr lang="cs-CZ" dirty="0" smtClean="0"/>
              <a:t>v</a:t>
            </a:r>
            <a:r>
              <a:rPr lang="cs-CZ" dirty="0" smtClean="0"/>
              <a:t>hodnou podporou velká míra samostatnosti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Středně těžká 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strop </a:t>
            </a:r>
            <a:r>
              <a:rPr lang="cs-CZ" dirty="0" smtClean="0"/>
              <a:t>3-5/6 let max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závislost na vizuální percepci – důležitější je, co vidí, než co o světě ví</a:t>
            </a:r>
          </a:p>
          <a:p>
            <a:r>
              <a:rPr lang="cs-CZ" dirty="0" smtClean="0"/>
              <a:t>kolem 4 let přechod od </a:t>
            </a:r>
            <a:r>
              <a:rPr lang="cs-CZ" dirty="0" err="1" smtClean="0"/>
              <a:t>předpojmů</a:t>
            </a:r>
            <a:endParaRPr lang="cs-CZ" dirty="0" smtClean="0"/>
          </a:p>
          <a:p>
            <a:r>
              <a:rPr lang="cs-CZ" dirty="0" smtClean="0"/>
              <a:t>puzení k řešení problémů, ptá se proč</a:t>
            </a:r>
          </a:p>
          <a:p>
            <a:r>
              <a:rPr lang="cs-CZ" dirty="0" smtClean="0"/>
              <a:t>ve škole se naučí základům čtení, psaní, počítání</a:t>
            </a:r>
          </a:p>
          <a:p>
            <a:r>
              <a:rPr lang="cs-CZ" dirty="0" smtClean="0"/>
              <a:t>zvládá </a:t>
            </a:r>
            <a:r>
              <a:rPr lang="cs-CZ" dirty="0" err="1" smtClean="0"/>
              <a:t>sebeobsluhu</a:t>
            </a:r>
            <a:endParaRPr lang="cs-CZ" dirty="0" smtClean="0"/>
          </a:p>
          <a:p>
            <a:r>
              <a:rPr lang="cs-CZ" dirty="0" smtClean="0"/>
              <a:t>chráněné bydlení, podporované </a:t>
            </a:r>
            <a:r>
              <a:rPr lang="cs-CZ" dirty="0" err="1" smtClean="0"/>
              <a:t>zaměstání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Těžká 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dosáhne 3-4 let max</a:t>
            </a:r>
            <a:r>
              <a:rPr lang="cs-CZ" dirty="0" smtClean="0"/>
              <a:t>.</a:t>
            </a: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2400" dirty="0" smtClean="0"/>
              <a:t>dojde do symbolického a </a:t>
            </a:r>
            <a:r>
              <a:rPr lang="cs-CZ" sz="2400" dirty="0" err="1" smtClean="0"/>
              <a:t>předpojmového</a:t>
            </a:r>
            <a:r>
              <a:rPr lang="cs-CZ" sz="2400" dirty="0" smtClean="0"/>
              <a:t> myšlení</a:t>
            </a:r>
          </a:p>
          <a:p>
            <a:r>
              <a:rPr lang="cs-CZ" dirty="0" smtClean="0"/>
              <a:t>klíčový je rozvoj řeči → může konat jen v mysli</a:t>
            </a:r>
          </a:p>
          <a:p>
            <a:r>
              <a:rPr lang="cs-CZ" dirty="0" smtClean="0"/>
              <a:t>užívá </a:t>
            </a:r>
            <a:r>
              <a:rPr lang="cs-CZ" dirty="0" err="1" smtClean="0"/>
              <a:t>předpojmy</a:t>
            </a:r>
            <a:r>
              <a:rPr lang="cs-CZ" dirty="0" smtClean="0"/>
              <a:t> – nestálé</a:t>
            </a:r>
          </a:p>
          <a:p>
            <a:r>
              <a:rPr lang="cs-CZ" dirty="0" smtClean="0"/>
              <a:t>kauzalita – nutná blízkost (prostor, čas)</a:t>
            </a:r>
          </a:p>
          <a:p>
            <a:r>
              <a:rPr lang="cs-CZ" dirty="0" smtClean="0"/>
              <a:t>časté </a:t>
            </a:r>
            <a:r>
              <a:rPr lang="cs-CZ" dirty="0" err="1" smtClean="0"/>
              <a:t>komorbidity</a:t>
            </a:r>
            <a:r>
              <a:rPr lang="cs-CZ" dirty="0" smtClean="0"/>
              <a:t> </a:t>
            </a:r>
            <a:r>
              <a:rPr lang="cs-CZ" dirty="0" smtClean="0"/>
              <a:t>(smyslové, tělesné postižení)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627</Words>
  <Application>Microsoft Office PowerPoint</Application>
  <PresentationFormat>Předvádění na obrazovce (4:3)</PresentationFormat>
  <Paragraphs>131</Paragraphs>
  <Slides>14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Mentální retardace</vt:lpstr>
      <vt:lpstr>Obsah</vt:lpstr>
      <vt:lpstr>Úvod</vt:lpstr>
      <vt:lpstr>Snímek 4</vt:lpstr>
      <vt:lpstr>Rizikové faktory</vt:lpstr>
      <vt:lpstr>Protektivní faktory</vt:lpstr>
      <vt:lpstr>Lehká mentální retardace</vt:lpstr>
      <vt:lpstr>Středně těžká MR</vt:lpstr>
      <vt:lpstr>Těžká MR</vt:lpstr>
      <vt:lpstr>Hluboká MR</vt:lpstr>
      <vt:lpstr>Útlé dětství</vt:lpstr>
      <vt:lpstr>Předškolní věk</vt:lpstr>
      <vt:lpstr>Školní věk</vt:lpstr>
      <vt:lpstr>Puberta, adolescence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Mentální retardace</dc:title>
  <dc:creator>Jana Adámková</dc:creator>
  <cp:lastModifiedBy>Jana Adámková</cp:lastModifiedBy>
  <cp:revision>7</cp:revision>
  <dcterms:created xsi:type="dcterms:W3CDTF">2021-02-28T17:27:49Z</dcterms:created>
  <dcterms:modified xsi:type="dcterms:W3CDTF">2021-02-28T18:20:40Z</dcterms:modified>
</cp:coreProperties>
</file>