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302" r:id="rId24"/>
    <p:sldId id="279" r:id="rId25"/>
    <p:sldId id="280" r:id="rId26"/>
    <p:sldId id="303" r:id="rId27"/>
    <p:sldId id="304" r:id="rId28"/>
    <p:sldId id="305" r:id="rId29"/>
    <p:sldId id="306" r:id="rId30"/>
    <p:sldId id="301" r:id="rId31"/>
    <p:sldId id="285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6" r:id="rId40"/>
    <p:sldId id="297" r:id="rId41"/>
    <p:sldId id="298" r:id="rId42"/>
    <p:sldId id="299" r:id="rId4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83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FA226D-E257-46F9-BE83-E41756AE19E5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363210-6CBF-42BE-84C1-05F03219032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106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 smtClean="0"/>
              <a:t>Blajerová</a:t>
            </a:r>
            <a:r>
              <a:rPr lang="cs-CZ" dirty="0" smtClean="0"/>
              <a:t>, M., &amp; Nechvátal, B. (2008). K demografii raně středověkých pohřebišť v Čechách na příkladu Radomyšle u Strakonic.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914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Adserias-Garriga</a:t>
            </a:r>
            <a:r>
              <a:rPr lang="en-US" dirty="0" smtClean="0"/>
              <a:t>, J., &amp; Wilson-Taylor, R. (2019). Skeletal age estimation in adults. In </a:t>
            </a:r>
            <a:r>
              <a:rPr lang="en-US" i="1" dirty="0" smtClean="0"/>
              <a:t>Age Estimation</a:t>
            </a:r>
            <a:r>
              <a:rPr lang="en-US" dirty="0" smtClean="0"/>
              <a:t> (pp. 55-73). Academic Press.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6009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https://www.gibmuseum.gi/news/forensic-anthropology-age-estimation-in-juvenile-individuals-133</a:t>
            </a:r>
          </a:p>
          <a:p>
            <a:r>
              <a:rPr lang="cs-CZ" dirty="0" smtClean="0"/>
              <a:t>https://sites.google.com/site/ageinosteology/home/post-cranial-skeleton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5308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https://www.newscientist.com/article/2233918-70000-year-old-remains-suggest-neanderthals-buried-their-dead/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75690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Zazvonilová, E., Velemínský, P., &amp; Brůžek, J. (2020). </a:t>
            </a:r>
            <a:r>
              <a:rPr lang="cs-CZ" dirty="0" err="1" smtClean="0"/>
              <a:t>Paleodemografická</a:t>
            </a:r>
            <a:r>
              <a:rPr lang="cs-CZ" dirty="0" smtClean="0"/>
              <a:t> interpretace kosterních souborů minulých populací: nové hodnocení raně středověkých pohřebišť u 3. a 6. kostela v Mikulčicích. Archeologické Rozhledy, 72(1).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8614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Margerison</a:t>
            </a:r>
            <a:r>
              <a:rPr lang="en-US" dirty="0" smtClean="0"/>
              <a:t>, B. J., &amp; </a:t>
            </a:r>
            <a:r>
              <a:rPr lang="en-US" dirty="0" err="1" smtClean="0"/>
              <a:t>Knüsel</a:t>
            </a:r>
            <a:r>
              <a:rPr lang="en-US" dirty="0" smtClean="0"/>
              <a:t>, C. J. (2002). </a:t>
            </a:r>
            <a:r>
              <a:rPr lang="en-US" dirty="0" err="1" smtClean="0"/>
              <a:t>Paleodemographic</a:t>
            </a:r>
            <a:r>
              <a:rPr lang="en-US" dirty="0" smtClean="0"/>
              <a:t> comparison of a catastrophic and an attritional death assemblage. </a:t>
            </a:r>
            <a:r>
              <a:rPr lang="en-US" i="1" dirty="0" smtClean="0"/>
              <a:t>American Journal of Physical Anthropology: The Official Publication of the American Association of Physical Anthropologists</a:t>
            </a:r>
            <a:r>
              <a:rPr lang="en-US" dirty="0" smtClean="0"/>
              <a:t>, </a:t>
            </a:r>
            <a:r>
              <a:rPr lang="en-US" i="1" dirty="0" smtClean="0"/>
              <a:t>119</a:t>
            </a:r>
            <a:r>
              <a:rPr lang="en-US" dirty="0" smtClean="0"/>
              <a:t>(2), 134-143.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38464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 smtClean="0"/>
              <a:t>Margerison</a:t>
            </a:r>
            <a:r>
              <a:rPr lang="en-US" dirty="0" smtClean="0"/>
              <a:t>, B. J., &amp; </a:t>
            </a:r>
            <a:r>
              <a:rPr lang="en-US" dirty="0" err="1" smtClean="0"/>
              <a:t>Knüsel</a:t>
            </a:r>
            <a:r>
              <a:rPr lang="en-US" dirty="0" smtClean="0"/>
              <a:t>, C. J. (2002). </a:t>
            </a:r>
            <a:r>
              <a:rPr lang="en-US" dirty="0" err="1" smtClean="0"/>
              <a:t>Paleodemographic</a:t>
            </a:r>
            <a:r>
              <a:rPr lang="en-US" dirty="0" smtClean="0"/>
              <a:t> comparison of a catastrophic and an attritional death assemblage. </a:t>
            </a:r>
            <a:r>
              <a:rPr lang="en-US" i="1" dirty="0" smtClean="0"/>
              <a:t>American Journal of Physical Anthropology: The Official Publication of the American Association of Physical Anthropologists</a:t>
            </a:r>
            <a:r>
              <a:rPr lang="en-US" dirty="0" smtClean="0"/>
              <a:t>, </a:t>
            </a:r>
            <a:r>
              <a:rPr lang="en-US" i="1" dirty="0" smtClean="0"/>
              <a:t>119</a:t>
            </a:r>
            <a:r>
              <a:rPr lang="en-US" dirty="0" smtClean="0"/>
              <a:t>(2), 134-143.</a:t>
            </a:r>
          </a:p>
          <a:p>
            <a:endParaRPr lang="cs-CZ" dirty="0" smtClean="0"/>
          </a:p>
          <a:p>
            <a:r>
              <a:rPr lang="en-US" dirty="0" err="1" smtClean="0"/>
              <a:t>Brzobohata</a:t>
            </a:r>
            <a:r>
              <a:rPr lang="en-US" dirty="0" smtClean="0"/>
              <a:t>, H., </a:t>
            </a:r>
            <a:r>
              <a:rPr lang="en-US" dirty="0" err="1" smtClean="0"/>
              <a:t>Frolík</a:t>
            </a:r>
            <a:r>
              <a:rPr lang="en-US" dirty="0" smtClean="0"/>
              <a:t>, J., &amp; Zazvonilova, E. </a:t>
            </a:r>
            <a:r>
              <a:rPr lang="en-US" dirty="0" err="1" smtClean="0"/>
              <a:t>Bioarchaeology</a:t>
            </a:r>
            <a:r>
              <a:rPr lang="en-US" dirty="0" smtClean="0"/>
              <a:t> of Past Epidemic-and Famine-Related Mass Burials with Respect to Recent Findings from the Czech Republic.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363210-6CBF-42BE-84C1-05F03219032F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5865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72707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476054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Zástupný symbol pro obrázek snímku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3700" y="692150"/>
            <a:ext cx="6070600" cy="3416300"/>
          </a:xfrm>
          <a:ln/>
        </p:spPr>
      </p:sp>
      <p:sp>
        <p:nvSpPr>
          <p:cNvPr id="80899" name="Zástupný symbol pro poznámky 2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cs-CZ" altLang="cs-CZ" smtClean="0"/>
              <a:t>http://docplayer.cz/15636256-Analyza-preziti-certic-a-certu.html</a:t>
            </a:r>
          </a:p>
          <a:p>
            <a:r>
              <a:rPr lang="cs-CZ" altLang="cs-CZ" smtClean="0"/>
              <a:t>http://docplayer.cz/15636256-Analyza-preziti-certic-a-certu.html</a:t>
            </a:r>
          </a:p>
        </p:txBody>
      </p:sp>
    </p:spTree>
    <p:extLst>
      <p:ext uri="{BB962C8B-B14F-4D97-AF65-F5344CB8AC3E}">
        <p14:creationId xmlns:p14="http://schemas.microsoft.com/office/powerpoint/2010/main" val="3320886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077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0712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2680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70167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55613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3346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85273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9773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85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2608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96776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451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2433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78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17846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986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440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2663C9B-35A2-48C6-8424-22BE2D99ED32}" type="datetimeFigureOut">
              <a:rPr lang="cs-CZ" smtClean="0"/>
              <a:t>13.04.2021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4E182B0-EE11-4349-B7F0-FBB826F929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6263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  <p:sldLayoutId id="214748379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Úvod do paleodemografie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Základní metody kosterní antropologie, letní semestr 2020/2021</a:t>
            </a:r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400050" y="5386388"/>
            <a:ext cx="66436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Mgr. Eliška Zazvonilová</a:t>
            </a:r>
          </a:p>
          <a:p>
            <a:r>
              <a:rPr lang="cs-CZ" dirty="0" smtClean="0"/>
              <a:t>Katedra antropologie a genetiky člověka </a:t>
            </a:r>
            <a:r>
              <a:rPr lang="cs-CZ" dirty="0" err="1" smtClean="0"/>
              <a:t>PřF</a:t>
            </a:r>
            <a:r>
              <a:rPr lang="cs-CZ" dirty="0" smtClean="0"/>
              <a:t> UK</a:t>
            </a:r>
          </a:p>
          <a:p>
            <a:r>
              <a:rPr lang="cs-CZ" dirty="0" smtClean="0"/>
              <a:t>Archeologický ústav AV ČR, v. v. 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77740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07" y="1885516"/>
            <a:ext cx="4476750" cy="3419475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162" y="1885516"/>
            <a:ext cx="5269355" cy="3419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889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7708" y="124375"/>
            <a:ext cx="10353762" cy="970450"/>
          </a:xfrm>
        </p:spPr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3025" y="1094825"/>
            <a:ext cx="5735782" cy="5477671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6141" y="1252165"/>
            <a:ext cx="3558452" cy="5162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6935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277091"/>
            <a:ext cx="10353762" cy="970450"/>
          </a:xfrm>
        </p:spPr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2464" y="1247541"/>
            <a:ext cx="11576423" cy="566864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Problémy s odhadem věku: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U nedospělých přesnější – spojené s vývojem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S rostoucím věkem nižší korelace biologického a chronologického věku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Metodologické problémy – nemožná identifikace jedinců 60+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Horší zachovalost nejmladších (křehké a lehké kosti) a nejstarších (křehké kosti – osteoporóza, jsou lámavější, hůře odolávají </a:t>
            </a:r>
            <a:r>
              <a:rPr lang="cs-CZ" sz="2000" dirty="0" err="1" smtClean="0"/>
              <a:t>tafonomickým</a:t>
            </a:r>
            <a:r>
              <a:rPr lang="cs-CZ" sz="2000" dirty="0" smtClean="0"/>
              <a:t> změnám) </a:t>
            </a:r>
            <a:endParaRPr lang="cs-CZ" sz="2000" dirty="0"/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Co z toho vyplývá pro disciplíny závislé na věku dožití, jako je například paleodemografie?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Nemusíme získat reálný obraz – je třeba vzít v potaz, že nízký počet dětí a nejstarších jedinců může být dán metodologickými a </a:t>
            </a:r>
            <a:r>
              <a:rPr lang="cs-CZ" sz="2000" dirty="0" err="1" smtClean="0"/>
              <a:t>tafonomickými</a:t>
            </a:r>
            <a:r>
              <a:rPr lang="cs-CZ" sz="2000" dirty="0" smtClean="0"/>
              <a:t> důvody </a:t>
            </a:r>
          </a:p>
          <a:p>
            <a:pPr lvl="1">
              <a:buFont typeface="Wingdings" panose="05000000000000000000" pitchFamily="2" charset="2"/>
              <a:buChar char="q"/>
            </a:pPr>
            <a:r>
              <a:rPr lang="cs-CZ" sz="2000" dirty="0" smtClean="0"/>
              <a:t>Vliv na hodnotu průměrného věku dožití, naděje dožití - problém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2808090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Skutečný (S) versus odhadnutý věk dožití (O) – se zvyšujícím se kalendářním věkem se rozdíl zvětšuje – problém u starých jedinců</a:t>
            </a:r>
          </a:p>
          <a:p>
            <a:pPr marL="36900" indent="0">
              <a:buNone/>
            </a:pPr>
            <a:endParaRPr lang="cs-CZ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632268" y="2784301"/>
            <a:ext cx="5333798" cy="3549997"/>
            <a:chOff x="696" y="672"/>
            <a:chExt cx="4008" cy="2753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696" y="672"/>
              <a:ext cx="4008" cy="2753"/>
              <a:chOff x="696" y="1533"/>
              <a:chExt cx="2836" cy="1892"/>
            </a:xfrm>
          </p:grpSpPr>
          <p:pic>
            <p:nvPicPr>
              <p:cNvPr id="11" name="Picture 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6" y="1543"/>
                <a:ext cx="2816" cy="18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2" name="Rectangle 5"/>
              <p:cNvSpPr>
                <a:spLocks noChangeArrowheads="1"/>
              </p:cNvSpPr>
              <p:nvPr/>
            </p:nvSpPr>
            <p:spPr bwMode="auto">
              <a:xfrm>
                <a:off x="696" y="1533"/>
                <a:ext cx="2836" cy="1892"/>
              </a:xfrm>
              <a:prstGeom prst="rect">
                <a:avLst/>
              </a:prstGeom>
              <a:noFill/>
              <a:ln w="33338">
                <a:solidFill>
                  <a:srgbClr val="00CC99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5pPr>
                <a:lvl6pPr marL="25146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6pPr>
                <a:lvl7pPr marL="29718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7pPr>
                <a:lvl8pPr marL="34290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8pPr>
                <a:lvl9pPr marL="3886200" indent="-228600" defTabSz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entury Gothic" panose="020B0502020202020204" pitchFamily="34" charset="0"/>
                  </a:defRPr>
                </a:lvl9pPr>
              </a:lstStyle>
              <a:p>
                <a:pPr eaLnBrk="1" hangingPunct="1"/>
                <a:endParaRPr lang="cs-CZ" altLang="fr-FR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auto">
            <a:xfrm>
              <a:off x="3005" y="2377"/>
              <a:ext cx="187" cy="329"/>
            </a:xfrm>
            <a:custGeom>
              <a:avLst/>
              <a:gdLst>
                <a:gd name="T0" fmla="*/ 0 w 133"/>
                <a:gd name="T1" fmla="*/ 164809 h 226"/>
                <a:gd name="T2" fmla="*/ 43630 w 133"/>
                <a:gd name="T3" fmla="*/ 164809 h 226"/>
                <a:gd name="T4" fmla="*/ 43630 w 133"/>
                <a:gd name="T5" fmla="*/ 601472 h 226"/>
                <a:gd name="T6" fmla="*/ 145269 w 133"/>
                <a:gd name="T7" fmla="*/ 601472 h 226"/>
                <a:gd name="T8" fmla="*/ 145269 w 133"/>
                <a:gd name="T9" fmla="*/ 164809 h 226"/>
                <a:gd name="T10" fmla="*/ 187883 w 133"/>
                <a:gd name="T11" fmla="*/ 164809 h 226"/>
                <a:gd name="T12" fmla="*/ 101700 w 133"/>
                <a:gd name="T13" fmla="*/ 0 h 226"/>
                <a:gd name="T14" fmla="*/ 0 w 133"/>
                <a:gd name="T15" fmla="*/ 164809 h 22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3"/>
                <a:gd name="T25" fmla="*/ 0 h 226"/>
                <a:gd name="T26" fmla="*/ 133 w 133"/>
                <a:gd name="T27" fmla="*/ 226 h 22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3" h="226">
                  <a:moveTo>
                    <a:pt x="0" y="62"/>
                  </a:moveTo>
                  <a:lnTo>
                    <a:pt x="31" y="62"/>
                  </a:lnTo>
                  <a:lnTo>
                    <a:pt x="31" y="226"/>
                  </a:lnTo>
                  <a:lnTo>
                    <a:pt x="103" y="226"/>
                  </a:lnTo>
                  <a:lnTo>
                    <a:pt x="103" y="62"/>
                  </a:lnTo>
                  <a:lnTo>
                    <a:pt x="133" y="62"/>
                  </a:lnTo>
                  <a:lnTo>
                    <a:pt x="72" y="0"/>
                  </a:lnTo>
                  <a:lnTo>
                    <a:pt x="0" y="62"/>
                  </a:lnTo>
                  <a:close/>
                </a:path>
              </a:pathLst>
            </a:custGeom>
            <a:solidFill>
              <a:srgbClr val="00CC99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auto">
            <a:xfrm>
              <a:off x="4095" y="2348"/>
              <a:ext cx="150" cy="448"/>
            </a:xfrm>
            <a:custGeom>
              <a:avLst/>
              <a:gdLst>
                <a:gd name="T0" fmla="*/ 0 w 102"/>
                <a:gd name="T1" fmla="*/ 616541 h 308"/>
                <a:gd name="T2" fmla="*/ 31535 w 102"/>
                <a:gd name="T3" fmla="*/ 616541 h 308"/>
                <a:gd name="T4" fmla="*/ 31535 w 102"/>
                <a:gd name="T5" fmla="*/ 0 h 308"/>
                <a:gd name="T6" fmla="*/ 130372 w 102"/>
                <a:gd name="T7" fmla="*/ 0 h 308"/>
                <a:gd name="T8" fmla="*/ 130372 w 102"/>
                <a:gd name="T9" fmla="*/ 616541 h 308"/>
                <a:gd name="T10" fmla="*/ 161084 w 102"/>
                <a:gd name="T11" fmla="*/ 616541 h 308"/>
                <a:gd name="T12" fmla="*/ 80822 w 102"/>
                <a:gd name="T13" fmla="*/ 805287 h 308"/>
                <a:gd name="T14" fmla="*/ 0 w 102"/>
                <a:gd name="T15" fmla="*/ 616541 h 3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02"/>
                <a:gd name="T25" fmla="*/ 0 h 308"/>
                <a:gd name="T26" fmla="*/ 102 w 102"/>
                <a:gd name="T27" fmla="*/ 308 h 30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02" h="308">
                  <a:moveTo>
                    <a:pt x="0" y="236"/>
                  </a:moveTo>
                  <a:lnTo>
                    <a:pt x="20" y="236"/>
                  </a:lnTo>
                  <a:lnTo>
                    <a:pt x="20" y="0"/>
                  </a:lnTo>
                  <a:lnTo>
                    <a:pt x="82" y="0"/>
                  </a:lnTo>
                  <a:lnTo>
                    <a:pt x="82" y="236"/>
                  </a:lnTo>
                  <a:lnTo>
                    <a:pt x="102" y="236"/>
                  </a:lnTo>
                  <a:lnTo>
                    <a:pt x="51" y="308"/>
                  </a:lnTo>
                  <a:lnTo>
                    <a:pt x="0" y="236"/>
                  </a:lnTo>
                  <a:close/>
                </a:path>
              </a:pathLst>
            </a:custGeom>
            <a:solidFill>
              <a:srgbClr val="00CC99"/>
            </a:solidFill>
            <a:ln w="158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cs-CZ"/>
            </a:p>
          </p:txBody>
        </p:sp>
        <p:sp>
          <p:nvSpPr>
            <p:cNvPr id="8" name="Rectangle 8"/>
            <p:cNvSpPr>
              <a:spLocks noChangeArrowheads="1"/>
            </p:cNvSpPr>
            <p:nvPr/>
          </p:nvSpPr>
          <p:spPr bwMode="auto">
            <a:xfrm>
              <a:off x="4123" y="2139"/>
              <a:ext cx="108" cy="2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fr-FR" altLang="fr-FR" sz="19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</a:t>
              </a:r>
            </a:p>
          </p:txBody>
        </p:sp>
        <p:sp>
          <p:nvSpPr>
            <p:cNvPr id="9" name="Rectangle 9"/>
            <p:cNvSpPr>
              <a:spLocks noChangeArrowheads="1"/>
            </p:cNvSpPr>
            <p:nvPr/>
          </p:nvSpPr>
          <p:spPr bwMode="auto">
            <a:xfrm>
              <a:off x="2975" y="2647"/>
              <a:ext cx="278" cy="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cs-CZ" alt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Rectangle 10"/>
            <p:cNvSpPr>
              <a:spLocks noChangeArrowheads="1"/>
            </p:cNvSpPr>
            <p:nvPr/>
          </p:nvSpPr>
          <p:spPr bwMode="auto">
            <a:xfrm>
              <a:off x="3024" y="2692"/>
              <a:ext cx="250" cy="2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fr-FR" altLang="fr-FR" sz="19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</a:p>
          </p:txBody>
        </p:sp>
      </p:grpSp>
      <p:grpSp>
        <p:nvGrpSpPr>
          <p:cNvPr id="13" name="Group 11"/>
          <p:cNvGrpSpPr>
            <a:grpSpLocks/>
          </p:cNvGrpSpPr>
          <p:nvPr/>
        </p:nvGrpSpPr>
        <p:grpSpPr bwMode="auto">
          <a:xfrm>
            <a:off x="7556936" y="2840037"/>
            <a:ext cx="2039937" cy="3103562"/>
            <a:chOff x="2587" y="3466"/>
            <a:chExt cx="997" cy="1523"/>
          </a:xfrm>
        </p:grpSpPr>
        <p:pic>
          <p:nvPicPr>
            <p:cNvPr id="14" name="Picture 1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7" y="3477"/>
              <a:ext cx="987" cy="15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3"/>
            <p:cNvSpPr>
              <a:spLocks noChangeArrowheads="1"/>
            </p:cNvSpPr>
            <p:nvPr/>
          </p:nvSpPr>
          <p:spPr bwMode="auto">
            <a:xfrm>
              <a:off x="2587" y="3466"/>
              <a:ext cx="997" cy="1512"/>
            </a:xfrm>
            <a:prstGeom prst="rect">
              <a:avLst/>
            </a:prstGeom>
            <a:noFill/>
            <a:ln w="15875">
              <a:solidFill>
                <a:srgbClr val="00CC99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endParaRPr lang="cs-CZ" altLang="fr-FR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21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Rozdíly skutečně dožitého věku a odhadu věku dožití podle obliterace lebečních švů u některých jedinců šlechtického rodu Šporků – nízká přesnost některých metod odhadu věku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</p:txBody>
      </p:sp>
      <p:sp>
        <p:nvSpPr>
          <p:cNvPr id="16" name="Text Box 2"/>
          <p:cNvSpPr txBox="1">
            <a:spLocks noChangeArrowheads="1"/>
          </p:cNvSpPr>
          <p:nvPr/>
        </p:nvSpPr>
        <p:spPr bwMode="auto">
          <a:xfrm>
            <a:off x="1033160" y="2781445"/>
            <a:ext cx="10115032" cy="3670236"/>
          </a:xfrm>
          <a:prstGeom prst="rect">
            <a:avLst/>
          </a:prstGeom>
          <a:solidFill>
            <a:srgbClr val="FFCC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Jméno			</a:t>
            </a:r>
            <a:r>
              <a:rPr lang="cs-CZ" altLang="fr-FR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dožitý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věk	odhadnutý věk		rozdíl</a:t>
            </a:r>
          </a:p>
          <a:p>
            <a:pPr eaLnBrk="1" hangingPunct="1">
              <a:lnSpc>
                <a:spcPct val="125000"/>
              </a:lnSpc>
            </a:pPr>
            <a:endParaRPr lang="cs-CZ" altLang="fr-FR" b="1" dirty="0">
              <a:solidFill>
                <a:srgbClr val="8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Barbara				63		34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10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29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altLang="fr-F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altLang="fr-FR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</a:t>
            </a:r>
          </a:p>
          <a:p>
            <a:pPr eaLnBrk="1" hangingPunct="1">
              <a:lnSpc>
                <a:spcPct val="125000"/>
              </a:lnSpc>
            </a:pP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Celina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Františka	</a:t>
            </a:r>
            <a:r>
              <a:rPr lang="cs-CZ" altLang="fr-FR" b="1" dirty="0" smtClean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82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50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2,5			32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  <a:endParaRPr lang="cs-CZ" altLang="fr-FR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Apolonie			59		54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12,6		 5 	</a:t>
            </a:r>
          </a:p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Johan				84		45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1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2,6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39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Josef 1848			39		49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12,6		10</a:t>
            </a:r>
          </a:p>
          <a:p>
            <a:pPr eaLnBrk="1" hangingPunct="1">
              <a:lnSpc>
                <a:spcPct val="125000"/>
              </a:lnSpc>
            </a:pP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Josef 1855			67		37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10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30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altLang="fr-FR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!! </a:t>
            </a:r>
            <a:r>
              <a:rPr lang="cs-CZ" altLang="fr-FR" b="1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eaLnBrk="1" hangingPunct="1">
              <a:lnSpc>
                <a:spcPct val="125000"/>
              </a:lnSpc>
            </a:pPr>
            <a:r>
              <a:rPr lang="cs-CZ" altLang="fr-FR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Moritz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61		42 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±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9,1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19</a:t>
            </a:r>
            <a:r>
              <a:rPr lang="fr-FR" altLang="fr-FR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fr-FR" altLang="fr-FR" b="1" dirty="0">
                <a:solidFill>
                  <a:srgbClr val="FF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eaLnBrk="1" hangingPunct="1">
              <a:lnSpc>
                <a:spcPct val="125000"/>
              </a:lnSpc>
            </a:pPr>
            <a:endParaRPr lang="fr-FR" altLang="fr-FR" sz="2400" b="1" dirty="0">
              <a:solidFill>
                <a:srgbClr val="FF00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2327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1732450"/>
            <a:ext cx="10353762" cy="927623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Rozdíl skutečného vs. odhadnutého věku </a:t>
            </a:r>
            <a:r>
              <a:rPr lang="cs-CZ" dirty="0" smtClean="0"/>
              <a:t>dožití, podle </a:t>
            </a:r>
            <a:r>
              <a:rPr lang="cs-CZ" dirty="0"/>
              <a:t>4 </a:t>
            </a:r>
            <a:r>
              <a:rPr lang="cs-CZ" dirty="0" smtClean="0"/>
              <a:t>kritérií </a:t>
            </a:r>
            <a:r>
              <a:rPr lang="cs-CZ" dirty="0"/>
              <a:t>v souboru ze </a:t>
            </a:r>
            <a:r>
              <a:rPr lang="cs-CZ" dirty="0" err="1"/>
              <a:t>Spitalfieldsu</a:t>
            </a:r>
            <a:r>
              <a:rPr lang="cs-CZ" dirty="0"/>
              <a:t> – obecná tendence k nadhodnocování a podhodnocování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</p:txBody>
      </p:sp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431866" y="2812473"/>
            <a:ext cx="6367945" cy="3405447"/>
            <a:chOff x="-129" y="1152"/>
            <a:chExt cx="3876" cy="2178"/>
          </a:xfrm>
        </p:grpSpPr>
        <p:pic>
          <p:nvPicPr>
            <p:cNvPr id="5" name="Picture 3" descr="Realny-x-odhadnuty-vek"/>
            <p:cNvPicPr>
              <a:picLocks noChangeAspect="1" noChangeArrowheads="1"/>
            </p:cNvPicPr>
            <p:nvPr/>
          </p:nvPicPr>
          <p:blipFill>
            <a:blip r:embed="rId2">
              <a:lum bright="-24000" contrast="3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152"/>
              <a:ext cx="3363" cy="2178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Text Box 4"/>
            <p:cNvSpPr txBox="1">
              <a:spLocks noChangeArrowheads="1"/>
            </p:cNvSpPr>
            <p:nvPr/>
          </p:nvSpPr>
          <p:spPr bwMode="auto">
            <a:xfrm>
              <a:off x="-129" y="2024"/>
              <a:ext cx="825" cy="433"/>
            </a:xfrm>
            <a:prstGeom prst="rect">
              <a:avLst/>
            </a:prstGeom>
            <a:solidFill>
              <a:schemeClr val="accent1"/>
            </a:solidFill>
            <a:ln w="19050">
              <a:solidFill>
                <a:schemeClr val="accent1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fr-FR" altLang="fr-FR" sz="1800" b="1" dirty="0">
                  <a:latin typeface="+mj-lt"/>
                </a:rPr>
                <a:t>Skutečný</a:t>
              </a:r>
            </a:p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fr-FR" altLang="fr-FR" sz="1800" b="1" dirty="0">
                  <a:latin typeface="+mj-lt"/>
                </a:rPr>
                <a:t>věk</a:t>
              </a:r>
              <a:r>
                <a:rPr lang="fr-FR" altLang="fr-FR" sz="2000" b="1" dirty="0">
                  <a:latin typeface="+mj-lt"/>
                </a:rPr>
                <a:t> </a:t>
              </a:r>
            </a:p>
          </p:txBody>
        </p:sp>
        <p:sp>
          <p:nvSpPr>
            <p:cNvPr id="7" name="Text Box 5"/>
            <p:cNvSpPr txBox="1">
              <a:spLocks noChangeArrowheads="1"/>
            </p:cNvSpPr>
            <p:nvPr/>
          </p:nvSpPr>
          <p:spPr bwMode="auto">
            <a:xfrm>
              <a:off x="576" y="1152"/>
              <a:ext cx="255" cy="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fr-FR" altLang="fr-FR" sz="1600" b="1">
                  <a:latin typeface="+mj-lt"/>
                </a:rPr>
                <a:t>+30</a:t>
              </a:r>
            </a:p>
          </p:txBody>
        </p:sp>
        <p:sp>
          <p:nvSpPr>
            <p:cNvPr id="8" name="Text Box 6"/>
            <p:cNvSpPr txBox="1">
              <a:spLocks noChangeArrowheads="1"/>
            </p:cNvSpPr>
            <p:nvPr/>
          </p:nvSpPr>
          <p:spPr bwMode="auto">
            <a:xfrm>
              <a:off x="528" y="3072"/>
              <a:ext cx="230" cy="160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SzPct val="100000"/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SzPct val="100000"/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SzPct val="100000"/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SzPct val="100000"/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SzPct val="100000"/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SzTx/>
                <a:buFontTx/>
                <a:buNone/>
                <a:defRPr/>
              </a:pPr>
              <a:r>
                <a:rPr lang="fr-FR" altLang="fr-FR" sz="1600" b="1">
                  <a:latin typeface="+mj-lt"/>
                </a:rPr>
                <a:t>-30</a:t>
              </a:r>
            </a:p>
          </p:txBody>
        </p:sp>
        <p:sp>
          <p:nvSpPr>
            <p:cNvPr id="9" name="Line 7"/>
            <p:cNvSpPr>
              <a:spLocks noChangeShapeType="1"/>
            </p:cNvSpPr>
            <p:nvPr/>
          </p:nvSpPr>
          <p:spPr bwMode="auto">
            <a:xfrm>
              <a:off x="1104" y="1336"/>
              <a:ext cx="2208" cy="186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prstDash val="sysDot"/>
              <a:round/>
              <a:headEnd/>
              <a:tailEnd/>
            </a:ln>
          </p:spPr>
          <p:txBody>
            <a:bodyPr wrap="none" anchor="ctr"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cs-CZ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21764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7294" y="310639"/>
            <a:ext cx="10353762" cy="970450"/>
          </a:xfrm>
        </p:spPr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82275" y="1416566"/>
            <a:ext cx="10640896" cy="205815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→ přesnost a spolehlivost odhadu věku a pohlaví je pro </a:t>
            </a:r>
            <a:r>
              <a:rPr lang="cs-CZ" dirty="0" err="1"/>
              <a:t>paleodemografickou</a:t>
            </a:r>
            <a:r>
              <a:rPr lang="cs-CZ" dirty="0"/>
              <a:t> rekonstrukci  </a:t>
            </a:r>
            <a:r>
              <a:rPr lang="cs-CZ" dirty="0" smtClean="0"/>
              <a:t>nejdůležitější </a:t>
            </a:r>
            <a:r>
              <a:rPr lang="cs-CZ" dirty="0"/>
              <a:t>- zvyšuje  se  chyba  při vlastní  rekonstrukci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→ do  rekonstrukce  lze  velmi  těžko  zařadit  neurčitelné  jedince; dalším velkým problémem je tedy zachovalost, která činí řadu jedinců neviditelné </a:t>
            </a:r>
            <a:r>
              <a:rPr lang="cs-CZ" dirty="0" err="1"/>
              <a:t>paleodemografické</a:t>
            </a:r>
            <a:r>
              <a:rPr lang="cs-CZ" dirty="0"/>
              <a:t> rekonstrukci – pokud se nezachovají části kostry pro odhad věku, věk nelze odhadnout</a:t>
            </a:r>
          </a:p>
          <a:p>
            <a:pPr marL="3690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328" y="3474721"/>
            <a:ext cx="5342847" cy="3081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4166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5" y="410095"/>
            <a:ext cx="10353762" cy="970450"/>
          </a:xfrm>
        </p:spPr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5279" y="1633329"/>
            <a:ext cx="10353762" cy="2124656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Jelikož pracujeme s kosterním materiálem získaným na pohřebištích, potýkáme se (kromě jiného) s následujícími komplikacemi:</a:t>
            </a:r>
          </a:p>
          <a:p>
            <a:pPr marL="36900" indent="0">
              <a:buNone/>
            </a:pPr>
            <a:r>
              <a:rPr lang="cs-CZ" dirty="0" smtClean="0"/>
              <a:t>1</a:t>
            </a:r>
            <a:r>
              <a:rPr lang="cs-CZ" dirty="0"/>
              <a:t>) odhad věku a pohlaví – vždy s určitou přesností a spolehlivostí</a:t>
            </a:r>
          </a:p>
          <a:p>
            <a:pPr marL="36900" indent="0">
              <a:buNone/>
            </a:pPr>
            <a:r>
              <a:rPr lang="cs-CZ" dirty="0"/>
              <a:t>2) nereprezentativnost zkoumaného souboru </a:t>
            </a:r>
          </a:p>
          <a:p>
            <a:pPr marL="36900" indent="0">
              <a:buNone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258428" y="3840480"/>
            <a:ext cx="10009129" cy="255454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Problém č. 2: porušení tzv. předpokladů </a:t>
            </a:r>
            <a:r>
              <a:rPr lang="cs-CZ" sz="2000" dirty="0" err="1" smtClean="0"/>
              <a:t>paleodemografické</a:t>
            </a:r>
            <a:r>
              <a:rPr lang="cs-CZ" sz="2000" dirty="0" smtClean="0"/>
              <a:t> analýzy: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Stacionární populace</a:t>
            </a:r>
          </a:p>
          <a:p>
            <a:pPr marL="342900" indent="-342900">
              <a:buAutoNum type="alphaLcParenR"/>
            </a:pPr>
            <a:r>
              <a:rPr lang="cs-CZ" sz="2000" dirty="0" smtClean="0"/>
              <a:t>Kompletní pohřebiště</a:t>
            </a:r>
          </a:p>
          <a:p>
            <a:pPr marL="342900" indent="-342900">
              <a:buAutoNum type="alphaLcParenR"/>
            </a:pPr>
            <a:endParaRPr lang="cs-CZ" sz="2000" dirty="0"/>
          </a:p>
          <a:p>
            <a:r>
              <a:rPr lang="cs-CZ" sz="2000" dirty="0" smtClean="0"/>
              <a:t>&gt; pokud nás zajímá charakter zkoumané populace, je třeba, abychom měli dostatečně reprezentativní vzorek, který je navíc stacionární – přírůstek a úbytek jsou v normě, neprobíhá migrace &gt; v praxi nemožné</a:t>
            </a:r>
          </a:p>
          <a:p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911491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1657" y="1898704"/>
            <a:ext cx="6185274" cy="4319216"/>
          </a:xfrm>
          <a:ln>
            <a:solidFill>
              <a:srgbClr val="FFFF00"/>
            </a:solidFill>
          </a:ln>
        </p:spPr>
        <p:txBody>
          <a:bodyPr/>
          <a:lstStyle/>
          <a:p>
            <a:pPr marL="36900" indent="0">
              <a:buNone/>
            </a:pPr>
            <a:r>
              <a:rPr lang="cs-CZ" b="1" dirty="0" smtClean="0"/>
              <a:t>Další možné </a:t>
            </a:r>
            <a:r>
              <a:rPr lang="cs-CZ" b="1" dirty="0"/>
              <a:t>problémy</a:t>
            </a:r>
            <a:r>
              <a:rPr lang="cs-CZ" dirty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část populace je pohřbena na jiném místě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archeologický výzkum nemusel prokopat celé pohřebiště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err="1"/>
              <a:t>tafonomické</a:t>
            </a:r>
            <a:r>
              <a:rPr lang="cs-CZ" dirty="0"/>
              <a:t> procesy – prázdné hroby, nezachovalé kosti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vícečetné hroby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datování – zkoumaná populace by měla být z jednoho období</a:t>
            </a:r>
          </a:p>
          <a:p>
            <a:pPr marL="3690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5083" y="3409604"/>
            <a:ext cx="4212474" cy="2808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165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97912" y="0"/>
            <a:ext cx="10353762" cy="970450"/>
          </a:xfrm>
        </p:spPr>
        <p:txBody>
          <a:bodyPr/>
          <a:lstStyle/>
          <a:p>
            <a:r>
              <a:rPr lang="cs-CZ" dirty="0"/>
              <a:t>(3) Jak se dělá paleodemografie?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729" y="1197665"/>
            <a:ext cx="4121395" cy="529474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4619" y="1197665"/>
            <a:ext cx="4120820" cy="528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833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A) ÚVOD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B)  PERSPEKTIVY A PROBLÉMY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C</a:t>
            </a:r>
            <a:r>
              <a:rPr lang="cs-CZ" dirty="0" smtClean="0"/>
              <a:t>) PRAKTICKÉ VYUŽITÍ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5302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B) PERSPEKTIVY A PROBLÉMY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462" y="1757119"/>
            <a:ext cx="7529213" cy="440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0913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172" y="446127"/>
            <a:ext cx="7577050" cy="60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152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B) PERSPEKTIVY A PROBLÉMY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2103924"/>
            <a:ext cx="5353655" cy="3077676"/>
          </a:xfrm>
          <a:ln w="19050">
            <a:solidFill>
              <a:schemeClr val="tx1"/>
            </a:solidFill>
          </a:ln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ROSTOCKÝ MANIFEST: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Zlepšit odhad věku podle indikátorů kostry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Zlepšit referenční data, která se používají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Užívat jako výsledek odhadu podmíněné pravděpodobnosti [</a:t>
            </a:r>
            <a:r>
              <a:rPr lang="cs-CZ" dirty="0" err="1"/>
              <a:t>Bayesův</a:t>
            </a:r>
            <a:r>
              <a:rPr lang="cs-CZ" dirty="0"/>
              <a:t> teorém]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Aplikovat parametrické modelování pro  </a:t>
            </a:r>
            <a:r>
              <a:rPr lang="cs-CZ" dirty="0" err="1"/>
              <a:t>paleodemografické</a:t>
            </a:r>
            <a:r>
              <a:rPr lang="cs-CZ" dirty="0"/>
              <a:t> rekonstrukce</a:t>
            </a:r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7610" y="2509080"/>
            <a:ext cx="4030869" cy="2267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0540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/>
          </p:nvPr>
        </p:nvSpPr>
        <p:spPr>
          <a:xfrm>
            <a:off x="4099122" y="661515"/>
            <a:ext cx="6331067" cy="1302099"/>
          </a:xfrm>
        </p:spPr>
        <p:txBody>
          <a:bodyPr>
            <a:normAutofit fontScale="90000"/>
          </a:bodyPr>
          <a:lstStyle/>
          <a:p>
            <a:r>
              <a:rPr lang="cs-CZ" dirty="0"/>
              <a:t>B) PERSPEKTIVY A PROBLÉMY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9014" y="2723522"/>
            <a:ext cx="3790950" cy="35814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3"/>
          <a:srcRect t="5423"/>
          <a:stretch/>
        </p:blipFill>
        <p:spPr>
          <a:xfrm>
            <a:off x="281973" y="661515"/>
            <a:ext cx="2746184" cy="3236318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0821" y="4197751"/>
            <a:ext cx="4295077" cy="210717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400821" y="2279674"/>
            <a:ext cx="4094493" cy="147732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Jeden indikátor odhadu věku (</a:t>
            </a:r>
            <a:r>
              <a:rPr lang="cs-CZ" i="1" dirty="0" smtClean="0"/>
              <a:t>facies </a:t>
            </a:r>
            <a:r>
              <a:rPr lang="cs-CZ" i="1" dirty="0" err="1" smtClean="0"/>
              <a:t>auricularis</a:t>
            </a:r>
            <a:r>
              <a:rPr lang="cs-CZ" dirty="0" smtClean="0"/>
              <a:t>) – dva odlišné přístupy – přímé převádění morfologických změn na věkové skupiny vs. Pravděpodobnost náležení do určité věkové kategorie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860002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74" name="Group 1"/>
          <p:cNvGrpSpPr>
            <a:grpSpLocks/>
          </p:cNvGrpSpPr>
          <p:nvPr/>
        </p:nvGrpSpPr>
        <p:grpSpPr bwMode="auto">
          <a:xfrm>
            <a:off x="928689" y="1217302"/>
            <a:ext cx="6624637" cy="4227252"/>
            <a:chOff x="76200" y="2770718"/>
            <a:chExt cx="6532563" cy="4636557"/>
          </a:xfrm>
        </p:grpSpPr>
        <p:pic>
          <p:nvPicPr>
            <p:cNvPr id="54278" name="Picture 3" descr="C:\Documents and Settings\Jaroslav\Mes documents\Ma prace\denni prace\2005 CESKO\Vyuka Plzen 2005-demo\Foto vlastni Demo\DSCN3772.JPG"/>
            <p:cNvPicPr>
              <a:picLocks noChangeAspect="1" noChangeArrowheads="1"/>
            </p:cNvPicPr>
            <p:nvPr/>
          </p:nvPicPr>
          <p:blipFill>
            <a:blip r:embed="rId2">
              <a:lum bright="6000" contras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00" y="3168650"/>
              <a:ext cx="6532563" cy="42386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4279" name="Text Box 5"/>
            <p:cNvSpPr txBox="1">
              <a:spLocks noChangeArrowheads="1"/>
            </p:cNvSpPr>
            <p:nvPr/>
          </p:nvSpPr>
          <p:spPr bwMode="auto">
            <a:xfrm rot="18890455">
              <a:off x="567706" y="4528806"/>
              <a:ext cx="1693512" cy="36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cs-CZ" altLang="fr-FR">
                  <a:latin typeface="Arial" panose="020B0604020202020204" pitchFamily="34" charset="0"/>
                </a:rPr>
                <a:t>30. letá válka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  <p:sp>
          <p:nvSpPr>
            <p:cNvPr id="54280" name="Text Box 6"/>
            <p:cNvSpPr txBox="1">
              <a:spLocks noChangeArrowheads="1"/>
            </p:cNvSpPr>
            <p:nvPr/>
          </p:nvSpPr>
          <p:spPr bwMode="auto">
            <a:xfrm rot="18890455">
              <a:off x="1763965" y="4201781"/>
              <a:ext cx="1904498" cy="36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cs-CZ" altLang="fr-FR">
                  <a:latin typeface="Arial" panose="020B0604020202020204" pitchFamily="34" charset="0"/>
                </a:rPr>
                <a:t>Epidemie moru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  <p:sp>
          <p:nvSpPr>
            <p:cNvPr id="54281" name="Text Box 7"/>
            <p:cNvSpPr txBox="1">
              <a:spLocks noChangeArrowheads="1"/>
            </p:cNvSpPr>
            <p:nvPr/>
          </p:nvSpPr>
          <p:spPr bwMode="auto">
            <a:xfrm rot="18890455">
              <a:off x="2817060" y="4475625"/>
              <a:ext cx="1173081" cy="36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cs-CZ" altLang="fr-FR">
                  <a:latin typeface="Arial" panose="020B0604020202020204" pitchFamily="34" charset="0"/>
                </a:rPr>
                <a:t>Neúroda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  <p:sp>
          <p:nvSpPr>
            <p:cNvPr id="54282" name="Text Box 8"/>
            <p:cNvSpPr txBox="1">
              <a:spLocks noChangeArrowheads="1"/>
            </p:cNvSpPr>
            <p:nvPr/>
          </p:nvSpPr>
          <p:spPr bwMode="auto">
            <a:xfrm rot="18890455">
              <a:off x="3400163" y="3573082"/>
              <a:ext cx="2242076" cy="637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/>
              <a:r>
                <a:rPr lang="cs-CZ" altLang="fr-FR">
                  <a:latin typeface="Arial" panose="020B0604020202020204" pitchFamily="34" charset="0"/>
                </a:rPr>
                <a:t>Válka o</a:t>
              </a:r>
            </a:p>
            <a:p>
              <a:pPr algn="ctr" eaLnBrk="1" hangingPunct="1"/>
              <a:r>
                <a:rPr lang="cs-CZ" altLang="fr-FR">
                  <a:latin typeface="Arial" panose="020B0604020202020204" pitchFamily="34" charset="0"/>
                </a:rPr>
                <a:t> rakouské dědictví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  <p:sp>
          <p:nvSpPr>
            <p:cNvPr id="54283" name="Text Box 9"/>
            <p:cNvSpPr txBox="1">
              <a:spLocks noChangeArrowheads="1"/>
            </p:cNvSpPr>
            <p:nvPr/>
          </p:nvSpPr>
          <p:spPr bwMode="auto">
            <a:xfrm rot="18890455">
              <a:off x="5087185" y="3331037"/>
              <a:ext cx="1173081" cy="3641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eaLnBrk="1" hangingPunct="1"/>
              <a:r>
                <a:rPr lang="cs-CZ" altLang="fr-FR">
                  <a:latin typeface="Arial" panose="020B0604020202020204" pitchFamily="34" charset="0"/>
                </a:rPr>
                <a:t>Neúroda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  <p:sp>
          <p:nvSpPr>
            <p:cNvPr id="54284" name="Text Box 10"/>
            <p:cNvSpPr txBox="1">
              <a:spLocks noChangeArrowheads="1"/>
            </p:cNvSpPr>
            <p:nvPr/>
          </p:nvSpPr>
          <p:spPr bwMode="auto">
            <a:xfrm rot="18890455">
              <a:off x="3917384" y="5792406"/>
              <a:ext cx="1398132" cy="63734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entury Gothic" panose="020B0502020202020204" pitchFamily="34" charset="0"/>
                </a:defRPr>
              </a:lvl9pPr>
            </a:lstStyle>
            <a:p>
              <a:pPr algn="ctr" eaLnBrk="1" hangingPunct="1"/>
              <a:r>
                <a:rPr lang="cs-CZ" altLang="fr-FR">
                  <a:latin typeface="Arial" panose="020B0604020202020204" pitchFamily="34" charset="0"/>
                </a:rPr>
                <a:t>Sedmiletá </a:t>
              </a:r>
            </a:p>
            <a:p>
              <a:pPr algn="ctr" eaLnBrk="1" hangingPunct="1"/>
              <a:r>
                <a:rPr lang="cs-CZ" altLang="fr-FR">
                  <a:latin typeface="Arial" panose="020B0604020202020204" pitchFamily="34" charset="0"/>
                </a:rPr>
                <a:t>válka</a:t>
              </a:r>
              <a:endParaRPr lang="fr-FR" altLang="fr-FR">
                <a:latin typeface="Arial" panose="020B0604020202020204" pitchFamily="34" charset="0"/>
              </a:endParaRPr>
            </a:p>
          </p:txBody>
        </p:sp>
      </p:grpSp>
      <p:sp>
        <p:nvSpPr>
          <p:cNvPr id="59395" name="Text Box 4"/>
          <p:cNvSpPr txBox="1">
            <a:spLocks noChangeArrowheads="1"/>
          </p:cNvSpPr>
          <p:nvPr/>
        </p:nvSpPr>
        <p:spPr bwMode="auto">
          <a:xfrm>
            <a:off x="1271589" y="195263"/>
            <a:ext cx="9623425" cy="107791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cs-CZ" altLang="fr-FR" dirty="0"/>
              <a:t>Přirozený pohyb obyvatelstva Čech Moravy a Slezska v letech 1645 až 1799</a:t>
            </a:r>
            <a:endParaRPr lang="fr-FR" altLang="fr-FR" dirty="0"/>
          </a:p>
        </p:txBody>
      </p:sp>
      <p:sp>
        <p:nvSpPr>
          <p:cNvPr id="2" name="TextBox 1"/>
          <p:cNvSpPr txBox="1"/>
          <p:nvPr/>
        </p:nvSpPr>
        <p:spPr>
          <a:xfrm>
            <a:off x="3432175" y="5681664"/>
            <a:ext cx="6777038" cy="954087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cs-CZ" sz="2800" b="1" dirty="0"/>
              <a:t>Nelze vyčíst z rozboru koster funerálního celku</a:t>
            </a:r>
            <a:endParaRPr lang="fr-FR" sz="2800" b="1" dirty="0"/>
          </a:p>
        </p:txBody>
      </p:sp>
      <p:sp>
        <p:nvSpPr>
          <p:cNvPr id="4" name="Šipka doprava 3"/>
          <p:cNvSpPr/>
          <p:nvPr/>
        </p:nvSpPr>
        <p:spPr>
          <a:xfrm>
            <a:off x="1487489" y="5838825"/>
            <a:ext cx="1755775" cy="68580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7996791" y="1632442"/>
            <a:ext cx="3642759" cy="1406033"/>
          </a:xfrm>
          <a:prstGeom prst="rect">
            <a:avLst/>
          </a:prstGeom>
          <a:ln>
            <a:solidFill>
              <a:srgbClr val="FFFF00"/>
            </a:solidFill>
          </a:ln>
        </p:spPr>
        <p:txBody>
          <a:bodyPr/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Historická demografie – antropologie – paleodemografie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5159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C:\Documents and Settings\Jaroslav\Mes documents\Ma prace\denni prace\2005 CESKO\Vyuka Plzen 2005-demo\Foto vlastni Demo\DSCN3771.JPG"/>
          <p:cNvPicPr>
            <a:picLocks noChangeAspect="1" noChangeArrowheads="1"/>
          </p:cNvPicPr>
          <p:nvPr/>
        </p:nvPicPr>
        <p:blipFill>
          <a:blip r:embed="rId2">
            <a:lum bright="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0150" y="1557338"/>
            <a:ext cx="5805488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419" name="Text Box 3"/>
          <p:cNvSpPr txBox="1">
            <a:spLocks noChangeArrowheads="1"/>
          </p:cNvSpPr>
          <p:nvPr/>
        </p:nvSpPr>
        <p:spPr bwMode="auto">
          <a:xfrm>
            <a:off x="1200150" y="252413"/>
            <a:ext cx="9594850" cy="1077912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  <a:ln>
            <a:noFill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None/>
              <a:defRPr/>
            </a:pPr>
            <a:r>
              <a:rPr lang="cs-CZ" altLang="fr-FR" dirty="0"/>
              <a:t>Demografické krize, jejich důsledky a doplnění stavu obyvatel</a:t>
            </a:r>
            <a:endParaRPr lang="fr-FR" altLang="fr-FR" dirty="0"/>
          </a:p>
        </p:txBody>
      </p:sp>
      <p:sp>
        <p:nvSpPr>
          <p:cNvPr id="4" name="TextBox 3"/>
          <p:cNvSpPr txBox="1"/>
          <p:nvPr/>
        </p:nvSpPr>
        <p:spPr>
          <a:xfrm>
            <a:off x="3863975" y="5749925"/>
            <a:ext cx="6819900" cy="954088"/>
          </a:xfrm>
          <a:prstGeom prst="rect">
            <a:avLst/>
          </a:prstGeom>
          <a:solidFill>
            <a:schemeClr val="bg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cs-CZ" sz="2800" b="1" dirty="0"/>
              <a:t>Evidentně nelze vyčíst z rozboru koster funerálního celku</a:t>
            </a:r>
            <a:endParaRPr lang="fr-FR" sz="2800" b="1" dirty="0"/>
          </a:p>
        </p:txBody>
      </p:sp>
      <p:sp>
        <p:nvSpPr>
          <p:cNvPr id="5" name="Šipka doprava 4"/>
          <p:cNvSpPr/>
          <p:nvPr/>
        </p:nvSpPr>
        <p:spPr>
          <a:xfrm>
            <a:off x="1774826" y="5883275"/>
            <a:ext cx="1755775" cy="687388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632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B) PERSPEKTIVY A PROBLÉMY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V současné době spíše odklon od „důvěry v čísla“ (= pouhá interpretace výpočtu různých ukazatelů a hodnot, jako např. naděje dožití), ale snaha o využití paleodemografie k nedemografickým účelům – co to znamená?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Místo tvrzení, že v dané populaci byl průměrný věk 47,2 roku apod. se zjištěné údaje převádí do grafu, a křivka úmrtnosti je porovnávána s normou (= modelové úmrtnostní tabulky, odvozené z populace známého věku a pohlaví)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Možnost identifikace anomálií či charakteru pohřebního celku – na základě rozložení věkových skupin lze soudit, o jaký celek se jedná (absence mužů, nadbytek dětí)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91516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8017" y="353629"/>
            <a:ext cx="5632427" cy="317665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9785" y="1493504"/>
            <a:ext cx="5466304" cy="310063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93568" y="3793043"/>
            <a:ext cx="3928062" cy="279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1566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B) PERSPEKTIVY A PROBLÉMY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5" y="1732449"/>
            <a:ext cx="6451647" cy="4058751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Aplikace paleodemografie na otázku úmrtnosti při epidemiích (</a:t>
            </a:r>
            <a:r>
              <a:rPr lang="cs-CZ" dirty="0" err="1" smtClean="0"/>
              <a:t>paleoepidemiologie</a:t>
            </a:r>
            <a:r>
              <a:rPr lang="cs-CZ" dirty="0" smtClean="0"/>
              <a:t>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Zabíjela nemoc „všechny stejně“ (= skrytá heterogenita, tzv. </a:t>
            </a:r>
            <a:r>
              <a:rPr lang="cs-CZ" i="1" dirty="0" smtClean="0"/>
              <a:t>index </a:t>
            </a:r>
            <a:r>
              <a:rPr lang="cs-CZ" i="1" dirty="0" err="1" smtClean="0"/>
              <a:t>frailty</a:t>
            </a:r>
            <a:r>
              <a:rPr lang="cs-CZ" dirty="0" smtClean="0"/>
              <a:t>)? Lze odlišit na profilu úmrtnosti úmrtnost normální – </a:t>
            </a:r>
            <a:r>
              <a:rPr lang="cs-CZ" b="1" dirty="0" smtClean="0"/>
              <a:t>přirozenou</a:t>
            </a:r>
            <a:r>
              <a:rPr lang="cs-CZ" dirty="0" smtClean="0"/>
              <a:t> (1) nebo </a:t>
            </a:r>
            <a:r>
              <a:rPr lang="cs-CZ" b="1" dirty="0" smtClean="0"/>
              <a:t>katastrofickou</a:t>
            </a:r>
            <a:r>
              <a:rPr lang="cs-CZ" dirty="0" smtClean="0"/>
              <a:t> (2)?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Nejvíce publikací je spojeno s epidemiemi moru 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5442" y="1580050"/>
            <a:ext cx="3834302" cy="4975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622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920" y="450396"/>
            <a:ext cx="4838700" cy="569595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101" y="450396"/>
            <a:ext cx="6448425" cy="44386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80701" y="5014755"/>
            <a:ext cx="2790825" cy="102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62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A) ÚVOD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(1) Co je paleodemografie?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(2) K čemu slouží paleodemografie?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(3) Jak se dělá paleodemografie?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44808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C) PRAKTICKÁ ČÁST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1) Úmrtnostní tabulka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 smtClean="0"/>
              <a:t>2) </a:t>
            </a:r>
            <a:r>
              <a:rPr lang="cs-CZ" dirty="0" err="1" smtClean="0"/>
              <a:t>Paleodemografické</a:t>
            </a:r>
            <a:r>
              <a:rPr lang="cs-CZ" dirty="0" smtClean="0"/>
              <a:t> ukazatele úmrtnosti a plodnosti </a:t>
            </a:r>
          </a:p>
          <a:p>
            <a:pPr marL="3690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98185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Nadpis 1"/>
          <p:cNvSpPr>
            <a:spLocks noGrp="1" noChangeArrowheads="1"/>
          </p:cNvSpPr>
          <p:nvPr>
            <p:ph type="title"/>
          </p:nvPr>
        </p:nvSpPr>
        <p:spPr>
          <a:xfrm>
            <a:off x="617165" y="0"/>
            <a:ext cx="4220844" cy="964104"/>
          </a:xfrm>
        </p:spPr>
        <p:txBody>
          <a:bodyPr>
            <a:normAutofit/>
          </a:bodyPr>
          <a:lstStyle/>
          <a:p>
            <a:pPr defTabSz="771571">
              <a:defRPr/>
            </a:pPr>
            <a:r>
              <a:rPr lang="cs-CZ" altLang="cs-CZ" sz="3713" dirty="0"/>
              <a:t>Úmrtnostní </a:t>
            </a:r>
            <a:r>
              <a:rPr lang="cs-CZ" altLang="cs-CZ" sz="3713" dirty="0" smtClean="0"/>
              <a:t>tabulka</a:t>
            </a:r>
            <a:endParaRPr lang="cs-CZ" altLang="cs-CZ" sz="3713" dirty="0"/>
          </a:p>
        </p:txBody>
      </p:sp>
      <p:pic>
        <p:nvPicPr>
          <p:cNvPr id="64515" name="Zástupný symbol pro obsah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220" y="854843"/>
            <a:ext cx="8526462" cy="4613275"/>
          </a:xfrm>
        </p:spPr>
      </p:pic>
      <p:sp>
        <p:nvSpPr>
          <p:cNvPr id="64516" name="TextovéPole 1"/>
          <p:cNvSpPr txBox="1">
            <a:spLocks noChangeArrowheads="1"/>
          </p:cNvSpPr>
          <p:nvPr/>
        </p:nvSpPr>
        <p:spPr bwMode="auto">
          <a:xfrm>
            <a:off x="1724025" y="5876925"/>
            <a:ext cx="874395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cs-CZ" altLang="cs-CZ" sz="2400" u="sng">
                <a:latin typeface="Times New Roman" panose="02020603050405020304" pitchFamily="18" charset="0"/>
              </a:rPr>
              <a:t>účelem úmrtnostní tabulky je výpočet průměrného věku dožití v určité věkové třídě na základě rizika úmrtí</a:t>
            </a:r>
          </a:p>
        </p:txBody>
      </p:sp>
    </p:spTree>
    <p:extLst>
      <p:ext uri="{BB962C8B-B14F-4D97-AF65-F5344CB8AC3E}">
        <p14:creationId xmlns:p14="http://schemas.microsoft.com/office/powerpoint/2010/main" val="268609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/>
              <a:t>Úmrtnostní tabulka II</a:t>
            </a:r>
          </a:p>
        </p:txBody>
      </p:sp>
      <p:sp>
        <p:nvSpPr>
          <p:cNvPr id="118787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1487489" y="1752600"/>
            <a:ext cx="4156075" cy="4114800"/>
          </a:xfrm>
        </p:spPr>
        <p:txBody>
          <a:bodyPr/>
          <a:lstStyle/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defRPr/>
            </a:pPr>
            <a:r>
              <a:rPr lang="cs-CZ" altLang="cs-CZ" sz="2363" b="1"/>
              <a:t>D</a:t>
            </a:r>
            <a:r>
              <a:rPr lang="cs-CZ" altLang="cs-CZ" sz="2363" b="1" baseline="-25000"/>
              <a:t>x</a:t>
            </a:r>
            <a:r>
              <a:rPr lang="cs-CZ" altLang="cs-CZ" sz="2363"/>
              <a:t> – skutečné počty případů, počty koster osob zemřelých v daném věkovém rozmezí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defRPr/>
            </a:pPr>
            <a:r>
              <a:rPr lang="cs-CZ" altLang="cs-CZ" sz="2363" b="1"/>
              <a:t>d</a:t>
            </a:r>
            <a:r>
              <a:rPr lang="cs-CZ" altLang="cs-CZ" sz="2363" b="1" baseline="-25000"/>
              <a:t>x</a:t>
            </a:r>
            <a:r>
              <a:rPr lang="cs-CZ" altLang="cs-CZ" sz="2363"/>
              <a:t> – počty koster v procentuálních hodnotách, tabulkový počet zemřelých </a:t>
            </a:r>
          </a:p>
        </p:txBody>
      </p:sp>
      <p:pic>
        <p:nvPicPr>
          <p:cNvPr id="66564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139" y="2070101"/>
            <a:ext cx="3203575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Obdélník 7"/>
          <p:cNvSpPr>
            <a:spLocks noChangeArrowheads="1"/>
          </p:cNvSpPr>
          <p:nvPr/>
        </p:nvSpPr>
        <p:spPr bwMode="auto">
          <a:xfrm>
            <a:off x="8759826" y="2070100"/>
            <a:ext cx="720725" cy="3879850"/>
          </a:xfrm>
          <a:prstGeom prst="rect">
            <a:avLst/>
          </a:prstGeom>
          <a:noFill/>
          <a:ln w="38100" algn="ctr">
            <a:solidFill>
              <a:srgbClr val="FFC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66566" name="Obdélník 8"/>
          <p:cNvSpPr>
            <a:spLocks noChangeArrowheads="1"/>
          </p:cNvSpPr>
          <p:nvPr/>
        </p:nvSpPr>
        <p:spPr bwMode="auto">
          <a:xfrm>
            <a:off x="9551989" y="2070100"/>
            <a:ext cx="739775" cy="3879850"/>
          </a:xfrm>
          <a:prstGeom prst="rect">
            <a:avLst/>
          </a:prstGeom>
          <a:noFill/>
          <a:ln w="38100" algn="ctr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10" name="Obdélník 9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5072962" y="5794276"/>
            <a:ext cx="1685846" cy="84433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cs-CZ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70797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Nadpis 1"/>
          <p:cNvSpPr>
            <a:spLocks noGrp="1" noChangeArrowheads="1"/>
          </p:cNvSpPr>
          <p:nvPr>
            <p:ph type="title"/>
          </p:nvPr>
        </p:nvSpPr>
        <p:spPr>
          <a:xfrm>
            <a:off x="1703388" y="395288"/>
            <a:ext cx="8743950" cy="1143000"/>
          </a:xfrm>
        </p:spPr>
        <p:txBody>
          <a:bodyPr/>
          <a:lstStyle/>
          <a:p>
            <a:pPr defTabSz="771571">
              <a:defRPr/>
            </a:pPr>
            <a:r>
              <a:rPr lang="cs-CZ" altLang="cs-CZ" sz="3713"/>
              <a:t>Úmrtnostní tabulka II</a:t>
            </a:r>
          </a:p>
        </p:txBody>
      </p:sp>
      <p:sp>
        <p:nvSpPr>
          <p:cNvPr id="119811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1416051" y="1557338"/>
            <a:ext cx="5019675" cy="4114800"/>
          </a:xfrm>
        </p:spPr>
        <p:txBody>
          <a:bodyPr/>
          <a:lstStyle/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 err="1"/>
              <a:t>l</a:t>
            </a:r>
            <a:r>
              <a:rPr lang="cs-CZ" altLang="cs-CZ" sz="2363" baseline="-25000" dirty="0" err="1"/>
              <a:t>x</a:t>
            </a:r>
            <a:r>
              <a:rPr lang="cs-CZ" altLang="cs-CZ" sz="2363" baseline="-25000" dirty="0"/>
              <a:t> </a:t>
            </a:r>
            <a:r>
              <a:rPr lang="cs-CZ" altLang="cs-CZ" sz="2363" dirty="0"/>
              <a:t>– počet dožívajících; počet osob, které se z původního celkového počtu dožily dané věkové skupiny (u věkové skupiny 5 – 10 let sem spadají všichni ti, co se dožili 5. narozenin)</a:t>
            </a:r>
            <a:endParaRPr lang="cs-CZ" altLang="cs-CZ" sz="2363" baseline="-25000" dirty="0"/>
          </a:p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 err="1"/>
              <a:t>q</a:t>
            </a:r>
            <a:r>
              <a:rPr lang="cs-CZ" altLang="cs-CZ" sz="2363" baseline="-25000" dirty="0" err="1"/>
              <a:t>x</a:t>
            </a:r>
            <a:r>
              <a:rPr lang="cs-CZ" altLang="cs-CZ" sz="2363" baseline="-25000" dirty="0"/>
              <a:t> </a:t>
            </a:r>
            <a:r>
              <a:rPr lang="cs-CZ" altLang="cs-CZ" sz="2363" dirty="0"/>
              <a:t>– pravděpodobnost úmrtí v dané věkové skupině </a:t>
            </a:r>
            <a:endParaRPr lang="cs-CZ" altLang="cs-CZ" sz="2363" baseline="-25000" dirty="0"/>
          </a:p>
        </p:txBody>
      </p:sp>
      <p:pic>
        <p:nvPicPr>
          <p:cNvPr id="67588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9188" y="1676400"/>
            <a:ext cx="2024062" cy="4872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8576" y="4652964"/>
            <a:ext cx="2149475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338" y="5572126"/>
            <a:ext cx="1890712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18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/>
              <a:t>Úmrtnostní tabulka II</a:t>
            </a:r>
          </a:p>
        </p:txBody>
      </p:sp>
      <p:sp>
        <p:nvSpPr>
          <p:cNvPr id="120835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1724026" y="1981201"/>
            <a:ext cx="3940175" cy="4398963"/>
          </a:xfrm>
        </p:spPr>
        <p:txBody>
          <a:bodyPr/>
          <a:lstStyle/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 err="1"/>
              <a:t>L</a:t>
            </a:r>
            <a:r>
              <a:rPr lang="cs-CZ" altLang="cs-CZ" sz="2363" baseline="-25000" dirty="0" err="1"/>
              <a:t>x</a:t>
            </a:r>
            <a:r>
              <a:rPr lang="cs-CZ" altLang="cs-CZ" sz="2363" dirty="0"/>
              <a:t> – průměrný počet jedinců v příslušné věkové skupině</a:t>
            </a:r>
          </a:p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 err="1"/>
              <a:t>T</a:t>
            </a:r>
            <a:r>
              <a:rPr lang="cs-CZ" altLang="cs-CZ" sz="2363" baseline="-25000" dirty="0" err="1"/>
              <a:t>x</a:t>
            </a:r>
            <a:r>
              <a:rPr lang="cs-CZ" altLang="cs-CZ" sz="2363" dirty="0"/>
              <a:t> – souhrnný počet let, který lidé mají v určité věkové skupině ještě šanci prožít</a:t>
            </a:r>
          </a:p>
        </p:txBody>
      </p:sp>
      <p:pic>
        <p:nvPicPr>
          <p:cNvPr id="68612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9" y="2278063"/>
            <a:ext cx="2879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8613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089" y="3111955"/>
            <a:ext cx="5527675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063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/>
              <a:t>Úmrtnostní tabulka II</a:t>
            </a:r>
          </a:p>
        </p:txBody>
      </p:sp>
      <p:sp>
        <p:nvSpPr>
          <p:cNvPr id="121859" name="Zástupný symbol pro obsah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/>
              <a:t>e</a:t>
            </a:r>
            <a:r>
              <a:rPr lang="cs-CZ" altLang="cs-CZ" sz="2363" baseline="-25000" dirty="0"/>
              <a:t>x</a:t>
            </a:r>
            <a:r>
              <a:rPr lang="cs-CZ" altLang="cs-CZ" sz="2363" dirty="0"/>
              <a:t> – naděje dožití – střední délka života; průměrný počet let, který mají naději prožít osoby, které vstupují do dané věkové skupiny </a:t>
            </a:r>
          </a:p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/>
              <a:t>e</a:t>
            </a:r>
            <a:r>
              <a:rPr lang="cs-CZ" altLang="cs-CZ" sz="2363" baseline="-25000" dirty="0"/>
              <a:t>0</a:t>
            </a:r>
            <a:r>
              <a:rPr lang="cs-CZ" altLang="cs-CZ" sz="2363" dirty="0"/>
              <a:t> – naděje dožití při narození – nejdůležitější hodnota</a:t>
            </a:r>
          </a:p>
        </p:txBody>
      </p:sp>
      <p:sp>
        <p:nvSpPr>
          <p:cNvPr id="4" name="Obdélník 3"/>
          <p:cNvSpPr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135560" y="4941168"/>
            <a:ext cx="1318694" cy="781368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pPr>
              <a:defRPr/>
            </a:pPr>
            <a:r>
              <a:rPr lang="cs-CZ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7793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 u="sng" dirty="0"/>
              <a:t>2) Interpretace úmrtnostní tabulky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43026" y="1628776"/>
            <a:ext cx="9648825" cy="4537075"/>
          </a:xfrm>
        </p:spPr>
        <p:txBody>
          <a:bodyPr/>
          <a:lstStyle/>
          <a:p>
            <a:pPr marL="0" indent="0" defTabSz="771571">
              <a:spcBef>
                <a:spcPts val="844"/>
              </a:spcBef>
              <a:spcAft>
                <a:spcPts val="0"/>
              </a:spcAft>
              <a:buNone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 ze zjištěných hodnot vyplývá?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rozdíly charakterizují i rozdíly mezi populacemi 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chybějící počty případů, chybění malých dětí a starců → potřeba korekce 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proč? 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malé děti </a:t>
            </a: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mělké hroby, zachovalost, nepohřbívání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staří jedinci </a:t>
            </a: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-  zachovalost, problematická identifikace</a:t>
            </a:r>
          </a:p>
          <a:p>
            <a:pPr marL="0" indent="0" defTabSz="771571">
              <a:spcBef>
                <a:spcPts val="844"/>
              </a:spcBef>
              <a:spcAft>
                <a:spcPts val="0"/>
              </a:spcAft>
              <a:buNone/>
              <a:defRPr/>
            </a:pPr>
            <a:endParaRPr lang="cs-CZ" sz="2363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2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/>
              <a:t>Interpretace úmrtnostní tabulky</a:t>
            </a:r>
          </a:p>
        </p:txBody>
      </p:sp>
      <p:sp>
        <p:nvSpPr>
          <p:cNvPr id="123907" name="Zástupný symbol pro obsah 2"/>
          <p:cNvSpPr>
            <a:spLocks noGrp="1" noChangeArrowheads="1"/>
          </p:cNvSpPr>
          <p:nvPr>
            <p:ph idx="1"/>
          </p:nvPr>
        </p:nvSpPr>
        <p:spPr>
          <a:xfrm>
            <a:off x="1436688" y="1749425"/>
            <a:ext cx="8743950" cy="4114800"/>
          </a:xfrm>
        </p:spPr>
        <p:txBody>
          <a:bodyPr/>
          <a:lstStyle/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u="sng" dirty="0"/>
              <a:t>jen konstrukce úmrtnostní tabulky nestačí, potřeba </a:t>
            </a:r>
            <a:r>
              <a:rPr lang="cs-CZ" altLang="cs-CZ" sz="2363" b="1" u="sng" dirty="0"/>
              <a:t>srovnání s normou</a:t>
            </a:r>
          </a:p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altLang="cs-CZ" sz="2363" dirty="0"/>
              <a:t>srovnání s teoretickou úmrtnosti archaických populací, která vyplývá z modelových úmrtnostních tabulek</a:t>
            </a:r>
          </a:p>
        </p:txBody>
      </p:sp>
      <p:pic>
        <p:nvPicPr>
          <p:cNvPr id="7168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9" y="3360739"/>
            <a:ext cx="5038725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6725" y="3703639"/>
            <a:ext cx="262413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1428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Nadpis 1"/>
          <p:cNvSpPr>
            <a:spLocks noGrp="1" noChangeArrowheads="1"/>
          </p:cNvSpPr>
          <p:nvPr>
            <p:ph type="title"/>
          </p:nvPr>
        </p:nvSpPr>
        <p:spPr>
          <a:xfrm>
            <a:off x="1693863" y="260350"/>
            <a:ext cx="8743950" cy="1143000"/>
          </a:xfrm>
        </p:spPr>
        <p:txBody>
          <a:bodyPr/>
          <a:lstStyle/>
          <a:p>
            <a:pPr defTabSz="771571">
              <a:defRPr/>
            </a:pPr>
            <a:r>
              <a:rPr lang="cs-CZ" altLang="cs-CZ" sz="3713"/>
              <a:t>Interpretace úmrtnostní tabulky</a:t>
            </a:r>
          </a:p>
        </p:txBody>
      </p:sp>
      <p:pic>
        <p:nvPicPr>
          <p:cNvPr id="73731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214" y="1263650"/>
            <a:ext cx="3614737" cy="399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3732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268414"/>
            <a:ext cx="3629025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TextovéPole 5"/>
          <p:cNvSpPr txBox="1">
            <a:spLocks noChangeArrowheads="1"/>
          </p:cNvSpPr>
          <p:nvPr/>
        </p:nvSpPr>
        <p:spPr bwMode="auto">
          <a:xfrm>
            <a:off x="1343025" y="5454650"/>
            <a:ext cx="972185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cs-CZ" altLang="cs-CZ" sz="2400" u="sng">
                <a:latin typeface="Times New Roman" panose="02020603050405020304" pitchFamily="18" charset="0"/>
              </a:rPr>
              <a:t>možnost odhalení anomálie, epidemie, selektivního pohřbívání – ve srovnání s teoretickou úmrtností archaických populací jsou patrné odchylky – princip: </a:t>
            </a:r>
            <a:r>
              <a:rPr lang="cs-CZ" altLang="cs-CZ" sz="2400" b="1" u="sng">
                <a:latin typeface="Times New Roman" panose="02020603050405020304" pitchFamily="18" charset="0"/>
              </a:rPr>
              <a:t>vynesení hodnot z úmrtnostní tabulky do grafické podoby </a:t>
            </a:r>
          </a:p>
        </p:txBody>
      </p:sp>
    </p:spTree>
    <p:extLst>
      <p:ext uri="{BB962C8B-B14F-4D97-AF65-F5344CB8AC3E}">
        <p14:creationId xmlns:p14="http://schemas.microsoft.com/office/powerpoint/2010/main" val="40478818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Nadpis 1"/>
          <p:cNvSpPr>
            <a:spLocks noGrp="1" noChangeArrowheads="1"/>
          </p:cNvSpPr>
          <p:nvPr>
            <p:ph type="title"/>
          </p:nvPr>
        </p:nvSpPr>
        <p:spPr>
          <a:xfrm>
            <a:off x="409279" y="297657"/>
            <a:ext cx="8743950" cy="1143000"/>
          </a:xfrm>
        </p:spPr>
        <p:txBody>
          <a:bodyPr>
            <a:normAutofit fontScale="90000"/>
          </a:bodyPr>
          <a:lstStyle/>
          <a:p>
            <a:pPr defTabSz="771571">
              <a:defRPr/>
            </a:pPr>
            <a:r>
              <a:rPr lang="cs-CZ" altLang="cs-CZ" sz="3713" dirty="0"/>
              <a:t>Další demografické </a:t>
            </a:r>
            <a:r>
              <a:rPr lang="cs-CZ" altLang="cs-CZ" sz="3713" dirty="0" smtClean="0"/>
              <a:t>charakteristiky používané </a:t>
            </a:r>
            <a:br>
              <a:rPr lang="cs-CZ" altLang="cs-CZ" sz="3713" dirty="0" smtClean="0"/>
            </a:br>
            <a:r>
              <a:rPr lang="cs-CZ" altLang="cs-CZ" sz="3713" dirty="0" smtClean="0"/>
              <a:t>v bioarcheologii</a:t>
            </a:r>
            <a:endParaRPr lang="cs-CZ" altLang="cs-CZ" sz="3713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01" y="2228145"/>
            <a:ext cx="4264793" cy="2544822"/>
          </a:xfrm>
          <a:ln>
            <a:solidFill>
              <a:srgbClr val="FFFF00"/>
            </a:solidFill>
          </a:ln>
        </p:spPr>
        <p:txBody>
          <a:bodyPr/>
          <a:lstStyle/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index maskulinity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hrubá míra úmrtnosti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kvocient kojenecké úmrtnosti</a:t>
            </a:r>
          </a:p>
          <a:p>
            <a:pPr marL="192893" indent="-192893" defTabSz="771571">
              <a:spcBef>
                <a:spcPts val="844"/>
              </a:spcBef>
              <a:spcAft>
                <a:spcPts val="0"/>
              </a:spcAft>
              <a:buFont typeface="Wingdings 3" charset="2"/>
              <a:buChar char=""/>
              <a:defRPr/>
            </a:pPr>
            <a:r>
              <a:rPr lang="cs-CZ" sz="236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hrubá míra porodnosti</a:t>
            </a:r>
          </a:p>
          <a:p>
            <a:pPr marL="0" indent="0" defTabSz="771571">
              <a:spcBef>
                <a:spcPts val="844"/>
              </a:spcBef>
              <a:spcAft>
                <a:spcPts val="0"/>
              </a:spcAft>
              <a:buNone/>
              <a:defRPr/>
            </a:pPr>
            <a:endParaRPr lang="cs-CZ" sz="2363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680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6301" y="1533526"/>
            <a:ext cx="4773613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680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8838" y="3614739"/>
            <a:ext cx="4659312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9468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(1) Co je to paleodemografie?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900" indent="0">
              <a:buNone/>
            </a:pPr>
            <a:r>
              <a:rPr lang="cs-CZ" sz="2400" dirty="0" smtClean="0"/>
              <a:t>= obor, který se zabývá rekonstrukcí demografického charakteru populací minulosti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demografie </a:t>
            </a:r>
            <a:r>
              <a:rPr lang="cs-CZ" sz="2400" dirty="0"/>
              <a:t>– jejím cílem je charakterizovat populaci a její dynamiku, popis obyvatelstva – </a:t>
            </a:r>
            <a:r>
              <a:rPr lang="cs-CZ" sz="2400" b="1" dirty="0"/>
              <a:t>recentní populace</a:t>
            </a:r>
            <a:r>
              <a:rPr lang="cs-CZ" sz="2400" dirty="0"/>
              <a:t>, má několik </a:t>
            </a:r>
            <a:r>
              <a:rPr lang="cs-CZ" sz="2400" dirty="0" smtClean="0"/>
              <a:t>podoblastí:</a:t>
            </a:r>
            <a:endParaRPr lang="cs-CZ" sz="2400" dirty="0"/>
          </a:p>
          <a:p>
            <a:pPr>
              <a:buFont typeface="Wingdings" panose="05000000000000000000" pitchFamily="2" charset="2"/>
              <a:buChar char="q"/>
            </a:pPr>
            <a:endParaRPr lang="cs-CZ" sz="2400" dirty="0"/>
          </a:p>
          <a:p>
            <a:pPr marL="36900" indent="0">
              <a:buNone/>
            </a:pPr>
            <a:r>
              <a:rPr lang="cs-CZ" sz="2400" b="1" dirty="0"/>
              <a:t>minulé populace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historická demografie – pramenným materiálem jsou písemné prameny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paleodemografie – pramenným materiálem jsou kosterní pozůstatky </a:t>
            </a:r>
          </a:p>
          <a:p>
            <a:pPr marL="36900" indent="0">
              <a:buNone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5878898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 dirty="0"/>
              <a:t>Křivka úmrtnosti </a:t>
            </a:r>
          </a:p>
        </p:txBody>
      </p:sp>
      <p:pic>
        <p:nvPicPr>
          <p:cNvPr id="77828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4" y="1466851"/>
            <a:ext cx="5400675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9" name="TextovéPole 2"/>
          <p:cNvSpPr txBox="1">
            <a:spLocks noChangeArrowheads="1"/>
          </p:cNvSpPr>
          <p:nvPr/>
        </p:nvSpPr>
        <p:spPr bwMode="auto">
          <a:xfrm>
            <a:off x="7751763" y="1449388"/>
            <a:ext cx="3313112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cs-CZ" altLang="cs-CZ" sz="2400" dirty="0">
                <a:latin typeface="Times New Roman" panose="02020603050405020304" pitchFamily="18" charset="0"/>
              </a:rPr>
              <a:t>→ graf ukazující počet/podíl jedinců, kteří přežili v daném věku </a:t>
            </a:r>
          </a:p>
          <a:p>
            <a:pPr eaLnBrk="1" hangingPunct="1"/>
            <a:endParaRPr lang="cs-CZ" altLang="cs-CZ" sz="2400" dirty="0">
              <a:latin typeface="Times New Roman" panose="02020603050405020304" pitchFamily="18" charset="0"/>
            </a:endParaRPr>
          </a:p>
          <a:p>
            <a:pPr eaLnBrk="1" hangingPunct="1"/>
            <a:r>
              <a:rPr lang="cs-CZ" altLang="cs-CZ" sz="2400" dirty="0">
                <a:latin typeface="Times New Roman" panose="02020603050405020304" pitchFamily="18" charset="0"/>
              </a:rPr>
              <a:t>→ mohou být grafickou podobou hodnot z úmrtnostní tabulky</a:t>
            </a:r>
          </a:p>
        </p:txBody>
      </p:sp>
    </p:spTree>
    <p:extLst>
      <p:ext uri="{BB962C8B-B14F-4D97-AF65-F5344CB8AC3E}">
        <p14:creationId xmlns:p14="http://schemas.microsoft.com/office/powerpoint/2010/main" val="29646586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Nadpis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defTabSz="771571">
              <a:defRPr/>
            </a:pPr>
            <a:r>
              <a:rPr lang="cs-CZ" altLang="cs-CZ" sz="3713" dirty="0"/>
              <a:t>Analýza </a:t>
            </a:r>
            <a:r>
              <a:rPr lang="cs-CZ" altLang="cs-CZ" sz="3713" dirty="0" smtClean="0"/>
              <a:t>přežívání - modelování</a:t>
            </a:r>
            <a:endParaRPr lang="cs-CZ" altLang="cs-CZ" sz="3713" dirty="0"/>
          </a:p>
        </p:txBody>
      </p:sp>
      <p:pic>
        <p:nvPicPr>
          <p:cNvPr id="7885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1892301"/>
            <a:ext cx="3960812" cy="349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85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2081213"/>
            <a:ext cx="3927475" cy="311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943254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Nadpis 1"/>
          <p:cNvSpPr>
            <a:spLocks noGrp="1" noChangeArrowheads="1"/>
          </p:cNvSpPr>
          <p:nvPr>
            <p:ph type="title"/>
          </p:nvPr>
        </p:nvSpPr>
        <p:spPr>
          <a:xfrm>
            <a:off x="522550" y="296898"/>
            <a:ext cx="6199798" cy="939049"/>
          </a:xfrm>
        </p:spPr>
        <p:txBody>
          <a:bodyPr/>
          <a:lstStyle/>
          <a:p>
            <a:pPr defTabSz="771571">
              <a:defRPr/>
            </a:pPr>
            <a:r>
              <a:rPr lang="cs-CZ" altLang="cs-CZ" sz="3713" dirty="0">
                <a:latin typeface="Arial" panose="020B0604020202020204" pitchFamily="34" charset="0"/>
                <a:cs typeface="Arial" panose="020B0604020202020204" pitchFamily="34" charset="0"/>
              </a:rPr>
              <a:t>Analýza přežívání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2690" y="1443021"/>
            <a:ext cx="7777162" cy="4371975"/>
          </a:xfrm>
        </p:spPr>
        <p:txBody>
          <a:bodyPr/>
          <a:lstStyle/>
          <a:p>
            <a:pPr indent="-342900" defTabSz="771571">
              <a:spcBef>
                <a:spcPts val="844"/>
              </a:spcBef>
              <a:spcAft>
                <a:spcPts val="0"/>
              </a:spcAft>
              <a:buFont typeface="Wingdings" panose="05000000000000000000" pitchFamily="2" charset="2"/>
              <a:buChar char="q"/>
              <a:defRPr/>
            </a:pP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metody </a:t>
            </a:r>
            <a:r>
              <a:rPr lang="cs-CZ" sz="2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analýzy přežití volíme vždy, když se ve výzkumu zajímáme nejen o četnost výskytu sledované události, ale také o </a:t>
            </a:r>
            <a:r>
              <a:rPr lang="cs-CZ" sz="2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časový průběh tohoto </a:t>
            </a:r>
            <a:r>
              <a:rPr lang="cs-CZ" sz="2400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výskytu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modely přežití → zda  a  jakým  způsobem  závisí  délka  přežití subjektu nebo skupiny subjektů  na  jedné nebo  více  sledovaných proměnných,  případně  jestli  se  tato závislost nějak vyvíjí v čase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Např. </a:t>
            </a:r>
            <a:r>
              <a:rPr lang="cs-CZ" altLang="cs-CZ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Coxův</a:t>
            </a:r>
            <a:r>
              <a:rPr lang="cs-CZ" alt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model, hazardní funkce, 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Gompertzův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model, </a:t>
            </a:r>
            <a:r>
              <a:rPr lang="cs-CZ" alt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Silerův</a:t>
            </a:r>
            <a:r>
              <a:rPr lang="cs-CZ" alt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model</a:t>
            </a:r>
          </a:p>
          <a:p>
            <a:pPr marL="0" indent="0" defTabSz="771571">
              <a:spcBef>
                <a:spcPts val="844"/>
              </a:spcBef>
              <a:spcAft>
                <a:spcPts val="0"/>
              </a:spcAft>
              <a:buNone/>
              <a:defRPr/>
            </a:pPr>
            <a:endParaRPr lang="cs-CZ" sz="2400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defTabSz="771571">
              <a:spcBef>
                <a:spcPts val="844"/>
              </a:spcBef>
              <a:spcAft>
                <a:spcPts val="0"/>
              </a:spcAft>
              <a:buNone/>
              <a:defRPr/>
            </a:pPr>
            <a:endParaRPr lang="cs-CZ" sz="2363" u="sng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5236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3794" y="343593"/>
            <a:ext cx="10353762" cy="970450"/>
          </a:xfrm>
        </p:spPr>
        <p:txBody>
          <a:bodyPr/>
          <a:lstStyle/>
          <a:p>
            <a:r>
              <a:rPr lang="cs-CZ" dirty="0"/>
              <a:t>(1) Co je to paleodemografie?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3794" y="1314043"/>
            <a:ext cx="10923530" cy="5386015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údaje nelze získat přímo, jako u recentní populace (písemné dokumenty), musí být zjištěny z kosterních pozůstatků: → spojeno s řadou komplikací, údaje z kostry s určitou mírou přesnosti a spolehlivosti pouze odhadujeme, neurčujeme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1</a:t>
            </a:r>
            <a:r>
              <a:rPr lang="cs-CZ" sz="2400" dirty="0"/>
              <a:t>. krok: antropologické zpracování materiálu - odhad pohlaví a věku dožití</a:t>
            </a:r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2</a:t>
            </a:r>
            <a:r>
              <a:rPr lang="cs-CZ" sz="2400" dirty="0"/>
              <a:t>. krok: stanovení základních demografických ukazatelů na základě zjištěných údajů – úmrtnostní tabulka, střední délky života, maskulinní index, natalitní index atd</a:t>
            </a:r>
            <a:r>
              <a:rPr lang="cs-CZ" sz="2400" dirty="0" smtClean="0"/>
              <a:t>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nástrojem paleodemografie jsou úmrtnostní tabulky, charakterizující vymírající proces populace na základě věkové struktury</a:t>
            </a:r>
            <a:endParaRPr lang="cs-CZ" sz="2400" dirty="0"/>
          </a:p>
          <a:p>
            <a:pPr>
              <a:buFont typeface="Wingdings" panose="05000000000000000000" pitchFamily="2" charset="2"/>
              <a:buChar char="q"/>
            </a:pPr>
            <a:endParaRPr lang="cs-CZ" sz="2400" dirty="0"/>
          </a:p>
          <a:p>
            <a:pPr>
              <a:buFont typeface="Wingdings" panose="05000000000000000000" pitchFamily="2" charset="2"/>
              <a:buChar char="q"/>
            </a:pPr>
            <a:endParaRPr lang="cs-CZ" sz="2400" dirty="0"/>
          </a:p>
        </p:txBody>
      </p:sp>
      <p:sp>
        <p:nvSpPr>
          <p:cNvPr id="4" name="Šipka dolů 3"/>
          <p:cNvSpPr/>
          <p:nvPr/>
        </p:nvSpPr>
        <p:spPr>
          <a:xfrm>
            <a:off x="5658730" y="3178436"/>
            <a:ext cx="863889" cy="944677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1182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altLang="cs-CZ" dirty="0">
                <a:cs typeface="Arial" panose="020B0604020202020204" pitchFamily="34" charset="0"/>
              </a:rPr>
              <a:t>2) K čemu slouží paleodemografie?</a:t>
            </a:r>
            <a:br>
              <a:rPr lang="cs-CZ" altLang="cs-CZ" dirty="0">
                <a:cs typeface="Arial" panose="020B0604020202020204" pitchFamily="34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Výsledek </a:t>
            </a:r>
            <a:r>
              <a:rPr lang="cs-CZ" sz="2400" dirty="0" err="1"/>
              <a:t>paleodemografické</a:t>
            </a:r>
            <a:r>
              <a:rPr lang="cs-CZ" sz="2400" dirty="0"/>
              <a:t> rekonstrukce: Úmrtnostní tabulka, index maskulinity &amp; fertility → na základě nich můžeme vyvozovat závěry o zkoumané lokalitě </a:t>
            </a:r>
          </a:p>
          <a:p>
            <a:pPr>
              <a:buFont typeface="Wingdings" panose="05000000000000000000" pitchFamily="2" charset="2"/>
              <a:buChar char="q"/>
            </a:pPr>
            <a:endParaRPr lang="cs-CZ" sz="2400" dirty="0"/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Proč je na pohřebišti tolik nedospělých - epidemie?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Proč chybí na pohřebišti dospělí muži – válečný konflikt?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/>
              <a:t>Proč je tak nízká naděje dožití – souvislost s vysokou frekvencí stresových faktorů?</a:t>
            </a:r>
          </a:p>
          <a:p>
            <a:pPr marL="3690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06808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7540" y="543097"/>
            <a:ext cx="4855238" cy="1784465"/>
          </a:xfrm>
        </p:spPr>
        <p:txBody>
          <a:bodyPr>
            <a:normAutofit/>
          </a:bodyPr>
          <a:lstStyle/>
          <a:p>
            <a:r>
              <a:rPr lang="cs-CZ" altLang="cs-CZ" dirty="0">
                <a:cs typeface="Arial" panose="020B0604020202020204" pitchFamily="34" charset="0"/>
              </a:rPr>
              <a:t>2) K čemu slouží paleodemografie?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0676" y="377450"/>
            <a:ext cx="5707688" cy="6106478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189" y="2327562"/>
            <a:ext cx="5201939" cy="3949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7984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(3) Jak se dělá paleodemografie?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31162" y="1832202"/>
            <a:ext cx="11272663" cy="468497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sz="2400" u="sng" dirty="0" smtClean="0"/>
              <a:t>První krok</a:t>
            </a:r>
            <a:r>
              <a:rPr lang="cs-CZ" sz="2400" dirty="0" smtClean="0"/>
              <a:t>: základní antropologická analýza (věk, pohlaví, počet jedinců v hrobové jámě, počet jedinců na pohřebišti, zdravotní stav,…)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u="sng" dirty="0" smtClean="0"/>
              <a:t>Druhý krok</a:t>
            </a:r>
            <a:r>
              <a:rPr lang="cs-CZ" sz="2400" dirty="0" smtClean="0"/>
              <a:t>: konstrukce úmrtnostní tabulky, výpočet koeficientů (index maskulinity, plodnost,…)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u="sng" dirty="0" smtClean="0"/>
              <a:t>Třetí krok</a:t>
            </a:r>
            <a:r>
              <a:rPr lang="cs-CZ" sz="2400" dirty="0" smtClean="0"/>
              <a:t>: interpretace zjištěných údajů </a:t>
            </a:r>
          </a:p>
          <a:p>
            <a:pPr>
              <a:buFont typeface="Wingdings" panose="05000000000000000000" pitchFamily="2" charset="2"/>
              <a:buChar char="q"/>
            </a:pPr>
            <a:endParaRPr lang="cs-CZ" sz="2400" dirty="0" smtClean="0"/>
          </a:p>
          <a:p>
            <a:pPr marL="36900" indent="0">
              <a:buNone/>
            </a:pPr>
            <a:r>
              <a:rPr lang="cs-CZ" sz="2400" b="1" dirty="0" smtClean="0"/>
              <a:t>První krok</a:t>
            </a:r>
            <a:r>
              <a:rPr lang="cs-CZ" sz="2400" dirty="0" smtClean="0"/>
              <a:t>: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1) Odhad věku dožití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dirty="0" smtClean="0"/>
              <a:t>2) Odhad pohlaví 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868656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214E08-EC38-494C-A207-E0EB88AE8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389" y="288840"/>
            <a:ext cx="5893337" cy="858316"/>
          </a:xfrm>
        </p:spPr>
        <p:txBody>
          <a:bodyPr>
            <a:normAutofit/>
          </a:bodyPr>
          <a:lstStyle/>
          <a:p>
            <a:r>
              <a:rPr lang="cs-CZ" dirty="0" smtClean="0"/>
              <a:t>1) Odhad </a:t>
            </a:r>
            <a:r>
              <a:rPr lang="cs-CZ" dirty="0"/>
              <a:t>věku dožití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F5FFAF-587F-4A65-807C-582674C2D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16867" y="404635"/>
            <a:ext cx="4816957" cy="252426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cs-CZ" b="1" dirty="0"/>
              <a:t>nedospělí x dospělí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nedospělí – hodnotíme stupeň vývoje kostry (stupeň prořezání dentice, přirůstání epifýz dlouhých kostí)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dirty="0"/>
              <a:t>dospělí – hodnotíme změny spojené s opotřebením kostry </a:t>
            </a:r>
            <a:r>
              <a:rPr lang="cs-CZ" dirty="0" smtClean="0"/>
              <a:t>(např. opotřebení </a:t>
            </a:r>
            <a:r>
              <a:rPr lang="cs-CZ" dirty="0"/>
              <a:t>kloubních </a:t>
            </a:r>
            <a:r>
              <a:rPr lang="cs-CZ" dirty="0" smtClean="0"/>
              <a:t>ploch)</a:t>
            </a: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  <a:p>
            <a:pPr>
              <a:buFont typeface="Wingdings" panose="05000000000000000000" pitchFamily="2" charset="2"/>
              <a:buChar char="q"/>
            </a:pPr>
            <a:endParaRPr lang="cs-CZ" dirty="0"/>
          </a:p>
          <a:p>
            <a:pPr indent="-342900">
              <a:buFont typeface="Wingdings" panose="05000000000000000000" pitchFamily="2" charset="2"/>
              <a:buChar char="q"/>
            </a:pP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BE97D5-B92C-4131-B4C2-A533F7402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89" y="1339756"/>
            <a:ext cx="5328863" cy="5049097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1726" y="3128888"/>
            <a:ext cx="4346620" cy="325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3221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řidlice">
  <a:themeElements>
    <a:clrScheme name="Břidlic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826F61"/>
      </a:accent1>
      <a:accent2>
        <a:srgbClr val="A19C7F"/>
      </a:accent2>
      <a:accent3>
        <a:srgbClr val="9AA489"/>
      </a:accent3>
      <a:accent4>
        <a:srgbClr val="7C938B"/>
      </a:accent4>
      <a:accent5>
        <a:srgbClr val="7C7D92"/>
      </a:accent5>
      <a:accent6>
        <a:srgbClr val="897376"/>
      </a:accent6>
      <a:hlink>
        <a:srgbClr val="D29B73"/>
      </a:hlink>
      <a:folHlink>
        <a:srgbClr val="F4C5A4"/>
      </a:folHlink>
    </a:clrScheme>
    <a:fontScheme name="Břidlic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řidlic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FF747C5C-A8E8-4833-9E55-3D08FE4E487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Břidlice</Template>
  <TotalTime>1296</TotalTime>
  <Words>1788</Words>
  <Application>Microsoft Office PowerPoint</Application>
  <PresentationFormat>Širokoúhlá obrazovka</PresentationFormat>
  <Paragraphs>193</Paragraphs>
  <Slides>42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Calisto MT</vt:lpstr>
      <vt:lpstr>Times New Roman</vt:lpstr>
      <vt:lpstr>Trebuchet MS</vt:lpstr>
      <vt:lpstr>Wingdings</vt:lpstr>
      <vt:lpstr>Wingdings 2</vt:lpstr>
      <vt:lpstr>Wingdings 3</vt:lpstr>
      <vt:lpstr>Břidlice</vt:lpstr>
      <vt:lpstr>Úvod do paleodemografie </vt:lpstr>
      <vt:lpstr>Prezentace aplikace PowerPoint</vt:lpstr>
      <vt:lpstr>A) ÚVOD</vt:lpstr>
      <vt:lpstr>(1) Co je to paleodemografie?</vt:lpstr>
      <vt:lpstr>(1) Co je to paleodemografie?</vt:lpstr>
      <vt:lpstr>2) K čemu slouží paleodemografie? </vt:lpstr>
      <vt:lpstr>2) K čemu slouží paleodemografie?</vt:lpstr>
      <vt:lpstr>(3) Jak se dělá paleodemografie?</vt:lpstr>
      <vt:lpstr>1) Odhad věku dožití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(3) Jak se dělá paleodemografie?</vt:lpstr>
      <vt:lpstr>B) PERSPEKTIVY A PROBLÉMY</vt:lpstr>
      <vt:lpstr>Prezentace aplikace PowerPoint</vt:lpstr>
      <vt:lpstr>B) PERSPEKTIVY A PROBLÉMY</vt:lpstr>
      <vt:lpstr>B) PERSPEKTIVY A PROBLÉMY</vt:lpstr>
      <vt:lpstr>Prezentace aplikace PowerPoint</vt:lpstr>
      <vt:lpstr>Prezentace aplikace PowerPoint</vt:lpstr>
      <vt:lpstr>B) PERSPEKTIVY A PROBLÉMY</vt:lpstr>
      <vt:lpstr>Prezentace aplikace PowerPoint</vt:lpstr>
      <vt:lpstr>B) PERSPEKTIVY A PROBLÉMY</vt:lpstr>
      <vt:lpstr>Prezentace aplikace PowerPoint</vt:lpstr>
      <vt:lpstr>C) PRAKTICKÁ ČÁST</vt:lpstr>
      <vt:lpstr>Úmrtnostní tabulka</vt:lpstr>
      <vt:lpstr>Úmrtnostní tabulka II</vt:lpstr>
      <vt:lpstr>Úmrtnostní tabulka II</vt:lpstr>
      <vt:lpstr>Úmrtnostní tabulka II</vt:lpstr>
      <vt:lpstr>Úmrtnostní tabulka II</vt:lpstr>
      <vt:lpstr>2) Interpretace úmrtnostní tabulky</vt:lpstr>
      <vt:lpstr>Interpretace úmrtnostní tabulky</vt:lpstr>
      <vt:lpstr>Interpretace úmrtnostní tabulky</vt:lpstr>
      <vt:lpstr>Další demografické charakteristiky používané  v bioarcheologii</vt:lpstr>
      <vt:lpstr>Křivka úmrtnosti </vt:lpstr>
      <vt:lpstr>Analýza přežívání - modelování</vt:lpstr>
      <vt:lpstr>Analýza přežívání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paleodemografie</dc:title>
  <dc:creator>Zazvonilova Eliska</dc:creator>
  <cp:lastModifiedBy>Zazvonilova Eliska</cp:lastModifiedBy>
  <cp:revision>18</cp:revision>
  <dcterms:created xsi:type="dcterms:W3CDTF">2021-04-12T10:02:14Z</dcterms:created>
  <dcterms:modified xsi:type="dcterms:W3CDTF">2021-04-13T07:46:36Z</dcterms:modified>
</cp:coreProperties>
</file>