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69" r:id="rId6"/>
    <p:sldId id="268" r:id="rId7"/>
    <p:sldId id="270" r:id="rId8"/>
    <p:sldId id="271" r:id="rId9"/>
    <p:sldId id="257" r:id="rId10"/>
    <p:sldId id="261" r:id="rId11"/>
    <p:sldId id="258" r:id="rId12"/>
    <p:sldId id="259" r:id="rId13"/>
    <p:sldId id="260" r:id="rId14"/>
    <p:sldId id="262" r:id="rId15"/>
    <p:sldId id="263"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64" r:id="rId33"/>
    <p:sldId id="288" r:id="rId3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91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Počet</a:t>
            </a:r>
            <a:r>
              <a:rPr lang="cs-CZ" baseline="0" dirty="0"/>
              <a:t> českých nakladatelů s registrací </a:t>
            </a:r>
            <a:r>
              <a:rPr lang="cs-CZ" dirty="0"/>
              <a:t>ISBN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bar"/>
        <c:grouping val="clustered"/>
        <c:varyColors val="0"/>
        <c:ser>
          <c:idx val="0"/>
          <c:order val="0"/>
          <c:tx>
            <c:strRef>
              <c:f>List1!$B$1</c:f>
              <c:strCache>
                <c:ptCount val="1"/>
                <c:pt idx="0">
                  <c:v>Number of Publishers</c:v>
                </c:pt>
              </c:strCache>
            </c:strRef>
          </c:tx>
          <c:spPr>
            <a:solidFill>
              <a:schemeClr val="accent1"/>
            </a:solidFill>
            <a:ln>
              <a:noFill/>
            </a:ln>
            <a:effectLst/>
          </c:spPr>
          <c:invertIfNegative val="0"/>
          <c:cat>
            <c:numRef>
              <c:f>List1!$A$2:$A$16</c:f>
              <c:numCache>
                <c:formatCode>General</c:formatCode>
                <c:ptCount val="15"/>
                <c:pt idx="3">
                  <c:v>1989</c:v>
                </c:pt>
                <c:pt idx="4">
                  <c:v>1990</c:v>
                </c:pt>
                <c:pt idx="5">
                  <c:v>1991</c:v>
                </c:pt>
                <c:pt idx="6">
                  <c:v>1992</c:v>
                </c:pt>
                <c:pt idx="7">
                  <c:v>1993</c:v>
                </c:pt>
                <c:pt idx="8">
                  <c:v>1994</c:v>
                </c:pt>
                <c:pt idx="9">
                  <c:v>1995</c:v>
                </c:pt>
                <c:pt idx="10">
                  <c:v>1996</c:v>
                </c:pt>
                <c:pt idx="11">
                  <c:v>19997</c:v>
                </c:pt>
                <c:pt idx="12">
                  <c:v>1998</c:v>
                </c:pt>
                <c:pt idx="13">
                  <c:v>1999</c:v>
                </c:pt>
                <c:pt idx="14">
                  <c:v>2000</c:v>
                </c:pt>
              </c:numCache>
            </c:numRef>
          </c:cat>
          <c:val>
            <c:numRef>
              <c:f>List1!$B$2:$B$16</c:f>
              <c:numCache>
                <c:formatCode>General</c:formatCode>
                <c:ptCount val="15"/>
                <c:pt idx="3">
                  <c:v>238</c:v>
                </c:pt>
                <c:pt idx="4">
                  <c:v>650</c:v>
                </c:pt>
                <c:pt idx="5">
                  <c:v>1158</c:v>
                </c:pt>
                <c:pt idx="6">
                  <c:v>1210</c:v>
                </c:pt>
                <c:pt idx="7">
                  <c:v>1554</c:v>
                </c:pt>
                <c:pt idx="8">
                  <c:v>1813</c:v>
                </c:pt>
                <c:pt idx="9">
                  <c:v>2017</c:v>
                </c:pt>
                <c:pt idx="10">
                  <c:v>2180</c:v>
                </c:pt>
                <c:pt idx="11">
                  <c:v>2366</c:v>
                </c:pt>
                <c:pt idx="12">
                  <c:v>2552</c:v>
                </c:pt>
                <c:pt idx="13">
                  <c:v>2745</c:v>
                </c:pt>
                <c:pt idx="14">
                  <c:v>2898</c:v>
                </c:pt>
              </c:numCache>
            </c:numRef>
          </c:val>
          <c:extLst>
            <c:ext xmlns:c16="http://schemas.microsoft.com/office/drawing/2014/chart" uri="{C3380CC4-5D6E-409C-BE32-E72D297353CC}">
              <c16:uniqueId val="{00000000-E15E-49DC-828C-6AB684F91A6A}"/>
            </c:ext>
          </c:extLst>
        </c:ser>
        <c:ser>
          <c:idx val="1"/>
          <c:order val="1"/>
          <c:tx>
            <c:strRef>
              <c:f>List1!$C$1</c:f>
              <c:strCache>
                <c:ptCount val="1"/>
                <c:pt idx="0">
                  <c:v>Sloupec1</c:v>
                </c:pt>
              </c:strCache>
            </c:strRef>
          </c:tx>
          <c:spPr>
            <a:solidFill>
              <a:schemeClr val="accent2"/>
            </a:solidFill>
            <a:ln>
              <a:noFill/>
            </a:ln>
            <a:effectLst/>
          </c:spPr>
          <c:invertIfNegative val="0"/>
          <c:cat>
            <c:numRef>
              <c:f>List1!$A$2:$A$16</c:f>
              <c:numCache>
                <c:formatCode>General</c:formatCode>
                <c:ptCount val="15"/>
                <c:pt idx="3">
                  <c:v>1989</c:v>
                </c:pt>
                <c:pt idx="4">
                  <c:v>1990</c:v>
                </c:pt>
                <c:pt idx="5">
                  <c:v>1991</c:v>
                </c:pt>
                <c:pt idx="6">
                  <c:v>1992</c:v>
                </c:pt>
                <c:pt idx="7">
                  <c:v>1993</c:v>
                </c:pt>
                <c:pt idx="8">
                  <c:v>1994</c:v>
                </c:pt>
                <c:pt idx="9">
                  <c:v>1995</c:v>
                </c:pt>
                <c:pt idx="10">
                  <c:v>1996</c:v>
                </c:pt>
                <c:pt idx="11">
                  <c:v>19997</c:v>
                </c:pt>
                <c:pt idx="12">
                  <c:v>1998</c:v>
                </c:pt>
                <c:pt idx="13">
                  <c:v>1999</c:v>
                </c:pt>
                <c:pt idx="14">
                  <c:v>2000</c:v>
                </c:pt>
              </c:numCache>
            </c:numRef>
          </c:cat>
          <c:val>
            <c:numRef>
              <c:f>List1!$C$2:$C$16</c:f>
              <c:numCache>
                <c:formatCode>General</c:formatCode>
                <c:ptCount val="15"/>
              </c:numCache>
            </c:numRef>
          </c:val>
          <c:extLst>
            <c:ext xmlns:c16="http://schemas.microsoft.com/office/drawing/2014/chart" uri="{C3380CC4-5D6E-409C-BE32-E72D297353CC}">
              <c16:uniqueId val="{00000001-E15E-49DC-828C-6AB684F91A6A}"/>
            </c:ext>
          </c:extLst>
        </c:ser>
        <c:ser>
          <c:idx val="2"/>
          <c:order val="2"/>
          <c:tx>
            <c:strRef>
              <c:f>List1!$D$1</c:f>
              <c:strCache>
                <c:ptCount val="1"/>
                <c:pt idx="0">
                  <c:v>Sloupec2</c:v>
                </c:pt>
              </c:strCache>
            </c:strRef>
          </c:tx>
          <c:spPr>
            <a:solidFill>
              <a:schemeClr val="accent3"/>
            </a:solidFill>
            <a:ln>
              <a:noFill/>
            </a:ln>
            <a:effectLst/>
          </c:spPr>
          <c:invertIfNegative val="0"/>
          <c:cat>
            <c:numRef>
              <c:f>List1!$A$2:$A$16</c:f>
              <c:numCache>
                <c:formatCode>General</c:formatCode>
                <c:ptCount val="15"/>
                <c:pt idx="3">
                  <c:v>1989</c:v>
                </c:pt>
                <c:pt idx="4">
                  <c:v>1990</c:v>
                </c:pt>
                <c:pt idx="5">
                  <c:v>1991</c:v>
                </c:pt>
                <c:pt idx="6">
                  <c:v>1992</c:v>
                </c:pt>
                <c:pt idx="7">
                  <c:v>1993</c:v>
                </c:pt>
                <c:pt idx="8">
                  <c:v>1994</c:v>
                </c:pt>
                <c:pt idx="9">
                  <c:v>1995</c:v>
                </c:pt>
                <c:pt idx="10">
                  <c:v>1996</c:v>
                </c:pt>
                <c:pt idx="11">
                  <c:v>19997</c:v>
                </c:pt>
                <c:pt idx="12">
                  <c:v>1998</c:v>
                </c:pt>
                <c:pt idx="13">
                  <c:v>1999</c:v>
                </c:pt>
                <c:pt idx="14">
                  <c:v>2000</c:v>
                </c:pt>
              </c:numCache>
            </c:numRef>
          </c:cat>
          <c:val>
            <c:numRef>
              <c:f>List1!$D$2:$D$16</c:f>
              <c:numCache>
                <c:formatCode>General</c:formatCode>
                <c:ptCount val="15"/>
              </c:numCache>
            </c:numRef>
          </c:val>
          <c:extLst>
            <c:ext xmlns:c16="http://schemas.microsoft.com/office/drawing/2014/chart" uri="{C3380CC4-5D6E-409C-BE32-E72D297353CC}">
              <c16:uniqueId val="{00000002-E15E-49DC-828C-6AB684F91A6A}"/>
            </c:ext>
          </c:extLst>
        </c:ser>
        <c:dLbls>
          <c:showLegendKey val="0"/>
          <c:showVal val="0"/>
          <c:showCatName val="0"/>
          <c:showSerName val="0"/>
          <c:showPercent val="0"/>
          <c:showBubbleSize val="0"/>
        </c:dLbls>
        <c:gapWidth val="182"/>
        <c:axId val="177064216"/>
        <c:axId val="177064608"/>
      </c:barChart>
      <c:catAx>
        <c:axId val="177064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77064608"/>
        <c:crosses val="autoZero"/>
        <c:auto val="1"/>
        <c:lblAlgn val="ctr"/>
        <c:lblOffset val="100"/>
        <c:noMultiLvlLbl val="0"/>
      </c:catAx>
      <c:valAx>
        <c:axId val="177064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77064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Roční počet vydaných knih</a:t>
            </a:r>
          </a:p>
          <a:p>
            <a:pPr>
              <a:defRPr/>
            </a:pPr>
            <a:endParaRPr lang="cs-CZ"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Books published</c:v>
                </c:pt>
              </c:strCache>
            </c:strRef>
          </c:tx>
          <c:spPr>
            <a:solidFill>
              <a:schemeClr val="accent1"/>
            </a:solidFill>
            <a:ln>
              <a:noFill/>
            </a:ln>
            <a:effectLst/>
          </c:spPr>
          <c:invertIfNegative val="0"/>
          <c:cat>
            <c:numRef>
              <c:f>List1!$A$2:$A$9</c:f>
              <c:numCache>
                <c:formatCode>General</c:formatCode>
                <c:ptCount val="8"/>
                <c:pt idx="0">
                  <c:v>1993</c:v>
                </c:pt>
                <c:pt idx="1">
                  <c:v>1994</c:v>
                </c:pt>
                <c:pt idx="2">
                  <c:v>1995</c:v>
                </c:pt>
                <c:pt idx="3">
                  <c:v>1996</c:v>
                </c:pt>
                <c:pt idx="4">
                  <c:v>1997</c:v>
                </c:pt>
                <c:pt idx="5">
                  <c:v>1998</c:v>
                </c:pt>
                <c:pt idx="6">
                  <c:v>1999</c:v>
                </c:pt>
                <c:pt idx="7">
                  <c:v>2000</c:v>
                </c:pt>
              </c:numCache>
            </c:numRef>
          </c:cat>
          <c:val>
            <c:numRef>
              <c:f>List1!$B$2:$B$9</c:f>
              <c:numCache>
                <c:formatCode>General</c:formatCode>
                <c:ptCount val="8"/>
                <c:pt idx="0">
                  <c:v>6824</c:v>
                </c:pt>
                <c:pt idx="1">
                  <c:v>7957</c:v>
                </c:pt>
                <c:pt idx="2">
                  <c:v>7663</c:v>
                </c:pt>
                <c:pt idx="3">
                  <c:v>8679</c:v>
                </c:pt>
                <c:pt idx="4">
                  <c:v>9841</c:v>
                </c:pt>
                <c:pt idx="5">
                  <c:v>10279</c:v>
                </c:pt>
                <c:pt idx="6">
                  <c:v>10598</c:v>
                </c:pt>
                <c:pt idx="7">
                  <c:v>10192</c:v>
                </c:pt>
              </c:numCache>
            </c:numRef>
          </c:val>
          <c:extLst>
            <c:ext xmlns:c16="http://schemas.microsoft.com/office/drawing/2014/chart" uri="{C3380CC4-5D6E-409C-BE32-E72D297353CC}">
              <c16:uniqueId val="{00000000-0724-43FA-A207-9C32B9F1E0FA}"/>
            </c:ext>
          </c:extLst>
        </c:ser>
        <c:ser>
          <c:idx val="1"/>
          <c:order val="1"/>
          <c:tx>
            <c:strRef>
              <c:f>List1!$C$1</c:f>
              <c:strCache>
                <c:ptCount val="1"/>
                <c:pt idx="0">
                  <c:v>1st editions</c:v>
                </c:pt>
              </c:strCache>
            </c:strRef>
          </c:tx>
          <c:spPr>
            <a:solidFill>
              <a:schemeClr val="accent2"/>
            </a:solidFill>
            <a:ln>
              <a:noFill/>
            </a:ln>
            <a:effectLst/>
          </c:spPr>
          <c:invertIfNegative val="0"/>
          <c:cat>
            <c:numRef>
              <c:f>List1!$A$2:$A$9</c:f>
              <c:numCache>
                <c:formatCode>General</c:formatCode>
                <c:ptCount val="8"/>
                <c:pt idx="0">
                  <c:v>1993</c:v>
                </c:pt>
                <c:pt idx="1">
                  <c:v>1994</c:v>
                </c:pt>
                <c:pt idx="2">
                  <c:v>1995</c:v>
                </c:pt>
                <c:pt idx="3">
                  <c:v>1996</c:v>
                </c:pt>
                <c:pt idx="4">
                  <c:v>1997</c:v>
                </c:pt>
                <c:pt idx="5">
                  <c:v>1998</c:v>
                </c:pt>
                <c:pt idx="6">
                  <c:v>1999</c:v>
                </c:pt>
                <c:pt idx="7">
                  <c:v>2000</c:v>
                </c:pt>
              </c:numCache>
            </c:numRef>
          </c:cat>
          <c:val>
            <c:numRef>
              <c:f>List1!$C$2:$C$9</c:f>
              <c:numCache>
                <c:formatCode>General</c:formatCode>
                <c:ptCount val="8"/>
                <c:pt idx="0">
                  <c:v>6167</c:v>
                </c:pt>
                <c:pt idx="1">
                  <c:v>7105</c:v>
                </c:pt>
                <c:pt idx="2">
                  <c:v>6826</c:v>
                </c:pt>
                <c:pt idx="3">
                  <c:v>7569</c:v>
                </c:pt>
                <c:pt idx="4">
                  <c:v>8720</c:v>
                </c:pt>
                <c:pt idx="5">
                  <c:v>8980</c:v>
                </c:pt>
                <c:pt idx="6">
                  <c:v>9188</c:v>
                </c:pt>
                <c:pt idx="7">
                  <c:v>8781</c:v>
                </c:pt>
              </c:numCache>
            </c:numRef>
          </c:val>
          <c:extLst>
            <c:ext xmlns:c16="http://schemas.microsoft.com/office/drawing/2014/chart" uri="{C3380CC4-5D6E-409C-BE32-E72D297353CC}">
              <c16:uniqueId val="{00000001-0724-43FA-A207-9C32B9F1E0FA}"/>
            </c:ext>
          </c:extLst>
        </c:ser>
        <c:ser>
          <c:idx val="2"/>
          <c:order val="2"/>
          <c:tx>
            <c:strRef>
              <c:f>List1!$D$1</c:f>
              <c:strCache>
                <c:ptCount val="1"/>
                <c:pt idx="0">
                  <c:v>Fiction</c:v>
                </c:pt>
              </c:strCache>
            </c:strRef>
          </c:tx>
          <c:spPr>
            <a:solidFill>
              <a:schemeClr val="accent3"/>
            </a:solidFill>
            <a:ln>
              <a:noFill/>
            </a:ln>
            <a:effectLst/>
          </c:spPr>
          <c:invertIfNegative val="0"/>
          <c:cat>
            <c:numRef>
              <c:f>List1!$A$2:$A$9</c:f>
              <c:numCache>
                <c:formatCode>General</c:formatCode>
                <c:ptCount val="8"/>
                <c:pt idx="0">
                  <c:v>1993</c:v>
                </c:pt>
                <c:pt idx="1">
                  <c:v>1994</c:v>
                </c:pt>
                <c:pt idx="2">
                  <c:v>1995</c:v>
                </c:pt>
                <c:pt idx="3">
                  <c:v>1996</c:v>
                </c:pt>
                <c:pt idx="4">
                  <c:v>1997</c:v>
                </c:pt>
                <c:pt idx="5">
                  <c:v>1998</c:v>
                </c:pt>
                <c:pt idx="6">
                  <c:v>1999</c:v>
                </c:pt>
                <c:pt idx="7">
                  <c:v>2000</c:v>
                </c:pt>
              </c:numCache>
            </c:numRef>
          </c:cat>
          <c:val>
            <c:numRef>
              <c:f>List1!$D$2:$D$9</c:f>
              <c:numCache>
                <c:formatCode>General</c:formatCode>
                <c:ptCount val="8"/>
                <c:pt idx="0">
                  <c:v>2104</c:v>
                </c:pt>
                <c:pt idx="1">
                  <c:v>3198</c:v>
                </c:pt>
                <c:pt idx="2">
                  <c:v>2991</c:v>
                </c:pt>
                <c:pt idx="3">
                  <c:v>2835</c:v>
                </c:pt>
                <c:pt idx="4">
                  <c:v>3365</c:v>
                </c:pt>
                <c:pt idx="5">
                  <c:v>3155</c:v>
                </c:pt>
                <c:pt idx="6">
                  <c:v>2861</c:v>
                </c:pt>
                <c:pt idx="7">
                  <c:v>2745</c:v>
                </c:pt>
              </c:numCache>
            </c:numRef>
          </c:val>
          <c:extLst>
            <c:ext xmlns:c16="http://schemas.microsoft.com/office/drawing/2014/chart" uri="{C3380CC4-5D6E-409C-BE32-E72D297353CC}">
              <c16:uniqueId val="{00000002-0724-43FA-A207-9C32B9F1E0FA}"/>
            </c:ext>
          </c:extLst>
        </c:ser>
        <c:dLbls>
          <c:showLegendKey val="0"/>
          <c:showVal val="0"/>
          <c:showCatName val="0"/>
          <c:showSerName val="0"/>
          <c:showPercent val="0"/>
          <c:showBubbleSize val="0"/>
        </c:dLbls>
        <c:gapWidth val="219"/>
        <c:overlap val="-27"/>
        <c:axId val="177065784"/>
        <c:axId val="177066176"/>
      </c:barChart>
      <c:catAx>
        <c:axId val="17706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77066176"/>
        <c:crosses val="autoZero"/>
        <c:auto val="1"/>
        <c:lblAlgn val="ctr"/>
        <c:lblOffset val="100"/>
        <c:noMultiLvlLbl val="0"/>
      </c:catAx>
      <c:valAx>
        <c:axId val="17706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77065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Jazyky, z nichž se překládá</a:t>
            </a:r>
          </a:p>
          <a:p>
            <a:pPr>
              <a:defRPr/>
            </a:pPr>
            <a:endParaRPr lang="cs-CZ"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English</c:v>
                </c:pt>
              </c:strCache>
            </c:strRef>
          </c:tx>
          <c:spPr>
            <a:solidFill>
              <a:schemeClr val="accent1"/>
            </a:solidFill>
            <a:ln>
              <a:noFill/>
            </a:ln>
            <a:effectLst/>
          </c:spPr>
          <c:invertIfNegative val="0"/>
          <c:cat>
            <c:numRef>
              <c:f>List1!$A$2:$A$5</c:f>
              <c:numCache>
                <c:formatCode>General</c:formatCode>
                <c:ptCount val="4"/>
                <c:pt idx="0">
                  <c:v>1997</c:v>
                </c:pt>
                <c:pt idx="1">
                  <c:v>1998</c:v>
                </c:pt>
                <c:pt idx="2">
                  <c:v>1999</c:v>
                </c:pt>
                <c:pt idx="3">
                  <c:v>2000</c:v>
                </c:pt>
              </c:numCache>
            </c:numRef>
          </c:cat>
          <c:val>
            <c:numRef>
              <c:f>List1!$B$2:$B$5</c:f>
              <c:numCache>
                <c:formatCode>General</c:formatCode>
                <c:ptCount val="4"/>
                <c:pt idx="0">
                  <c:v>1819</c:v>
                </c:pt>
                <c:pt idx="1">
                  <c:v>1889</c:v>
                </c:pt>
                <c:pt idx="2">
                  <c:v>2118</c:v>
                </c:pt>
                <c:pt idx="3">
                  <c:v>2088</c:v>
                </c:pt>
              </c:numCache>
            </c:numRef>
          </c:val>
          <c:extLst>
            <c:ext xmlns:c16="http://schemas.microsoft.com/office/drawing/2014/chart" uri="{C3380CC4-5D6E-409C-BE32-E72D297353CC}">
              <c16:uniqueId val="{00000000-2924-42DC-BACB-7ED4F5EAB281}"/>
            </c:ext>
          </c:extLst>
        </c:ser>
        <c:ser>
          <c:idx val="1"/>
          <c:order val="1"/>
          <c:tx>
            <c:strRef>
              <c:f>List1!$C$1</c:f>
              <c:strCache>
                <c:ptCount val="1"/>
                <c:pt idx="0">
                  <c:v>German</c:v>
                </c:pt>
              </c:strCache>
            </c:strRef>
          </c:tx>
          <c:spPr>
            <a:solidFill>
              <a:schemeClr val="accent2"/>
            </a:solidFill>
            <a:ln>
              <a:noFill/>
            </a:ln>
            <a:effectLst/>
          </c:spPr>
          <c:invertIfNegative val="0"/>
          <c:cat>
            <c:numRef>
              <c:f>List1!$A$2:$A$5</c:f>
              <c:numCache>
                <c:formatCode>General</c:formatCode>
                <c:ptCount val="4"/>
                <c:pt idx="0">
                  <c:v>1997</c:v>
                </c:pt>
                <c:pt idx="1">
                  <c:v>1998</c:v>
                </c:pt>
                <c:pt idx="2">
                  <c:v>1999</c:v>
                </c:pt>
                <c:pt idx="3">
                  <c:v>2000</c:v>
                </c:pt>
              </c:numCache>
            </c:numRef>
          </c:cat>
          <c:val>
            <c:numRef>
              <c:f>List1!$C$2:$C$5</c:f>
              <c:numCache>
                <c:formatCode>General</c:formatCode>
                <c:ptCount val="4"/>
                <c:pt idx="0">
                  <c:v>1512</c:v>
                </c:pt>
                <c:pt idx="1">
                  <c:v>1228</c:v>
                </c:pt>
                <c:pt idx="2">
                  <c:v>1106</c:v>
                </c:pt>
                <c:pt idx="3">
                  <c:v>927</c:v>
                </c:pt>
              </c:numCache>
            </c:numRef>
          </c:val>
          <c:extLst>
            <c:ext xmlns:c16="http://schemas.microsoft.com/office/drawing/2014/chart" uri="{C3380CC4-5D6E-409C-BE32-E72D297353CC}">
              <c16:uniqueId val="{00000001-2924-42DC-BACB-7ED4F5EAB281}"/>
            </c:ext>
          </c:extLst>
        </c:ser>
        <c:ser>
          <c:idx val="2"/>
          <c:order val="2"/>
          <c:tx>
            <c:strRef>
              <c:f>List1!$D$1</c:f>
              <c:strCache>
                <c:ptCount val="1"/>
                <c:pt idx="0">
                  <c:v>French</c:v>
                </c:pt>
              </c:strCache>
            </c:strRef>
          </c:tx>
          <c:spPr>
            <a:solidFill>
              <a:schemeClr val="accent3"/>
            </a:solidFill>
            <a:ln>
              <a:noFill/>
            </a:ln>
            <a:effectLst/>
          </c:spPr>
          <c:invertIfNegative val="0"/>
          <c:cat>
            <c:numRef>
              <c:f>List1!$A$2:$A$5</c:f>
              <c:numCache>
                <c:formatCode>General</c:formatCode>
                <c:ptCount val="4"/>
                <c:pt idx="0">
                  <c:v>1997</c:v>
                </c:pt>
                <c:pt idx="1">
                  <c:v>1998</c:v>
                </c:pt>
                <c:pt idx="2">
                  <c:v>1999</c:v>
                </c:pt>
                <c:pt idx="3">
                  <c:v>2000</c:v>
                </c:pt>
              </c:numCache>
            </c:numRef>
          </c:cat>
          <c:val>
            <c:numRef>
              <c:f>List1!$D$2:$D$5</c:f>
              <c:numCache>
                <c:formatCode>General</c:formatCode>
                <c:ptCount val="4"/>
                <c:pt idx="0">
                  <c:v>208</c:v>
                </c:pt>
                <c:pt idx="1">
                  <c:v>199</c:v>
                </c:pt>
                <c:pt idx="2">
                  <c:v>192</c:v>
                </c:pt>
                <c:pt idx="3">
                  <c:v>201</c:v>
                </c:pt>
              </c:numCache>
            </c:numRef>
          </c:val>
          <c:extLst>
            <c:ext xmlns:c16="http://schemas.microsoft.com/office/drawing/2014/chart" uri="{C3380CC4-5D6E-409C-BE32-E72D297353CC}">
              <c16:uniqueId val="{00000002-2924-42DC-BACB-7ED4F5EAB281}"/>
            </c:ext>
          </c:extLst>
        </c:ser>
        <c:ser>
          <c:idx val="3"/>
          <c:order val="3"/>
          <c:tx>
            <c:strRef>
              <c:f>List1!$E$1</c:f>
              <c:strCache>
                <c:ptCount val="1"/>
                <c:pt idx="0">
                  <c:v>Slovak</c:v>
                </c:pt>
              </c:strCache>
            </c:strRef>
          </c:tx>
          <c:spPr>
            <a:solidFill>
              <a:schemeClr val="accent4"/>
            </a:solidFill>
            <a:ln>
              <a:noFill/>
            </a:ln>
            <a:effectLst/>
          </c:spPr>
          <c:invertIfNegative val="0"/>
          <c:cat>
            <c:numRef>
              <c:f>List1!$A$2:$A$5</c:f>
              <c:numCache>
                <c:formatCode>General</c:formatCode>
                <c:ptCount val="4"/>
                <c:pt idx="0">
                  <c:v>1997</c:v>
                </c:pt>
                <c:pt idx="1">
                  <c:v>1998</c:v>
                </c:pt>
                <c:pt idx="2">
                  <c:v>1999</c:v>
                </c:pt>
                <c:pt idx="3">
                  <c:v>2000</c:v>
                </c:pt>
              </c:numCache>
            </c:numRef>
          </c:cat>
          <c:val>
            <c:numRef>
              <c:f>List1!$E$2:$E$5</c:f>
              <c:numCache>
                <c:formatCode>General</c:formatCode>
                <c:ptCount val="4"/>
                <c:pt idx="0">
                  <c:v>32</c:v>
                </c:pt>
                <c:pt idx="1">
                  <c:v>22</c:v>
                </c:pt>
                <c:pt idx="2">
                  <c:v>34</c:v>
                </c:pt>
                <c:pt idx="3">
                  <c:v>49</c:v>
                </c:pt>
              </c:numCache>
            </c:numRef>
          </c:val>
          <c:extLst>
            <c:ext xmlns:c16="http://schemas.microsoft.com/office/drawing/2014/chart" uri="{C3380CC4-5D6E-409C-BE32-E72D297353CC}">
              <c16:uniqueId val="{00000003-2924-42DC-BACB-7ED4F5EAB281}"/>
            </c:ext>
          </c:extLst>
        </c:ser>
        <c:ser>
          <c:idx val="4"/>
          <c:order val="4"/>
          <c:tx>
            <c:strRef>
              <c:f>List1!$F$1</c:f>
              <c:strCache>
                <c:ptCount val="1"/>
                <c:pt idx="0">
                  <c:v>Polish</c:v>
                </c:pt>
              </c:strCache>
            </c:strRef>
          </c:tx>
          <c:spPr>
            <a:solidFill>
              <a:schemeClr val="accent5"/>
            </a:solidFill>
            <a:ln>
              <a:noFill/>
            </a:ln>
            <a:effectLst/>
          </c:spPr>
          <c:invertIfNegative val="0"/>
          <c:cat>
            <c:numRef>
              <c:f>List1!$A$2:$A$5</c:f>
              <c:numCache>
                <c:formatCode>General</c:formatCode>
                <c:ptCount val="4"/>
                <c:pt idx="0">
                  <c:v>1997</c:v>
                </c:pt>
                <c:pt idx="1">
                  <c:v>1998</c:v>
                </c:pt>
                <c:pt idx="2">
                  <c:v>1999</c:v>
                </c:pt>
                <c:pt idx="3">
                  <c:v>2000</c:v>
                </c:pt>
              </c:numCache>
            </c:numRef>
          </c:cat>
          <c:val>
            <c:numRef>
              <c:f>List1!$F$2:$F$5</c:f>
              <c:numCache>
                <c:formatCode>General</c:formatCode>
                <c:ptCount val="4"/>
                <c:pt idx="0">
                  <c:v>31</c:v>
                </c:pt>
                <c:pt idx="1">
                  <c:v>48</c:v>
                </c:pt>
                <c:pt idx="2">
                  <c:v>67</c:v>
                </c:pt>
                <c:pt idx="3">
                  <c:v>63</c:v>
                </c:pt>
              </c:numCache>
            </c:numRef>
          </c:val>
          <c:extLst>
            <c:ext xmlns:c16="http://schemas.microsoft.com/office/drawing/2014/chart" uri="{C3380CC4-5D6E-409C-BE32-E72D297353CC}">
              <c16:uniqueId val="{00000004-2924-42DC-BACB-7ED4F5EAB281}"/>
            </c:ext>
          </c:extLst>
        </c:ser>
        <c:ser>
          <c:idx val="5"/>
          <c:order val="5"/>
          <c:tx>
            <c:strRef>
              <c:f>List1!$G$1</c:f>
              <c:strCache>
                <c:ptCount val="1"/>
                <c:pt idx="0">
                  <c:v>Russian</c:v>
                </c:pt>
              </c:strCache>
            </c:strRef>
          </c:tx>
          <c:spPr>
            <a:solidFill>
              <a:schemeClr val="accent6"/>
            </a:solidFill>
            <a:ln>
              <a:noFill/>
            </a:ln>
            <a:effectLst/>
          </c:spPr>
          <c:invertIfNegative val="0"/>
          <c:cat>
            <c:numRef>
              <c:f>List1!$A$2:$A$5</c:f>
              <c:numCache>
                <c:formatCode>General</c:formatCode>
                <c:ptCount val="4"/>
                <c:pt idx="0">
                  <c:v>1997</c:v>
                </c:pt>
                <c:pt idx="1">
                  <c:v>1998</c:v>
                </c:pt>
                <c:pt idx="2">
                  <c:v>1999</c:v>
                </c:pt>
                <c:pt idx="3">
                  <c:v>2000</c:v>
                </c:pt>
              </c:numCache>
            </c:numRef>
          </c:cat>
          <c:val>
            <c:numRef>
              <c:f>List1!$G$2:$G$5</c:f>
              <c:numCache>
                <c:formatCode>General</c:formatCode>
                <c:ptCount val="4"/>
                <c:pt idx="0">
                  <c:v>32</c:v>
                </c:pt>
                <c:pt idx="1">
                  <c:v>30</c:v>
                </c:pt>
                <c:pt idx="2">
                  <c:v>33</c:v>
                </c:pt>
                <c:pt idx="3">
                  <c:v>41</c:v>
                </c:pt>
              </c:numCache>
            </c:numRef>
          </c:val>
          <c:extLst>
            <c:ext xmlns:c16="http://schemas.microsoft.com/office/drawing/2014/chart" uri="{C3380CC4-5D6E-409C-BE32-E72D297353CC}">
              <c16:uniqueId val="{00000005-2924-42DC-BACB-7ED4F5EAB281}"/>
            </c:ext>
          </c:extLst>
        </c:ser>
        <c:dLbls>
          <c:showLegendKey val="0"/>
          <c:showVal val="0"/>
          <c:showCatName val="0"/>
          <c:showSerName val="0"/>
          <c:showPercent val="0"/>
          <c:showBubbleSize val="0"/>
        </c:dLbls>
        <c:gapWidth val="219"/>
        <c:overlap val="-27"/>
        <c:axId val="180763528"/>
        <c:axId val="180763920"/>
      </c:barChart>
      <c:catAx>
        <c:axId val="180763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80763920"/>
        <c:crosses val="autoZero"/>
        <c:auto val="1"/>
        <c:lblAlgn val="ctr"/>
        <c:lblOffset val="100"/>
        <c:noMultiLvlLbl val="0"/>
      </c:catAx>
      <c:valAx>
        <c:axId val="180763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80763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Růst ceny knih</a:t>
            </a:r>
          </a:p>
          <a:p>
            <a:pPr>
              <a:defRPr/>
            </a:pPr>
            <a:endParaRPr lang="cs-CZ"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Price in Crowns</c:v>
                </c:pt>
              </c:strCache>
            </c:strRef>
          </c:tx>
          <c:spPr>
            <a:solidFill>
              <a:schemeClr val="accent1"/>
            </a:solidFill>
            <a:ln>
              <a:noFill/>
            </a:ln>
            <a:effectLst/>
          </c:spPr>
          <c:invertIfNegative val="0"/>
          <c:cat>
            <c:numRef>
              <c:f>List1!$A$2:$A$9</c:f>
              <c:numCache>
                <c:formatCode>General</c:formatCode>
                <c:ptCount val="8"/>
                <c:pt idx="0">
                  <c:v>1993</c:v>
                </c:pt>
                <c:pt idx="1">
                  <c:v>1994</c:v>
                </c:pt>
                <c:pt idx="2">
                  <c:v>1995</c:v>
                </c:pt>
                <c:pt idx="3">
                  <c:v>1996</c:v>
                </c:pt>
                <c:pt idx="4">
                  <c:v>1997</c:v>
                </c:pt>
                <c:pt idx="5">
                  <c:v>1998</c:v>
                </c:pt>
                <c:pt idx="6">
                  <c:v>1999</c:v>
                </c:pt>
                <c:pt idx="7">
                  <c:v>2000</c:v>
                </c:pt>
              </c:numCache>
            </c:numRef>
          </c:cat>
          <c:val>
            <c:numRef>
              <c:f>List1!$B$2:$B$9</c:f>
              <c:numCache>
                <c:formatCode>General</c:formatCode>
                <c:ptCount val="8"/>
                <c:pt idx="0">
                  <c:v>83</c:v>
                </c:pt>
                <c:pt idx="1">
                  <c:v>103</c:v>
                </c:pt>
                <c:pt idx="2">
                  <c:v>130</c:v>
                </c:pt>
                <c:pt idx="3">
                  <c:v>150</c:v>
                </c:pt>
                <c:pt idx="4">
                  <c:v>162</c:v>
                </c:pt>
                <c:pt idx="5">
                  <c:v>187</c:v>
                </c:pt>
                <c:pt idx="6">
                  <c:v>201</c:v>
                </c:pt>
                <c:pt idx="7">
                  <c:v>202</c:v>
                </c:pt>
              </c:numCache>
            </c:numRef>
          </c:val>
          <c:extLst>
            <c:ext xmlns:c16="http://schemas.microsoft.com/office/drawing/2014/chart" uri="{C3380CC4-5D6E-409C-BE32-E72D297353CC}">
              <c16:uniqueId val="{00000000-E31B-4BDF-B895-7B78AD496A1B}"/>
            </c:ext>
          </c:extLst>
        </c:ser>
        <c:ser>
          <c:idx val="1"/>
          <c:order val="1"/>
          <c:tx>
            <c:strRef>
              <c:f>List1!$C$1</c:f>
              <c:strCache>
                <c:ptCount val="1"/>
                <c:pt idx="0">
                  <c:v>Percentage Growth</c:v>
                </c:pt>
              </c:strCache>
            </c:strRef>
          </c:tx>
          <c:spPr>
            <a:solidFill>
              <a:schemeClr val="accent2"/>
            </a:solidFill>
            <a:ln>
              <a:noFill/>
            </a:ln>
            <a:effectLst/>
          </c:spPr>
          <c:invertIfNegative val="0"/>
          <c:cat>
            <c:numRef>
              <c:f>List1!$A$2:$A$9</c:f>
              <c:numCache>
                <c:formatCode>General</c:formatCode>
                <c:ptCount val="8"/>
                <c:pt idx="0">
                  <c:v>1993</c:v>
                </c:pt>
                <c:pt idx="1">
                  <c:v>1994</c:v>
                </c:pt>
                <c:pt idx="2">
                  <c:v>1995</c:v>
                </c:pt>
                <c:pt idx="3">
                  <c:v>1996</c:v>
                </c:pt>
                <c:pt idx="4">
                  <c:v>1997</c:v>
                </c:pt>
                <c:pt idx="5">
                  <c:v>1998</c:v>
                </c:pt>
                <c:pt idx="6">
                  <c:v>1999</c:v>
                </c:pt>
                <c:pt idx="7">
                  <c:v>2000</c:v>
                </c:pt>
              </c:numCache>
            </c:numRef>
          </c:cat>
          <c:val>
            <c:numRef>
              <c:f>List1!$C$2:$C$9</c:f>
              <c:numCache>
                <c:formatCode>General</c:formatCode>
                <c:ptCount val="8"/>
                <c:pt idx="1">
                  <c:v>24</c:v>
                </c:pt>
                <c:pt idx="2">
                  <c:v>26</c:v>
                </c:pt>
                <c:pt idx="3">
                  <c:v>17</c:v>
                </c:pt>
                <c:pt idx="4">
                  <c:v>8</c:v>
                </c:pt>
                <c:pt idx="5">
                  <c:v>16</c:v>
                </c:pt>
                <c:pt idx="6">
                  <c:v>7</c:v>
                </c:pt>
                <c:pt idx="7">
                  <c:v>1</c:v>
                </c:pt>
              </c:numCache>
            </c:numRef>
          </c:val>
          <c:extLst>
            <c:ext xmlns:c16="http://schemas.microsoft.com/office/drawing/2014/chart" uri="{C3380CC4-5D6E-409C-BE32-E72D297353CC}">
              <c16:uniqueId val="{00000001-E31B-4BDF-B895-7B78AD496A1B}"/>
            </c:ext>
          </c:extLst>
        </c:ser>
        <c:ser>
          <c:idx val="2"/>
          <c:order val="2"/>
          <c:tx>
            <c:strRef>
              <c:f>List1!$D$1</c:f>
              <c:strCache>
                <c:ptCount val="1"/>
                <c:pt idx="0">
                  <c:v>Consumer Price Index</c:v>
                </c:pt>
              </c:strCache>
            </c:strRef>
          </c:tx>
          <c:spPr>
            <a:solidFill>
              <a:schemeClr val="accent3"/>
            </a:solidFill>
            <a:ln>
              <a:noFill/>
            </a:ln>
            <a:effectLst/>
          </c:spPr>
          <c:invertIfNegative val="0"/>
          <c:cat>
            <c:numRef>
              <c:f>List1!$A$2:$A$9</c:f>
              <c:numCache>
                <c:formatCode>General</c:formatCode>
                <c:ptCount val="8"/>
                <c:pt idx="0">
                  <c:v>1993</c:v>
                </c:pt>
                <c:pt idx="1">
                  <c:v>1994</c:v>
                </c:pt>
                <c:pt idx="2">
                  <c:v>1995</c:v>
                </c:pt>
                <c:pt idx="3">
                  <c:v>1996</c:v>
                </c:pt>
                <c:pt idx="4">
                  <c:v>1997</c:v>
                </c:pt>
                <c:pt idx="5">
                  <c:v>1998</c:v>
                </c:pt>
                <c:pt idx="6">
                  <c:v>1999</c:v>
                </c:pt>
                <c:pt idx="7">
                  <c:v>2000</c:v>
                </c:pt>
              </c:numCache>
            </c:numRef>
          </c:cat>
          <c:val>
            <c:numRef>
              <c:f>List1!$D$2:$D$9</c:f>
              <c:numCache>
                <c:formatCode>General</c:formatCode>
                <c:ptCount val="8"/>
                <c:pt idx="1">
                  <c:v>10</c:v>
                </c:pt>
                <c:pt idx="2">
                  <c:v>9</c:v>
                </c:pt>
                <c:pt idx="3">
                  <c:v>8</c:v>
                </c:pt>
                <c:pt idx="4">
                  <c:v>8</c:v>
                </c:pt>
                <c:pt idx="5">
                  <c:v>11</c:v>
                </c:pt>
                <c:pt idx="6">
                  <c:v>3</c:v>
                </c:pt>
                <c:pt idx="7">
                  <c:v>1</c:v>
                </c:pt>
              </c:numCache>
            </c:numRef>
          </c:val>
          <c:extLst>
            <c:ext xmlns:c16="http://schemas.microsoft.com/office/drawing/2014/chart" uri="{C3380CC4-5D6E-409C-BE32-E72D297353CC}">
              <c16:uniqueId val="{00000002-E31B-4BDF-B895-7B78AD496A1B}"/>
            </c:ext>
          </c:extLst>
        </c:ser>
        <c:dLbls>
          <c:showLegendKey val="0"/>
          <c:showVal val="0"/>
          <c:showCatName val="0"/>
          <c:showSerName val="0"/>
          <c:showPercent val="0"/>
          <c:showBubbleSize val="0"/>
        </c:dLbls>
        <c:gapWidth val="219"/>
        <c:overlap val="-27"/>
        <c:axId val="180764704"/>
        <c:axId val="180765096"/>
      </c:barChart>
      <c:catAx>
        <c:axId val="18076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80765096"/>
        <c:crosses val="autoZero"/>
        <c:auto val="1"/>
        <c:lblAlgn val="ctr"/>
        <c:lblOffset val="100"/>
        <c:noMultiLvlLbl val="0"/>
      </c:catAx>
      <c:valAx>
        <c:axId val="180765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80764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1A6EB5D5-C3C9-4091-B9E5-26450CE67EC9}" type="datetimeFigureOut">
              <a:rPr lang="cs-CZ" smtClean="0"/>
              <a:t>21.12.2020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3567576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A6EB5D5-C3C9-4091-B9E5-26450CE67EC9}" type="datetimeFigureOut">
              <a:rPr lang="cs-CZ" smtClean="0"/>
              <a:t>21.12.2020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8562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A6EB5D5-C3C9-4091-B9E5-26450CE67EC9}" type="datetimeFigureOut">
              <a:rPr lang="cs-CZ" smtClean="0"/>
              <a:t>21.12.2020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2024985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A6EB5D5-C3C9-4091-B9E5-26450CE67EC9}" type="datetimeFigureOut">
              <a:rPr lang="cs-CZ" smtClean="0"/>
              <a:t>21.12.2020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285833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1A6EB5D5-C3C9-4091-B9E5-26450CE67EC9}" type="datetimeFigureOut">
              <a:rPr lang="cs-CZ" smtClean="0"/>
              <a:t>21.12.2020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4014741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A6EB5D5-C3C9-4091-B9E5-26450CE67EC9}" type="datetimeFigureOut">
              <a:rPr lang="cs-CZ" smtClean="0"/>
              <a:t>21.12.2020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69910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A6EB5D5-C3C9-4091-B9E5-26450CE67EC9}" type="datetimeFigureOut">
              <a:rPr lang="cs-CZ" smtClean="0"/>
              <a:t>21.12.2020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107655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A6EB5D5-C3C9-4091-B9E5-26450CE67EC9}" type="datetimeFigureOut">
              <a:rPr lang="cs-CZ" smtClean="0"/>
              <a:t>21.12.2020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3353185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A6EB5D5-C3C9-4091-B9E5-26450CE67EC9}" type="datetimeFigureOut">
              <a:rPr lang="cs-CZ" smtClean="0"/>
              <a:t>21.12.2020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48029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A6EB5D5-C3C9-4091-B9E5-26450CE67EC9}" type="datetimeFigureOut">
              <a:rPr lang="cs-CZ" smtClean="0"/>
              <a:t>21.12.2020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123443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A6EB5D5-C3C9-4091-B9E5-26450CE67EC9}" type="datetimeFigureOut">
              <a:rPr lang="cs-CZ" smtClean="0"/>
              <a:t>21.12.2020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4138495-5AA3-43D0-A580-83377AB840CC}" type="slidenum">
              <a:rPr lang="cs-CZ" smtClean="0"/>
              <a:t>‹#›</a:t>
            </a:fld>
            <a:endParaRPr lang="cs-CZ"/>
          </a:p>
        </p:txBody>
      </p:sp>
    </p:spTree>
    <p:extLst>
      <p:ext uri="{BB962C8B-B14F-4D97-AF65-F5344CB8AC3E}">
        <p14:creationId xmlns:p14="http://schemas.microsoft.com/office/powerpoint/2010/main" val="975186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EB5D5-C3C9-4091-B9E5-26450CE67EC9}" type="datetimeFigureOut">
              <a:rPr lang="cs-CZ" smtClean="0"/>
              <a:t>21.12.2020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38495-5AA3-43D0-A580-83377AB840CC}" type="slidenum">
              <a:rPr lang="cs-CZ" smtClean="0"/>
              <a:t>‹#›</a:t>
            </a:fld>
            <a:endParaRPr lang="cs-CZ"/>
          </a:p>
        </p:txBody>
      </p:sp>
    </p:spTree>
    <p:extLst>
      <p:ext uri="{BB962C8B-B14F-4D97-AF65-F5344CB8AC3E}">
        <p14:creationId xmlns:p14="http://schemas.microsoft.com/office/powerpoint/2010/main" val="2490421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Česká literatura 1990-2020</a:t>
            </a:r>
          </a:p>
        </p:txBody>
      </p:sp>
      <p:sp>
        <p:nvSpPr>
          <p:cNvPr id="3" name="Podnadpis 2"/>
          <p:cNvSpPr>
            <a:spLocks noGrp="1"/>
          </p:cNvSpPr>
          <p:nvPr>
            <p:ph type="subTitle" idx="1"/>
          </p:nvPr>
        </p:nvSpPr>
        <p:spPr/>
        <p:txBody>
          <a:bodyPr/>
          <a:lstStyle/>
          <a:p>
            <a:r>
              <a:rPr lang="cs-CZ" dirty="0"/>
              <a:t>Petr A. Bílek</a:t>
            </a:r>
          </a:p>
        </p:txBody>
      </p:sp>
    </p:spTree>
    <p:extLst>
      <p:ext uri="{BB962C8B-B14F-4D97-AF65-F5344CB8AC3E}">
        <p14:creationId xmlns:p14="http://schemas.microsoft.com/office/powerpoint/2010/main" val="109497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1990-1995 pokračování</a:t>
            </a:r>
          </a:p>
        </p:txBody>
      </p:sp>
      <p:sp>
        <p:nvSpPr>
          <p:cNvPr id="3" name="Zástupný symbol pro obsah 2"/>
          <p:cNvSpPr>
            <a:spLocks noGrp="1"/>
          </p:cNvSpPr>
          <p:nvPr>
            <p:ph idx="1"/>
          </p:nvPr>
        </p:nvSpPr>
        <p:spPr>
          <a:xfrm>
            <a:off x="457200" y="1600200"/>
            <a:ext cx="8229600" cy="5213176"/>
          </a:xfrm>
        </p:spPr>
        <p:txBody>
          <a:bodyPr>
            <a:normAutofit fontScale="77500" lnSpcReduction="20000"/>
          </a:bodyPr>
          <a:lstStyle/>
          <a:p>
            <a:r>
              <a:rPr lang="cs-CZ" dirty="0"/>
              <a:t>Daniela Hodrová: Podobojí (1991); Kukly (1991); Théta (1992)</a:t>
            </a:r>
          </a:p>
          <a:p>
            <a:r>
              <a:rPr lang="cs-CZ" dirty="0"/>
              <a:t>Vladimír Macura: Informátor (1992); Komandant (1994);</a:t>
            </a:r>
          </a:p>
          <a:p>
            <a:r>
              <a:rPr lang="cs-CZ" dirty="0"/>
              <a:t>Michal </a:t>
            </a:r>
            <a:r>
              <a:rPr lang="cs-CZ" dirty="0" err="1"/>
              <a:t>Ajvaz</a:t>
            </a:r>
            <a:r>
              <a:rPr lang="cs-CZ" dirty="0"/>
              <a:t>: Druhé město (1993)</a:t>
            </a:r>
          </a:p>
          <a:p>
            <a:r>
              <a:rPr lang="cs-CZ" dirty="0"/>
              <a:t>Jiří Kratochvil: Avion (1995)</a:t>
            </a:r>
          </a:p>
          <a:p>
            <a:r>
              <a:rPr lang="cs-CZ" dirty="0"/>
              <a:t>Zuzana Brabcová: Daleko od stromu (1991)</a:t>
            </a:r>
          </a:p>
          <a:p>
            <a:r>
              <a:rPr lang="cs-CZ" dirty="0"/>
              <a:t>Michal </a:t>
            </a:r>
            <a:r>
              <a:rPr lang="cs-CZ" dirty="0" err="1"/>
              <a:t>Viewegh</a:t>
            </a:r>
            <a:r>
              <a:rPr lang="cs-CZ" dirty="0"/>
              <a:t>: Báječná léta pod psa (1992); Výchova dívek v Čechách (1994)</a:t>
            </a:r>
          </a:p>
          <a:p>
            <a:r>
              <a:rPr lang="cs-CZ" dirty="0"/>
              <a:t>Jáchym Topol: Sestra (1994); Anděl (1995)</a:t>
            </a:r>
          </a:p>
          <a:p>
            <a:r>
              <a:rPr lang="cs-CZ" dirty="0"/>
              <a:t>Petr </a:t>
            </a:r>
            <a:r>
              <a:rPr lang="cs-CZ" dirty="0" err="1"/>
              <a:t>Šabach</a:t>
            </a:r>
            <a:r>
              <a:rPr lang="cs-CZ" dirty="0"/>
              <a:t>: Hovno hoří (1994)</a:t>
            </a:r>
          </a:p>
          <a:p>
            <a:r>
              <a:rPr lang="cs-CZ" dirty="0"/>
              <a:t>Vlastimil Třešňák: Klíč je pod rohožkou (1995)</a:t>
            </a:r>
          </a:p>
          <a:p>
            <a:r>
              <a:rPr lang="cs-CZ" dirty="0"/>
              <a:t>Jan Balabán: Středověk (1995)</a:t>
            </a:r>
          </a:p>
          <a:p>
            <a:r>
              <a:rPr lang="cs-CZ" dirty="0"/>
              <a:t>Patrik Ouředník: Rok čtyřiadvacet (1995)</a:t>
            </a:r>
          </a:p>
          <a:p>
            <a:endParaRPr lang="cs-CZ" dirty="0"/>
          </a:p>
          <a:p>
            <a:endParaRPr lang="cs-CZ" dirty="0"/>
          </a:p>
        </p:txBody>
      </p:sp>
    </p:spTree>
    <p:extLst>
      <p:ext uri="{BB962C8B-B14F-4D97-AF65-F5344CB8AC3E}">
        <p14:creationId xmlns:p14="http://schemas.microsoft.com/office/powerpoint/2010/main" val="209927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
                                            <p:txEl>
                                              <p:pRg st="8" end="8"/>
                                            </p:txEl>
                                          </p:spTgt>
                                        </p:tgtEl>
                                        <p:attrNameLst>
                                          <p:attrName>style.visibility</p:attrName>
                                        </p:attrNameLst>
                                      </p:cBhvr>
                                      <p:to>
                                        <p:strVal val="visible"/>
                                      </p:to>
                                    </p:set>
                                    <p:animEffect transition="in" filter="wipe(down)">
                                      <p:cBhvr>
                                        <p:cTn id="151" dur="580">
                                          <p:stCondLst>
                                            <p:cond delay="0"/>
                                          </p:stCondLst>
                                        </p:cTn>
                                        <p:tgtEl>
                                          <p:spTgt spid="3">
                                            <p:txEl>
                                              <p:pRg st="8" end="8"/>
                                            </p:txEl>
                                          </p:spTgt>
                                        </p:tgtEl>
                                      </p:cBhvr>
                                    </p:animEffect>
                                    <p:anim calcmode="lin" valueType="num">
                                      <p:cBhvr>
                                        <p:cTn id="15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8" end="8"/>
                                            </p:txEl>
                                          </p:spTgt>
                                        </p:tgtEl>
                                      </p:cBhvr>
                                      <p:to x="100000" y="60000"/>
                                    </p:animScale>
                                    <p:animScale>
                                      <p:cBhvr>
                                        <p:cTn id="158" dur="166" decel="50000">
                                          <p:stCondLst>
                                            <p:cond delay="676"/>
                                          </p:stCondLst>
                                        </p:cTn>
                                        <p:tgtEl>
                                          <p:spTgt spid="3">
                                            <p:txEl>
                                              <p:pRg st="8" end="8"/>
                                            </p:txEl>
                                          </p:spTgt>
                                        </p:tgtEl>
                                      </p:cBhvr>
                                      <p:to x="100000" y="100000"/>
                                    </p:animScale>
                                    <p:animScale>
                                      <p:cBhvr>
                                        <p:cTn id="159" dur="26">
                                          <p:stCondLst>
                                            <p:cond delay="1312"/>
                                          </p:stCondLst>
                                        </p:cTn>
                                        <p:tgtEl>
                                          <p:spTgt spid="3">
                                            <p:txEl>
                                              <p:pRg st="8" end="8"/>
                                            </p:txEl>
                                          </p:spTgt>
                                        </p:tgtEl>
                                      </p:cBhvr>
                                      <p:to x="100000" y="80000"/>
                                    </p:animScale>
                                    <p:animScale>
                                      <p:cBhvr>
                                        <p:cTn id="160" dur="166" decel="50000">
                                          <p:stCondLst>
                                            <p:cond delay="1338"/>
                                          </p:stCondLst>
                                        </p:cTn>
                                        <p:tgtEl>
                                          <p:spTgt spid="3">
                                            <p:txEl>
                                              <p:pRg st="8" end="8"/>
                                            </p:txEl>
                                          </p:spTgt>
                                        </p:tgtEl>
                                      </p:cBhvr>
                                      <p:to x="100000" y="100000"/>
                                    </p:animScale>
                                    <p:animScale>
                                      <p:cBhvr>
                                        <p:cTn id="161" dur="26">
                                          <p:stCondLst>
                                            <p:cond delay="1642"/>
                                          </p:stCondLst>
                                        </p:cTn>
                                        <p:tgtEl>
                                          <p:spTgt spid="3">
                                            <p:txEl>
                                              <p:pRg st="8" end="8"/>
                                            </p:txEl>
                                          </p:spTgt>
                                        </p:tgtEl>
                                      </p:cBhvr>
                                      <p:to x="100000" y="90000"/>
                                    </p:animScale>
                                    <p:animScale>
                                      <p:cBhvr>
                                        <p:cTn id="162" dur="166" decel="50000">
                                          <p:stCondLst>
                                            <p:cond delay="1668"/>
                                          </p:stCondLst>
                                        </p:cTn>
                                        <p:tgtEl>
                                          <p:spTgt spid="3">
                                            <p:txEl>
                                              <p:pRg st="8" end="8"/>
                                            </p:txEl>
                                          </p:spTgt>
                                        </p:tgtEl>
                                      </p:cBhvr>
                                      <p:to x="100000" y="100000"/>
                                    </p:animScale>
                                    <p:animScale>
                                      <p:cBhvr>
                                        <p:cTn id="163" dur="26">
                                          <p:stCondLst>
                                            <p:cond delay="1808"/>
                                          </p:stCondLst>
                                        </p:cTn>
                                        <p:tgtEl>
                                          <p:spTgt spid="3">
                                            <p:txEl>
                                              <p:pRg st="8" end="8"/>
                                            </p:txEl>
                                          </p:spTgt>
                                        </p:tgtEl>
                                      </p:cBhvr>
                                      <p:to x="100000" y="95000"/>
                                    </p:animScale>
                                    <p:animScale>
                                      <p:cBhvr>
                                        <p:cTn id="164" dur="166" decel="50000">
                                          <p:stCondLst>
                                            <p:cond delay="1834"/>
                                          </p:stCondLst>
                                        </p:cTn>
                                        <p:tgtEl>
                                          <p:spTgt spid="3">
                                            <p:txEl>
                                              <p:pRg st="8" end="8"/>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3">
                                            <p:txEl>
                                              <p:pRg st="9" end="9"/>
                                            </p:txEl>
                                          </p:spTgt>
                                        </p:tgtEl>
                                        <p:attrNameLst>
                                          <p:attrName>style.visibility</p:attrName>
                                        </p:attrNameLst>
                                      </p:cBhvr>
                                      <p:to>
                                        <p:strVal val="visible"/>
                                      </p:to>
                                    </p:set>
                                    <p:animEffect transition="in" filter="wipe(down)">
                                      <p:cBhvr>
                                        <p:cTn id="169" dur="580">
                                          <p:stCondLst>
                                            <p:cond delay="0"/>
                                          </p:stCondLst>
                                        </p:cTn>
                                        <p:tgtEl>
                                          <p:spTgt spid="3">
                                            <p:txEl>
                                              <p:pRg st="9" end="9"/>
                                            </p:txEl>
                                          </p:spTgt>
                                        </p:tgtEl>
                                      </p:cBhvr>
                                    </p:animEffect>
                                    <p:anim calcmode="lin" valueType="num">
                                      <p:cBhvr>
                                        <p:cTn id="170"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9" end="9"/>
                                            </p:txEl>
                                          </p:spTgt>
                                        </p:tgtEl>
                                      </p:cBhvr>
                                      <p:to x="100000" y="60000"/>
                                    </p:animScale>
                                    <p:animScale>
                                      <p:cBhvr>
                                        <p:cTn id="176" dur="166" decel="50000">
                                          <p:stCondLst>
                                            <p:cond delay="676"/>
                                          </p:stCondLst>
                                        </p:cTn>
                                        <p:tgtEl>
                                          <p:spTgt spid="3">
                                            <p:txEl>
                                              <p:pRg st="9" end="9"/>
                                            </p:txEl>
                                          </p:spTgt>
                                        </p:tgtEl>
                                      </p:cBhvr>
                                      <p:to x="100000" y="100000"/>
                                    </p:animScale>
                                    <p:animScale>
                                      <p:cBhvr>
                                        <p:cTn id="177" dur="26">
                                          <p:stCondLst>
                                            <p:cond delay="1312"/>
                                          </p:stCondLst>
                                        </p:cTn>
                                        <p:tgtEl>
                                          <p:spTgt spid="3">
                                            <p:txEl>
                                              <p:pRg st="9" end="9"/>
                                            </p:txEl>
                                          </p:spTgt>
                                        </p:tgtEl>
                                      </p:cBhvr>
                                      <p:to x="100000" y="80000"/>
                                    </p:animScale>
                                    <p:animScale>
                                      <p:cBhvr>
                                        <p:cTn id="178" dur="166" decel="50000">
                                          <p:stCondLst>
                                            <p:cond delay="1338"/>
                                          </p:stCondLst>
                                        </p:cTn>
                                        <p:tgtEl>
                                          <p:spTgt spid="3">
                                            <p:txEl>
                                              <p:pRg st="9" end="9"/>
                                            </p:txEl>
                                          </p:spTgt>
                                        </p:tgtEl>
                                      </p:cBhvr>
                                      <p:to x="100000" y="100000"/>
                                    </p:animScale>
                                    <p:animScale>
                                      <p:cBhvr>
                                        <p:cTn id="179" dur="26">
                                          <p:stCondLst>
                                            <p:cond delay="1642"/>
                                          </p:stCondLst>
                                        </p:cTn>
                                        <p:tgtEl>
                                          <p:spTgt spid="3">
                                            <p:txEl>
                                              <p:pRg st="9" end="9"/>
                                            </p:txEl>
                                          </p:spTgt>
                                        </p:tgtEl>
                                      </p:cBhvr>
                                      <p:to x="100000" y="90000"/>
                                    </p:animScale>
                                    <p:animScale>
                                      <p:cBhvr>
                                        <p:cTn id="180" dur="166" decel="50000">
                                          <p:stCondLst>
                                            <p:cond delay="1668"/>
                                          </p:stCondLst>
                                        </p:cTn>
                                        <p:tgtEl>
                                          <p:spTgt spid="3">
                                            <p:txEl>
                                              <p:pRg st="9" end="9"/>
                                            </p:txEl>
                                          </p:spTgt>
                                        </p:tgtEl>
                                      </p:cBhvr>
                                      <p:to x="100000" y="100000"/>
                                    </p:animScale>
                                    <p:animScale>
                                      <p:cBhvr>
                                        <p:cTn id="181" dur="26">
                                          <p:stCondLst>
                                            <p:cond delay="1808"/>
                                          </p:stCondLst>
                                        </p:cTn>
                                        <p:tgtEl>
                                          <p:spTgt spid="3">
                                            <p:txEl>
                                              <p:pRg st="9" end="9"/>
                                            </p:txEl>
                                          </p:spTgt>
                                        </p:tgtEl>
                                      </p:cBhvr>
                                      <p:to x="100000" y="95000"/>
                                    </p:animScale>
                                    <p:animScale>
                                      <p:cBhvr>
                                        <p:cTn id="182" dur="166" decel="50000">
                                          <p:stCondLst>
                                            <p:cond delay="1834"/>
                                          </p:stCondLst>
                                        </p:cTn>
                                        <p:tgtEl>
                                          <p:spTgt spid="3">
                                            <p:txEl>
                                              <p:pRg st="9" end="9"/>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3">
                                            <p:txEl>
                                              <p:pRg st="10" end="10"/>
                                            </p:txEl>
                                          </p:spTgt>
                                        </p:tgtEl>
                                        <p:attrNameLst>
                                          <p:attrName>style.visibility</p:attrName>
                                        </p:attrNameLst>
                                      </p:cBhvr>
                                      <p:to>
                                        <p:strVal val="visible"/>
                                      </p:to>
                                    </p:set>
                                    <p:animEffect transition="in" filter="wipe(down)">
                                      <p:cBhvr>
                                        <p:cTn id="187" dur="580">
                                          <p:stCondLst>
                                            <p:cond delay="0"/>
                                          </p:stCondLst>
                                        </p:cTn>
                                        <p:tgtEl>
                                          <p:spTgt spid="3">
                                            <p:txEl>
                                              <p:pRg st="10" end="10"/>
                                            </p:txEl>
                                          </p:spTgt>
                                        </p:tgtEl>
                                      </p:cBhvr>
                                    </p:animEffect>
                                    <p:anim calcmode="lin" valueType="num">
                                      <p:cBhvr>
                                        <p:cTn id="188"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93" dur="26">
                                          <p:stCondLst>
                                            <p:cond delay="650"/>
                                          </p:stCondLst>
                                        </p:cTn>
                                        <p:tgtEl>
                                          <p:spTgt spid="3">
                                            <p:txEl>
                                              <p:pRg st="10" end="10"/>
                                            </p:txEl>
                                          </p:spTgt>
                                        </p:tgtEl>
                                      </p:cBhvr>
                                      <p:to x="100000" y="60000"/>
                                    </p:animScale>
                                    <p:animScale>
                                      <p:cBhvr>
                                        <p:cTn id="194" dur="166" decel="50000">
                                          <p:stCondLst>
                                            <p:cond delay="676"/>
                                          </p:stCondLst>
                                        </p:cTn>
                                        <p:tgtEl>
                                          <p:spTgt spid="3">
                                            <p:txEl>
                                              <p:pRg st="10" end="10"/>
                                            </p:txEl>
                                          </p:spTgt>
                                        </p:tgtEl>
                                      </p:cBhvr>
                                      <p:to x="100000" y="100000"/>
                                    </p:animScale>
                                    <p:animScale>
                                      <p:cBhvr>
                                        <p:cTn id="195" dur="26">
                                          <p:stCondLst>
                                            <p:cond delay="1312"/>
                                          </p:stCondLst>
                                        </p:cTn>
                                        <p:tgtEl>
                                          <p:spTgt spid="3">
                                            <p:txEl>
                                              <p:pRg st="10" end="10"/>
                                            </p:txEl>
                                          </p:spTgt>
                                        </p:tgtEl>
                                      </p:cBhvr>
                                      <p:to x="100000" y="80000"/>
                                    </p:animScale>
                                    <p:animScale>
                                      <p:cBhvr>
                                        <p:cTn id="196" dur="166" decel="50000">
                                          <p:stCondLst>
                                            <p:cond delay="1338"/>
                                          </p:stCondLst>
                                        </p:cTn>
                                        <p:tgtEl>
                                          <p:spTgt spid="3">
                                            <p:txEl>
                                              <p:pRg st="10" end="10"/>
                                            </p:txEl>
                                          </p:spTgt>
                                        </p:tgtEl>
                                      </p:cBhvr>
                                      <p:to x="100000" y="100000"/>
                                    </p:animScale>
                                    <p:animScale>
                                      <p:cBhvr>
                                        <p:cTn id="197" dur="26">
                                          <p:stCondLst>
                                            <p:cond delay="1642"/>
                                          </p:stCondLst>
                                        </p:cTn>
                                        <p:tgtEl>
                                          <p:spTgt spid="3">
                                            <p:txEl>
                                              <p:pRg st="10" end="10"/>
                                            </p:txEl>
                                          </p:spTgt>
                                        </p:tgtEl>
                                      </p:cBhvr>
                                      <p:to x="100000" y="90000"/>
                                    </p:animScale>
                                    <p:animScale>
                                      <p:cBhvr>
                                        <p:cTn id="198" dur="166" decel="50000">
                                          <p:stCondLst>
                                            <p:cond delay="1668"/>
                                          </p:stCondLst>
                                        </p:cTn>
                                        <p:tgtEl>
                                          <p:spTgt spid="3">
                                            <p:txEl>
                                              <p:pRg st="10" end="10"/>
                                            </p:txEl>
                                          </p:spTgt>
                                        </p:tgtEl>
                                      </p:cBhvr>
                                      <p:to x="100000" y="100000"/>
                                    </p:animScale>
                                    <p:animScale>
                                      <p:cBhvr>
                                        <p:cTn id="199" dur="26">
                                          <p:stCondLst>
                                            <p:cond delay="1808"/>
                                          </p:stCondLst>
                                        </p:cTn>
                                        <p:tgtEl>
                                          <p:spTgt spid="3">
                                            <p:txEl>
                                              <p:pRg st="10" end="10"/>
                                            </p:txEl>
                                          </p:spTgt>
                                        </p:tgtEl>
                                      </p:cBhvr>
                                      <p:to x="100000" y="95000"/>
                                    </p:animScale>
                                    <p:animScale>
                                      <p:cBhvr>
                                        <p:cTn id="200" dur="166" decel="50000">
                                          <p:stCondLst>
                                            <p:cond delay="1834"/>
                                          </p:stCondLst>
                                        </p:cTn>
                                        <p:tgtEl>
                                          <p:spTgt spid="3">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1996-2000</a:t>
            </a:r>
          </a:p>
        </p:txBody>
      </p:sp>
      <p:sp>
        <p:nvSpPr>
          <p:cNvPr id="3" name="Zástupný symbol pro obsah 2"/>
          <p:cNvSpPr>
            <a:spLocks noGrp="1"/>
          </p:cNvSpPr>
          <p:nvPr>
            <p:ph idx="1"/>
          </p:nvPr>
        </p:nvSpPr>
        <p:spPr/>
        <p:txBody>
          <a:bodyPr>
            <a:normAutofit fontScale="85000" lnSpcReduction="20000"/>
          </a:bodyPr>
          <a:lstStyle/>
          <a:p>
            <a:r>
              <a:rPr lang="cs-CZ" sz="2800" dirty="0"/>
              <a:t>Martin C. Putna: Kniha Kraft (1996)</a:t>
            </a:r>
          </a:p>
          <a:p>
            <a:r>
              <a:rPr lang="cs-CZ" sz="2800" dirty="0"/>
              <a:t>Michal </a:t>
            </a:r>
            <a:r>
              <a:rPr lang="cs-CZ" sz="2800" dirty="0" err="1"/>
              <a:t>Viewegh</a:t>
            </a:r>
            <a:r>
              <a:rPr lang="cs-CZ" sz="2800" dirty="0"/>
              <a:t>: Účastníci zájezdu (1996)</a:t>
            </a:r>
          </a:p>
          <a:p>
            <a:r>
              <a:rPr lang="cs-CZ" sz="2800" dirty="0"/>
              <a:t>Jiří Kulhánek: Cesta krve (Dobrák, 1996; Cynik, 1997)</a:t>
            </a:r>
          </a:p>
          <a:p>
            <a:r>
              <a:rPr lang="cs-CZ" sz="2800" dirty="0"/>
              <a:t>Irena Dousková: Hrdý </a:t>
            </a:r>
            <a:r>
              <a:rPr lang="cs-CZ" sz="2800" dirty="0" err="1"/>
              <a:t>Budžes</a:t>
            </a:r>
            <a:r>
              <a:rPr lang="cs-CZ" sz="2800" dirty="0"/>
              <a:t> (1997; dramatizace 2002)</a:t>
            </a:r>
          </a:p>
          <a:p>
            <a:r>
              <a:rPr lang="cs-CZ" sz="2800" dirty="0"/>
              <a:t>Jan Balabán: Prázdniny (1998); Černý beran (2000)</a:t>
            </a:r>
          </a:p>
          <a:p>
            <a:r>
              <a:rPr lang="cs-CZ" sz="2800" dirty="0"/>
              <a:t>Vladimír Macura: Guvernantka (1998)</a:t>
            </a:r>
          </a:p>
          <a:p>
            <a:r>
              <a:rPr lang="cs-CZ" sz="2800" dirty="0"/>
              <a:t>Josef (= Miloš) Urban: Poslední tečka za rukopisy (1998); Sedmikostelí (1999)</a:t>
            </a:r>
          </a:p>
          <a:p>
            <a:r>
              <a:rPr lang="cs-CZ" sz="2800" dirty="0"/>
              <a:t>Václav </a:t>
            </a:r>
            <a:r>
              <a:rPr lang="cs-CZ" sz="2800" dirty="0" err="1"/>
              <a:t>Kahuda</a:t>
            </a:r>
            <a:r>
              <a:rPr lang="cs-CZ" sz="2800" dirty="0"/>
              <a:t>: Exhumace (1998); Houština (1999)</a:t>
            </a:r>
          </a:p>
          <a:p>
            <a:r>
              <a:rPr lang="cs-CZ" sz="2800" dirty="0"/>
              <a:t>Tereza Boučková: Krákorám (1998)</a:t>
            </a:r>
          </a:p>
          <a:p>
            <a:r>
              <a:rPr lang="cs-CZ" sz="2800" dirty="0"/>
              <a:t>Zuzana Brabcová: Rok perel (2000)</a:t>
            </a:r>
          </a:p>
          <a:p>
            <a:r>
              <a:rPr lang="cs-CZ" sz="2800" dirty="0"/>
              <a:t>Alexandra Berková: Temná láska (2000)</a:t>
            </a:r>
          </a:p>
          <a:p>
            <a:endParaRPr lang="cs-CZ" dirty="0"/>
          </a:p>
        </p:txBody>
      </p:sp>
    </p:spTree>
    <p:extLst>
      <p:ext uri="{BB962C8B-B14F-4D97-AF65-F5344CB8AC3E}">
        <p14:creationId xmlns:p14="http://schemas.microsoft.com/office/powerpoint/2010/main" val="121330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3">
                                            <p:txEl>
                                              <p:pRg st="8" end="8"/>
                                            </p:txEl>
                                          </p:spTgt>
                                        </p:tgtEl>
                                        <p:attrNameLst>
                                          <p:attrName>style.visibility</p:attrName>
                                        </p:attrNameLst>
                                      </p:cBhvr>
                                      <p:to>
                                        <p:strVal val="visible"/>
                                      </p:to>
                                    </p:set>
                                    <p:animEffect transition="in" filter="wipe(down)">
                                      <p:cBhvr>
                                        <p:cTn id="151" dur="580">
                                          <p:stCondLst>
                                            <p:cond delay="0"/>
                                          </p:stCondLst>
                                        </p:cTn>
                                        <p:tgtEl>
                                          <p:spTgt spid="3">
                                            <p:txEl>
                                              <p:pRg st="8" end="8"/>
                                            </p:txEl>
                                          </p:spTgt>
                                        </p:tgtEl>
                                      </p:cBhvr>
                                    </p:animEffect>
                                    <p:anim calcmode="lin" valueType="num">
                                      <p:cBhvr>
                                        <p:cTn id="15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8" end="8"/>
                                            </p:txEl>
                                          </p:spTgt>
                                        </p:tgtEl>
                                      </p:cBhvr>
                                      <p:to x="100000" y="60000"/>
                                    </p:animScale>
                                    <p:animScale>
                                      <p:cBhvr>
                                        <p:cTn id="158" dur="166" decel="50000">
                                          <p:stCondLst>
                                            <p:cond delay="676"/>
                                          </p:stCondLst>
                                        </p:cTn>
                                        <p:tgtEl>
                                          <p:spTgt spid="3">
                                            <p:txEl>
                                              <p:pRg st="8" end="8"/>
                                            </p:txEl>
                                          </p:spTgt>
                                        </p:tgtEl>
                                      </p:cBhvr>
                                      <p:to x="100000" y="100000"/>
                                    </p:animScale>
                                    <p:animScale>
                                      <p:cBhvr>
                                        <p:cTn id="159" dur="26">
                                          <p:stCondLst>
                                            <p:cond delay="1312"/>
                                          </p:stCondLst>
                                        </p:cTn>
                                        <p:tgtEl>
                                          <p:spTgt spid="3">
                                            <p:txEl>
                                              <p:pRg st="8" end="8"/>
                                            </p:txEl>
                                          </p:spTgt>
                                        </p:tgtEl>
                                      </p:cBhvr>
                                      <p:to x="100000" y="80000"/>
                                    </p:animScale>
                                    <p:animScale>
                                      <p:cBhvr>
                                        <p:cTn id="160" dur="166" decel="50000">
                                          <p:stCondLst>
                                            <p:cond delay="1338"/>
                                          </p:stCondLst>
                                        </p:cTn>
                                        <p:tgtEl>
                                          <p:spTgt spid="3">
                                            <p:txEl>
                                              <p:pRg st="8" end="8"/>
                                            </p:txEl>
                                          </p:spTgt>
                                        </p:tgtEl>
                                      </p:cBhvr>
                                      <p:to x="100000" y="100000"/>
                                    </p:animScale>
                                    <p:animScale>
                                      <p:cBhvr>
                                        <p:cTn id="161" dur="26">
                                          <p:stCondLst>
                                            <p:cond delay="1642"/>
                                          </p:stCondLst>
                                        </p:cTn>
                                        <p:tgtEl>
                                          <p:spTgt spid="3">
                                            <p:txEl>
                                              <p:pRg st="8" end="8"/>
                                            </p:txEl>
                                          </p:spTgt>
                                        </p:tgtEl>
                                      </p:cBhvr>
                                      <p:to x="100000" y="90000"/>
                                    </p:animScale>
                                    <p:animScale>
                                      <p:cBhvr>
                                        <p:cTn id="162" dur="166" decel="50000">
                                          <p:stCondLst>
                                            <p:cond delay="1668"/>
                                          </p:stCondLst>
                                        </p:cTn>
                                        <p:tgtEl>
                                          <p:spTgt spid="3">
                                            <p:txEl>
                                              <p:pRg st="8" end="8"/>
                                            </p:txEl>
                                          </p:spTgt>
                                        </p:tgtEl>
                                      </p:cBhvr>
                                      <p:to x="100000" y="100000"/>
                                    </p:animScale>
                                    <p:animScale>
                                      <p:cBhvr>
                                        <p:cTn id="163" dur="26">
                                          <p:stCondLst>
                                            <p:cond delay="1808"/>
                                          </p:stCondLst>
                                        </p:cTn>
                                        <p:tgtEl>
                                          <p:spTgt spid="3">
                                            <p:txEl>
                                              <p:pRg st="8" end="8"/>
                                            </p:txEl>
                                          </p:spTgt>
                                        </p:tgtEl>
                                      </p:cBhvr>
                                      <p:to x="100000" y="95000"/>
                                    </p:animScale>
                                    <p:animScale>
                                      <p:cBhvr>
                                        <p:cTn id="164" dur="166" decel="50000">
                                          <p:stCondLst>
                                            <p:cond delay="1834"/>
                                          </p:stCondLst>
                                        </p:cTn>
                                        <p:tgtEl>
                                          <p:spTgt spid="3">
                                            <p:txEl>
                                              <p:pRg st="8" end="8"/>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3">
                                            <p:txEl>
                                              <p:pRg st="9" end="9"/>
                                            </p:txEl>
                                          </p:spTgt>
                                        </p:tgtEl>
                                        <p:attrNameLst>
                                          <p:attrName>style.visibility</p:attrName>
                                        </p:attrNameLst>
                                      </p:cBhvr>
                                      <p:to>
                                        <p:strVal val="visible"/>
                                      </p:to>
                                    </p:set>
                                    <p:animEffect transition="in" filter="wipe(down)">
                                      <p:cBhvr>
                                        <p:cTn id="169" dur="580">
                                          <p:stCondLst>
                                            <p:cond delay="0"/>
                                          </p:stCondLst>
                                        </p:cTn>
                                        <p:tgtEl>
                                          <p:spTgt spid="3">
                                            <p:txEl>
                                              <p:pRg st="9" end="9"/>
                                            </p:txEl>
                                          </p:spTgt>
                                        </p:tgtEl>
                                      </p:cBhvr>
                                    </p:animEffect>
                                    <p:anim calcmode="lin" valueType="num">
                                      <p:cBhvr>
                                        <p:cTn id="170"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9" end="9"/>
                                            </p:txEl>
                                          </p:spTgt>
                                        </p:tgtEl>
                                      </p:cBhvr>
                                      <p:to x="100000" y="60000"/>
                                    </p:animScale>
                                    <p:animScale>
                                      <p:cBhvr>
                                        <p:cTn id="176" dur="166" decel="50000">
                                          <p:stCondLst>
                                            <p:cond delay="676"/>
                                          </p:stCondLst>
                                        </p:cTn>
                                        <p:tgtEl>
                                          <p:spTgt spid="3">
                                            <p:txEl>
                                              <p:pRg st="9" end="9"/>
                                            </p:txEl>
                                          </p:spTgt>
                                        </p:tgtEl>
                                      </p:cBhvr>
                                      <p:to x="100000" y="100000"/>
                                    </p:animScale>
                                    <p:animScale>
                                      <p:cBhvr>
                                        <p:cTn id="177" dur="26">
                                          <p:stCondLst>
                                            <p:cond delay="1312"/>
                                          </p:stCondLst>
                                        </p:cTn>
                                        <p:tgtEl>
                                          <p:spTgt spid="3">
                                            <p:txEl>
                                              <p:pRg st="9" end="9"/>
                                            </p:txEl>
                                          </p:spTgt>
                                        </p:tgtEl>
                                      </p:cBhvr>
                                      <p:to x="100000" y="80000"/>
                                    </p:animScale>
                                    <p:animScale>
                                      <p:cBhvr>
                                        <p:cTn id="178" dur="166" decel="50000">
                                          <p:stCondLst>
                                            <p:cond delay="1338"/>
                                          </p:stCondLst>
                                        </p:cTn>
                                        <p:tgtEl>
                                          <p:spTgt spid="3">
                                            <p:txEl>
                                              <p:pRg st="9" end="9"/>
                                            </p:txEl>
                                          </p:spTgt>
                                        </p:tgtEl>
                                      </p:cBhvr>
                                      <p:to x="100000" y="100000"/>
                                    </p:animScale>
                                    <p:animScale>
                                      <p:cBhvr>
                                        <p:cTn id="179" dur="26">
                                          <p:stCondLst>
                                            <p:cond delay="1642"/>
                                          </p:stCondLst>
                                        </p:cTn>
                                        <p:tgtEl>
                                          <p:spTgt spid="3">
                                            <p:txEl>
                                              <p:pRg st="9" end="9"/>
                                            </p:txEl>
                                          </p:spTgt>
                                        </p:tgtEl>
                                      </p:cBhvr>
                                      <p:to x="100000" y="90000"/>
                                    </p:animScale>
                                    <p:animScale>
                                      <p:cBhvr>
                                        <p:cTn id="180" dur="166" decel="50000">
                                          <p:stCondLst>
                                            <p:cond delay="1668"/>
                                          </p:stCondLst>
                                        </p:cTn>
                                        <p:tgtEl>
                                          <p:spTgt spid="3">
                                            <p:txEl>
                                              <p:pRg st="9" end="9"/>
                                            </p:txEl>
                                          </p:spTgt>
                                        </p:tgtEl>
                                      </p:cBhvr>
                                      <p:to x="100000" y="100000"/>
                                    </p:animScale>
                                    <p:animScale>
                                      <p:cBhvr>
                                        <p:cTn id="181" dur="26">
                                          <p:stCondLst>
                                            <p:cond delay="1808"/>
                                          </p:stCondLst>
                                        </p:cTn>
                                        <p:tgtEl>
                                          <p:spTgt spid="3">
                                            <p:txEl>
                                              <p:pRg st="9" end="9"/>
                                            </p:txEl>
                                          </p:spTgt>
                                        </p:tgtEl>
                                      </p:cBhvr>
                                      <p:to x="100000" y="95000"/>
                                    </p:animScale>
                                    <p:animScale>
                                      <p:cBhvr>
                                        <p:cTn id="182" dur="166" decel="50000">
                                          <p:stCondLst>
                                            <p:cond delay="1834"/>
                                          </p:stCondLst>
                                        </p:cTn>
                                        <p:tgtEl>
                                          <p:spTgt spid="3">
                                            <p:txEl>
                                              <p:pRg st="9" end="9"/>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3">
                                            <p:txEl>
                                              <p:pRg st="10" end="10"/>
                                            </p:txEl>
                                          </p:spTgt>
                                        </p:tgtEl>
                                        <p:attrNameLst>
                                          <p:attrName>style.visibility</p:attrName>
                                        </p:attrNameLst>
                                      </p:cBhvr>
                                      <p:to>
                                        <p:strVal val="visible"/>
                                      </p:to>
                                    </p:set>
                                    <p:animEffect transition="in" filter="wipe(down)">
                                      <p:cBhvr>
                                        <p:cTn id="187" dur="580">
                                          <p:stCondLst>
                                            <p:cond delay="0"/>
                                          </p:stCondLst>
                                        </p:cTn>
                                        <p:tgtEl>
                                          <p:spTgt spid="3">
                                            <p:txEl>
                                              <p:pRg st="10" end="10"/>
                                            </p:txEl>
                                          </p:spTgt>
                                        </p:tgtEl>
                                      </p:cBhvr>
                                    </p:animEffect>
                                    <p:anim calcmode="lin" valueType="num">
                                      <p:cBhvr>
                                        <p:cTn id="188"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93" dur="26">
                                          <p:stCondLst>
                                            <p:cond delay="650"/>
                                          </p:stCondLst>
                                        </p:cTn>
                                        <p:tgtEl>
                                          <p:spTgt spid="3">
                                            <p:txEl>
                                              <p:pRg st="10" end="10"/>
                                            </p:txEl>
                                          </p:spTgt>
                                        </p:tgtEl>
                                      </p:cBhvr>
                                      <p:to x="100000" y="60000"/>
                                    </p:animScale>
                                    <p:animScale>
                                      <p:cBhvr>
                                        <p:cTn id="194" dur="166" decel="50000">
                                          <p:stCondLst>
                                            <p:cond delay="676"/>
                                          </p:stCondLst>
                                        </p:cTn>
                                        <p:tgtEl>
                                          <p:spTgt spid="3">
                                            <p:txEl>
                                              <p:pRg st="10" end="10"/>
                                            </p:txEl>
                                          </p:spTgt>
                                        </p:tgtEl>
                                      </p:cBhvr>
                                      <p:to x="100000" y="100000"/>
                                    </p:animScale>
                                    <p:animScale>
                                      <p:cBhvr>
                                        <p:cTn id="195" dur="26">
                                          <p:stCondLst>
                                            <p:cond delay="1312"/>
                                          </p:stCondLst>
                                        </p:cTn>
                                        <p:tgtEl>
                                          <p:spTgt spid="3">
                                            <p:txEl>
                                              <p:pRg st="10" end="10"/>
                                            </p:txEl>
                                          </p:spTgt>
                                        </p:tgtEl>
                                      </p:cBhvr>
                                      <p:to x="100000" y="80000"/>
                                    </p:animScale>
                                    <p:animScale>
                                      <p:cBhvr>
                                        <p:cTn id="196" dur="166" decel="50000">
                                          <p:stCondLst>
                                            <p:cond delay="1338"/>
                                          </p:stCondLst>
                                        </p:cTn>
                                        <p:tgtEl>
                                          <p:spTgt spid="3">
                                            <p:txEl>
                                              <p:pRg st="10" end="10"/>
                                            </p:txEl>
                                          </p:spTgt>
                                        </p:tgtEl>
                                      </p:cBhvr>
                                      <p:to x="100000" y="100000"/>
                                    </p:animScale>
                                    <p:animScale>
                                      <p:cBhvr>
                                        <p:cTn id="197" dur="26">
                                          <p:stCondLst>
                                            <p:cond delay="1642"/>
                                          </p:stCondLst>
                                        </p:cTn>
                                        <p:tgtEl>
                                          <p:spTgt spid="3">
                                            <p:txEl>
                                              <p:pRg st="10" end="10"/>
                                            </p:txEl>
                                          </p:spTgt>
                                        </p:tgtEl>
                                      </p:cBhvr>
                                      <p:to x="100000" y="90000"/>
                                    </p:animScale>
                                    <p:animScale>
                                      <p:cBhvr>
                                        <p:cTn id="198" dur="166" decel="50000">
                                          <p:stCondLst>
                                            <p:cond delay="1668"/>
                                          </p:stCondLst>
                                        </p:cTn>
                                        <p:tgtEl>
                                          <p:spTgt spid="3">
                                            <p:txEl>
                                              <p:pRg st="10" end="10"/>
                                            </p:txEl>
                                          </p:spTgt>
                                        </p:tgtEl>
                                      </p:cBhvr>
                                      <p:to x="100000" y="100000"/>
                                    </p:animScale>
                                    <p:animScale>
                                      <p:cBhvr>
                                        <p:cTn id="199" dur="26">
                                          <p:stCondLst>
                                            <p:cond delay="1808"/>
                                          </p:stCondLst>
                                        </p:cTn>
                                        <p:tgtEl>
                                          <p:spTgt spid="3">
                                            <p:txEl>
                                              <p:pRg st="10" end="10"/>
                                            </p:txEl>
                                          </p:spTgt>
                                        </p:tgtEl>
                                      </p:cBhvr>
                                      <p:to x="100000" y="95000"/>
                                    </p:animScale>
                                    <p:animScale>
                                      <p:cBhvr>
                                        <p:cTn id="200" dur="166" decel="50000">
                                          <p:stCondLst>
                                            <p:cond delay="1834"/>
                                          </p:stCondLst>
                                        </p:cTn>
                                        <p:tgtEl>
                                          <p:spTgt spid="3">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2001-2005</a:t>
            </a:r>
          </a:p>
        </p:txBody>
      </p:sp>
      <p:sp>
        <p:nvSpPr>
          <p:cNvPr id="3" name="Zástupný symbol pro obsah 2"/>
          <p:cNvSpPr>
            <a:spLocks noGrp="1"/>
          </p:cNvSpPr>
          <p:nvPr>
            <p:ph idx="1"/>
          </p:nvPr>
        </p:nvSpPr>
        <p:spPr>
          <a:xfrm>
            <a:off x="457200" y="1196752"/>
            <a:ext cx="8229600" cy="5616624"/>
          </a:xfrm>
        </p:spPr>
        <p:txBody>
          <a:bodyPr>
            <a:normAutofit fontScale="85000" lnSpcReduction="20000"/>
          </a:bodyPr>
          <a:lstStyle/>
          <a:p>
            <a:r>
              <a:rPr lang="cs-CZ" sz="2800" dirty="0"/>
              <a:t>Květa Legátová: Želary (2001)</a:t>
            </a:r>
          </a:p>
          <a:p>
            <a:r>
              <a:rPr lang="cs-CZ" sz="2800" dirty="0"/>
              <a:t>Vladimír Binar: Playback (2001)</a:t>
            </a:r>
          </a:p>
          <a:p>
            <a:r>
              <a:rPr lang="cs-CZ" sz="2800" dirty="0"/>
              <a:t>Hana </a:t>
            </a:r>
            <a:r>
              <a:rPr lang="cs-CZ" sz="2800" dirty="0" err="1"/>
              <a:t>Andronikova</a:t>
            </a:r>
            <a:r>
              <a:rPr lang="cs-CZ" sz="2800" dirty="0"/>
              <a:t>: Zvuk slunečních hodin (2001)</a:t>
            </a:r>
          </a:p>
          <a:p>
            <a:r>
              <a:rPr lang="cs-CZ" sz="2800" dirty="0"/>
              <a:t>Patrik Ouředník: </a:t>
            </a:r>
            <a:r>
              <a:rPr lang="cs-CZ" sz="2800" dirty="0" err="1"/>
              <a:t>Europeana</a:t>
            </a:r>
            <a:r>
              <a:rPr lang="cs-CZ" sz="2800" dirty="0"/>
              <a:t> (2001)</a:t>
            </a:r>
          </a:p>
          <a:p>
            <a:r>
              <a:rPr lang="cs-CZ" sz="2800" dirty="0"/>
              <a:t>Jáchym Topol: Noční práce (2001); Kloktat dehet (2005)</a:t>
            </a:r>
          </a:p>
          <a:p>
            <a:r>
              <a:rPr lang="cs-CZ" sz="2800" dirty="0"/>
              <a:t>Miloš Urban: Hastrman (2001); Paměti poslance parlamentu (2002); Stín katedrály (2003)</a:t>
            </a:r>
          </a:p>
          <a:p>
            <a:r>
              <a:rPr lang="cs-CZ" sz="2800" dirty="0"/>
              <a:t>Jaroslav </a:t>
            </a:r>
            <a:r>
              <a:rPr lang="cs-CZ" sz="2800" dirty="0" err="1"/>
              <a:t>Rudiš</a:t>
            </a:r>
            <a:r>
              <a:rPr lang="cs-CZ" sz="2800" dirty="0"/>
              <a:t>: Nebe pod Berlínem (2002); Alois </a:t>
            </a:r>
            <a:r>
              <a:rPr lang="cs-CZ" sz="2800" dirty="0" err="1"/>
              <a:t>Nebel</a:t>
            </a:r>
            <a:r>
              <a:rPr lang="cs-CZ" sz="2800" dirty="0"/>
              <a:t> (2003)</a:t>
            </a:r>
          </a:p>
          <a:p>
            <a:r>
              <a:rPr lang="cs-CZ" sz="2800" dirty="0"/>
              <a:t>Jan Balabán: Kudy šel anděl (2003); Možná že odcházíme (2004)</a:t>
            </a:r>
          </a:p>
          <a:p>
            <a:r>
              <a:rPr lang="cs-CZ" sz="2800" dirty="0"/>
              <a:t>Emil Hakl: Konec světa (2001); Intimní schránka Sabriny Black (2002); O rodičích a dětech (2002); O létajících objektech (2004)</a:t>
            </a:r>
          </a:p>
          <a:p>
            <a:r>
              <a:rPr lang="cs-CZ" sz="2800" dirty="0"/>
              <a:t>Petra Hůlová: Paměť mojí babičce (2002)</a:t>
            </a:r>
          </a:p>
          <a:p>
            <a:r>
              <a:rPr lang="cs-CZ" sz="2800" dirty="0"/>
              <a:t>Sylva Fischerová: Zázrak (2005)</a:t>
            </a:r>
          </a:p>
          <a:p>
            <a:r>
              <a:rPr lang="cs-CZ" sz="2800" dirty="0"/>
              <a:t>Jiří Hájíček: Selský baroko (2005)</a:t>
            </a:r>
          </a:p>
          <a:p>
            <a:endParaRPr lang="cs-CZ" dirty="0"/>
          </a:p>
          <a:p>
            <a:endParaRPr lang="cs-CZ" dirty="0"/>
          </a:p>
        </p:txBody>
      </p:sp>
    </p:spTree>
    <p:extLst>
      <p:ext uri="{BB962C8B-B14F-4D97-AF65-F5344CB8AC3E}">
        <p14:creationId xmlns:p14="http://schemas.microsoft.com/office/powerpoint/2010/main" val="306363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3">
                                            <p:txEl>
                                              <p:pRg st="8" end="8"/>
                                            </p:txEl>
                                          </p:spTgt>
                                        </p:tgtEl>
                                        <p:attrNameLst>
                                          <p:attrName>style.visibility</p:attrName>
                                        </p:attrNameLst>
                                      </p:cBhvr>
                                      <p:to>
                                        <p:strVal val="visible"/>
                                      </p:to>
                                    </p:set>
                                    <p:animEffect transition="in" filter="wipe(down)">
                                      <p:cBhvr>
                                        <p:cTn id="151" dur="580">
                                          <p:stCondLst>
                                            <p:cond delay="0"/>
                                          </p:stCondLst>
                                        </p:cTn>
                                        <p:tgtEl>
                                          <p:spTgt spid="3">
                                            <p:txEl>
                                              <p:pRg st="8" end="8"/>
                                            </p:txEl>
                                          </p:spTgt>
                                        </p:tgtEl>
                                      </p:cBhvr>
                                    </p:animEffect>
                                    <p:anim calcmode="lin" valueType="num">
                                      <p:cBhvr>
                                        <p:cTn id="15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8" end="8"/>
                                            </p:txEl>
                                          </p:spTgt>
                                        </p:tgtEl>
                                      </p:cBhvr>
                                      <p:to x="100000" y="60000"/>
                                    </p:animScale>
                                    <p:animScale>
                                      <p:cBhvr>
                                        <p:cTn id="158" dur="166" decel="50000">
                                          <p:stCondLst>
                                            <p:cond delay="676"/>
                                          </p:stCondLst>
                                        </p:cTn>
                                        <p:tgtEl>
                                          <p:spTgt spid="3">
                                            <p:txEl>
                                              <p:pRg st="8" end="8"/>
                                            </p:txEl>
                                          </p:spTgt>
                                        </p:tgtEl>
                                      </p:cBhvr>
                                      <p:to x="100000" y="100000"/>
                                    </p:animScale>
                                    <p:animScale>
                                      <p:cBhvr>
                                        <p:cTn id="159" dur="26">
                                          <p:stCondLst>
                                            <p:cond delay="1312"/>
                                          </p:stCondLst>
                                        </p:cTn>
                                        <p:tgtEl>
                                          <p:spTgt spid="3">
                                            <p:txEl>
                                              <p:pRg st="8" end="8"/>
                                            </p:txEl>
                                          </p:spTgt>
                                        </p:tgtEl>
                                      </p:cBhvr>
                                      <p:to x="100000" y="80000"/>
                                    </p:animScale>
                                    <p:animScale>
                                      <p:cBhvr>
                                        <p:cTn id="160" dur="166" decel="50000">
                                          <p:stCondLst>
                                            <p:cond delay="1338"/>
                                          </p:stCondLst>
                                        </p:cTn>
                                        <p:tgtEl>
                                          <p:spTgt spid="3">
                                            <p:txEl>
                                              <p:pRg st="8" end="8"/>
                                            </p:txEl>
                                          </p:spTgt>
                                        </p:tgtEl>
                                      </p:cBhvr>
                                      <p:to x="100000" y="100000"/>
                                    </p:animScale>
                                    <p:animScale>
                                      <p:cBhvr>
                                        <p:cTn id="161" dur="26">
                                          <p:stCondLst>
                                            <p:cond delay="1642"/>
                                          </p:stCondLst>
                                        </p:cTn>
                                        <p:tgtEl>
                                          <p:spTgt spid="3">
                                            <p:txEl>
                                              <p:pRg st="8" end="8"/>
                                            </p:txEl>
                                          </p:spTgt>
                                        </p:tgtEl>
                                      </p:cBhvr>
                                      <p:to x="100000" y="90000"/>
                                    </p:animScale>
                                    <p:animScale>
                                      <p:cBhvr>
                                        <p:cTn id="162" dur="166" decel="50000">
                                          <p:stCondLst>
                                            <p:cond delay="1668"/>
                                          </p:stCondLst>
                                        </p:cTn>
                                        <p:tgtEl>
                                          <p:spTgt spid="3">
                                            <p:txEl>
                                              <p:pRg st="8" end="8"/>
                                            </p:txEl>
                                          </p:spTgt>
                                        </p:tgtEl>
                                      </p:cBhvr>
                                      <p:to x="100000" y="100000"/>
                                    </p:animScale>
                                    <p:animScale>
                                      <p:cBhvr>
                                        <p:cTn id="163" dur="26">
                                          <p:stCondLst>
                                            <p:cond delay="1808"/>
                                          </p:stCondLst>
                                        </p:cTn>
                                        <p:tgtEl>
                                          <p:spTgt spid="3">
                                            <p:txEl>
                                              <p:pRg st="8" end="8"/>
                                            </p:txEl>
                                          </p:spTgt>
                                        </p:tgtEl>
                                      </p:cBhvr>
                                      <p:to x="100000" y="95000"/>
                                    </p:animScale>
                                    <p:animScale>
                                      <p:cBhvr>
                                        <p:cTn id="164" dur="166" decel="50000">
                                          <p:stCondLst>
                                            <p:cond delay="1834"/>
                                          </p:stCondLst>
                                        </p:cTn>
                                        <p:tgtEl>
                                          <p:spTgt spid="3">
                                            <p:txEl>
                                              <p:pRg st="8" end="8"/>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3">
                                            <p:txEl>
                                              <p:pRg st="9" end="9"/>
                                            </p:txEl>
                                          </p:spTgt>
                                        </p:tgtEl>
                                        <p:attrNameLst>
                                          <p:attrName>style.visibility</p:attrName>
                                        </p:attrNameLst>
                                      </p:cBhvr>
                                      <p:to>
                                        <p:strVal val="visible"/>
                                      </p:to>
                                    </p:set>
                                    <p:animEffect transition="in" filter="wipe(down)">
                                      <p:cBhvr>
                                        <p:cTn id="169" dur="580">
                                          <p:stCondLst>
                                            <p:cond delay="0"/>
                                          </p:stCondLst>
                                        </p:cTn>
                                        <p:tgtEl>
                                          <p:spTgt spid="3">
                                            <p:txEl>
                                              <p:pRg st="9" end="9"/>
                                            </p:txEl>
                                          </p:spTgt>
                                        </p:tgtEl>
                                      </p:cBhvr>
                                    </p:animEffect>
                                    <p:anim calcmode="lin" valueType="num">
                                      <p:cBhvr>
                                        <p:cTn id="170"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9" end="9"/>
                                            </p:txEl>
                                          </p:spTgt>
                                        </p:tgtEl>
                                      </p:cBhvr>
                                      <p:to x="100000" y="60000"/>
                                    </p:animScale>
                                    <p:animScale>
                                      <p:cBhvr>
                                        <p:cTn id="176" dur="166" decel="50000">
                                          <p:stCondLst>
                                            <p:cond delay="676"/>
                                          </p:stCondLst>
                                        </p:cTn>
                                        <p:tgtEl>
                                          <p:spTgt spid="3">
                                            <p:txEl>
                                              <p:pRg st="9" end="9"/>
                                            </p:txEl>
                                          </p:spTgt>
                                        </p:tgtEl>
                                      </p:cBhvr>
                                      <p:to x="100000" y="100000"/>
                                    </p:animScale>
                                    <p:animScale>
                                      <p:cBhvr>
                                        <p:cTn id="177" dur="26">
                                          <p:stCondLst>
                                            <p:cond delay="1312"/>
                                          </p:stCondLst>
                                        </p:cTn>
                                        <p:tgtEl>
                                          <p:spTgt spid="3">
                                            <p:txEl>
                                              <p:pRg st="9" end="9"/>
                                            </p:txEl>
                                          </p:spTgt>
                                        </p:tgtEl>
                                      </p:cBhvr>
                                      <p:to x="100000" y="80000"/>
                                    </p:animScale>
                                    <p:animScale>
                                      <p:cBhvr>
                                        <p:cTn id="178" dur="166" decel="50000">
                                          <p:stCondLst>
                                            <p:cond delay="1338"/>
                                          </p:stCondLst>
                                        </p:cTn>
                                        <p:tgtEl>
                                          <p:spTgt spid="3">
                                            <p:txEl>
                                              <p:pRg st="9" end="9"/>
                                            </p:txEl>
                                          </p:spTgt>
                                        </p:tgtEl>
                                      </p:cBhvr>
                                      <p:to x="100000" y="100000"/>
                                    </p:animScale>
                                    <p:animScale>
                                      <p:cBhvr>
                                        <p:cTn id="179" dur="26">
                                          <p:stCondLst>
                                            <p:cond delay="1642"/>
                                          </p:stCondLst>
                                        </p:cTn>
                                        <p:tgtEl>
                                          <p:spTgt spid="3">
                                            <p:txEl>
                                              <p:pRg st="9" end="9"/>
                                            </p:txEl>
                                          </p:spTgt>
                                        </p:tgtEl>
                                      </p:cBhvr>
                                      <p:to x="100000" y="90000"/>
                                    </p:animScale>
                                    <p:animScale>
                                      <p:cBhvr>
                                        <p:cTn id="180" dur="166" decel="50000">
                                          <p:stCondLst>
                                            <p:cond delay="1668"/>
                                          </p:stCondLst>
                                        </p:cTn>
                                        <p:tgtEl>
                                          <p:spTgt spid="3">
                                            <p:txEl>
                                              <p:pRg st="9" end="9"/>
                                            </p:txEl>
                                          </p:spTgt>
                                        </p:tgtEl>
                                      </p:cBhvr>
                                      <p:to x="100000" y="100000"/>
                                    </p:animScale>
                                    <p:animScale>
                                      <p:cBhvr>
                                        <p:cTn id="181" dur="26">
                                          <p:stCondLst>
                                            <p:cond delay="1808"/>
                                          </p:stCondLst>
                                        </p:cTn>
                                        <p:tgtEl>
                                          <p:spTgt spid="3">
                                            <p:txEl>
                                              <p:pRg st="9" end="9"/>
                                            </p:txEl>
                                          </p:spTgt>
                                        </p:tgtEl>
                                      </p:cBhvr>
                                      <p:to x="100000" y="95000"/>
                                    </p:animScale>
                                    <p:animScale>
                                      <p:cBhvr>
                                        <p:cTn id="182" dur="166" decel="50000">
                                          <p:stCondLst>
                                            <p:cond delay="1834"/>
                                          </p:stCondLst>
                                        </p:cTn>
                                        <p:tgtEl>
                                          <p:spTgt spid="3">
                                            <p:txEl>
                                              <p:pRg st="9" end="9"/>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3">
                                            <p:txEl>
                                              <p:pRg st="10" end="10"/>
                                            </p:txEl>
                                          </p:spTgt>
                                        </p:tgtEl>
                                        <p:attrNameLst>
                                          <p:attrName>style.visibility</p:attrName>
                                        </p:attrNameLst>
                                      </p:cBhvr>
                                      <p:to>
                                        <p:strVal val="visible"/>
                                      </p:to>
                                    </p:set>
                                    <p:animEffect transition="in" filter="wipe(down)">
                                      <p:cBhvr>
                                        <p:cTn id="187" dur="580">
                                          <p:stCondLst>
                                            <p:cond delay="0"/>
                                          </p:stCondLst>
                                        </p:cTn>
                                        <p:tgtEl>
                                          <p:spTgt spid="3">
                                            <p:txEl>
                                              <p:pRg st="10" end="10"/>
                                            </p:txEl>
                                          </p:spTgt>
                                        </p:tgtEl>
                                      </p:cBhvr>
                                    </p:animEffect>
                                    <p:anim calcmode="lin" valueType="num">
                                      <p:cBhvr>
                                        <p:cTn id="188"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93" dur="26">
                                          <p:stCondLst>
                                            <p:cond delay="650"/>
                                          </p:stCondLst>
                                        </p:cTn>
                                        <p:tgtEl>
                                          <p:spTgt spid="3">
                                            <p:txEl>
                                              <p:pRg st="10" end="10"/>
                                            </p:txEl>
                                          </p:spTgt>
                                        </p:tgtEl>
                                      </p:cBhvr>
                                      <p:to x="100000" y="60000"/>
                                    </p:animScale>
                                    <p:animScale>
                                      <p:cBhvr>
                                        <p:cTn id="194" dur="166" decel="50000">
                                          <p:stCondLst>
                                            <p:cond delay="676"/>
                                          </p:stCondLst>
                                        </p:cTn>
                                        <p:tgtEl>
                                          <p:spTgt spid="3">
                                            <p:txEl>
                                              <p:pRg st="10" end="10"/>
                                            </p:txEl>
                                          </p:spTgt>
                                        </p:tgtEl>
                                      </p:cBhvr>
                                      <p:to x="100000" y="100000"/>
                                    </p:animScale>
                                    <p:animScale>
                                      <p:cBhvr>
                                        <p:cTn id="195" dur="26">
                                          <p:stCondLst>
                                            <p:cond delay="1312"/>
                                          </p:stCondLst>
                                        </p:cTn>
                                        <p:tgtEl>
                                          <p:spTgt spid="3">
                                            <p:txEl>
                                              <p:pRg st="10" end="10"/>
                                            </p:txEl>
                                          </p:spTgt>
                                        </p:tgtEl>
                                      </p:cBhvr>
                                      <p:to x="100000" y="80000"/>
                                    </p:animScale>
                                    <p:animScale>
                                      <p:cBhvr>
                                        <p:cTn id="196" dur="166" decel="50000">
                                          <p:stCondLst>
                                            <p:cond delay="1338"/>
                                          </p:stCondLst>
                                        </p:cTn>
                                        <p:tgtEl>
                                          <p:spTgt spid="3">
                                            <p:txEl>
                                              <p:pRg st="10" end="10"/>
                                            </p:txEl>
                                          </p:spTgt>
                                        </p:tgtEl>
                                      </p:cBhvr>
                                      <p:to x="100000" y="100000"/>
                                    </p:animScale>
                                    <p:animScale>
                                      <p:cBhvr>
                                        <p:cTn id="197" dur="26">
                                          <p:stCondLst>
                                            <p:cond delay="1642"/>
                                          </p:stCondLst>
                                        </p:cTn>
                                        <p:tgtEl>
                                          <p:spTgt spid="3">
                                            <p:txEl>
                                              <p:pRg st="10" end="10"/>
                                            </p:txEl>
                                          </p:spTgt>
                                        </p:tgtEl>
                                      </p:cBhvr>
                                      <p:to x="100000" y="90000"/>
                                    </p:animScale>
                                    <p:animScale>
                                      <p:cBhvr>
                                        <p:cTn id="198" dur="166" decel="50000">
                                          <p:stCondLst>
                                            <p:cond delay="1668"/>
                                          </p:stCondLst>
                                        </p:cTn>
                                        <p:tgtEl>
                                          <p:spTgt spid="3">
                                            <p:txEl>
                                              <p:pRg st="10" end="10"/>
                                            </p:txEl>
                                          </p:spTgt>
                                        </p:tgtEl>
                                      </p:cBhvr>
                                      <p:to x="100000" y="100000"/>
                                    </p:animScale>
                                    <p:animScale>
                                      <p:cBhvr>
                                        <p:cTn id="199" dur="26">
                                          <p:stCondLst>
                                            <p:cond delay="1808"/>
                                          </p:stCondLst>
                                        </p:cTn>
                                        <p:tgtEl>
                                          <p:spTgt spid="3">
                                            <p:txEl>
                                              <p:pRg st="10" end="10"/>
                                            </p:txEl>
                                          </p:spTgt>
                                        </p:tgtEl>
                                      </p:cBhvr>
                                      <p:to x="100000" y="95000"/>
                                    </p:animScale>
                                    <p:animScale>
                                      <p:cBhvr>
                                        <p:cTn id="200" dur="166" decel="50000">
                                          <p:stCondLst>
                                            <p:cond delay="1834"/>
                                          </p:stCondLst>
                                        </p:cTn>
                                        <p:tgtEl>
                                          <p:spTgt spid="3">
                                            <p:txEl>
                                              <p:pRg st="10" end="10"/>
                                            </p:txEl>
                                          </p:spTgt>
                                        </p:tgtEl>
                                      </p:cBhvr>
                                      <p:to x="100000" y="100000"/>
                                    </p:animScale>
                                  </p:childTnLst>
                                </p:cTn>
                              </p:par>
                            </p:childTnLst>
                          </p:cTn>
                        </p:par>
                      </p:childTnLst>
                    </p:cTn>
                  </p:par>
                  <p:par>
                    <p:cTn id="201" fill="hold">
                      <p:stCondLst>
                        <p:cond delay="indefinite"/>
                      </p:stCondLst>
                      <p:childTnLst>
                        <p:par>
                          <p:cTn id="202" fill="hold">
                            <p:stCondLst>
                              <p:cond delay="0"/>
                            </p:stCondLst>
                            <p:childTnLst>
                              <p:par>
                                <p:cTn id="203" presetID="26" presetClass="entr" presetSubtype="0" fill="hold" grpId="0" nodeType="clickEffect">
                                  <p:stCondLst>
                                    <p:cond delay="0"/>
                                  </p:stCondLst>
                                  <p:childTnLst>
                                    <p:set>
                                      <p:cBhvr>
                                        <p:cTn id="204" dur="1" fill="hold">
                                          <p:stCondLst>
                                            <p:cond delay="0"/>
                                          </p:stCondLst>
                                        </p:cTn>
                                        <p:tgtEl>
                                          <p:spTgt spid="3">
                                            <p:txEl>
                                              <p:pRg st="11" end="11"/>
                                            </p:txEl>
                                          </p:spTgt>
                                        </p:tgtEl>
                                        <p:attrNameLst>
                                          <p:attrName>style.visibility</p:attrName>
                                        </p:attrNameLst>
                                      </p:cBhvr>
                                      <p:to>
                                        <p:strVal val="visible"/>
                                      </p:to>
                                    </p:set>
                                    <p:animEffect transition="in" filter="wipe(down)">
                                      <p:cBhvr>
                                        <p:cTn id="205" dur="580">
                                          <p:stCondLst>
                                            <p:cond delay="0"/>
                                          </p:stCondLst>
                                        </p:cTn>
                                        <p:tgtEl>
                                          <p:spTgt spid="3">
                                            <p:txEl>
                                              <p:pRg st="11" end="11"/>
                                            </p:txEl>
                                          </p:spTgt>
                                        </p:tgtEl>
                                      </p:cBhvr>
                                    </p:animEffect>
                                    <p:anim calcmode="lin" valueType="num">
                                      <p:cBhvr>
                                        <p:cTn id="206"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211" dur="26">
                                          <p:stCondLst>
                                            <p:cond delay="650"/>
                                          </p:stCondLst>
                                        </p:cTn>
                                        <p:tgtEl>
                                          <p:spTgt spid="3">
                                            <p:txEl>
                                              <p:pRg st="11" end="11"/>
                                            </p:txEl>
                                          </p:spTgt>
                                        </p:tgtEl>
                                      </p:cBhvr>
                                      <p:to x="100000" y="60000"/>
                                    </p:animScale>
                                    <p:animScale>
                                      <p:cBhvr>
                                        <p:cTn id="212" dur="166" decel="50000">
                                          <p:stCondLst>
                                            <p:cond delay="676"/>
                                          </p:stCondLst>
                                        </p:cTn>
                                        <p:tgtEl>
                                          <p:spTgt spid="3">
                                            <p:txEl>
                                              <p:pRg st="11" end="11"/>
                                            </p:txEl>
                                          </p:spTgt>
                                        </p:tgtEl>
                                      </p:cBhvr>
                                      <p:to x="100000" y="100000"/>
                                    </p:animScale>
                                    <p:animScale>
                                      <p:cBhvr>
                                        <p:cTn id="213" dur="26">
                                          <p:stCondLst>
                                            <p:cond delay="1312"/>
                                          </p:stCondLst>
                                        </p:cTn>
                                        <p:tgtEl>
                                          <p:spTgt spid="3">
                                            <p:txEl>
                                              <p:pRg st="11" end="11"/>
                                            </p:txEl>
                                          </p:spTgt>
                                        </p:tgtEl>
                                      </p:cBhvr>
                                      <p:to x="100000" y="80000"/>
                                    </p:animScale>
                                    <p:animScale>
                                      <p:cBhvr>
                                        <p:cTn id="214" dur="166" decel="50000">
                                          <p:stCondLst>
                                            <p:cond delay="1338"/>
                                          </p:stCondLst>
                                        </p:cTn>
                                        <p:tgtEl>
                                          <p:spTgt spid="3">
                                            <p:txEl>
                                              <p:pRg st="11" end="11"/>
                                            </p:txEl>
                                          </p:spTgt>
                                        </p:tgtEl>
                                      </p:cBhvr>
                                      <p:to x="100000" y="100000"/>
                                    </p:animScale>
                                    <p:animScale>
                                      <p:cBhvr>
                                        <p:cTn id="215" dur="26">
                                          <p:stCondLst>
                                            <p:cond delay="1642"/>
                                          </p:stCondLst>
                                        </p:cTn>
                                        <p:tgtEl>
                                          <p:spTgt spid="3">
                                            <p:txEl>
                                              <p:pRg st="11" end="11"/>
                                            </p:txEl>
                                          </p:spTgt>
                                        </p:tgtEl>
                                      </p:cBhvr>
                                      <p:to x="100000" y="90000"/>
                                    </p:animScale>
                                    <p:animScale>
                                      <p:cBhvr>
                                        <p:cTn id="216" dur="166" decel="50000">
                                          <p:stCondLst>
                                            <p:cond delay="1668"/>
                                          </p:stCondLst>
                                        </p:cTn>
                                        <p:tgtEl>
                                          <p:spTgt spid="3">
                                            <p:txEl>
                                              <p:pRg st="11" end="11"/>
                                            </p:txEl>
                                          </p:spTgt>
                                        </p:tgtEl>
                                      </p:cBhvr>
                                      <p:to x="100000" y="100000"/>
                                    </p:animScale>
                                    <p:animScale>
                                      <p:cBhvr>
                                        <p:cTn id="217" dur="26">
                                          <p:stCondLst>
                                            <p:cond delay="1808"/>
                                          </p:stCondLst>
                                        </p:cTn>
                                        <p:tgtEl>
                                          <p:spTgt spid="3">
                                            <p:txEl>
                                              <p:pRg st="11" end="11"/>
                                            </p:txEl>
                                          </p:spTgt>
                                        </p:tgtEl>
                                      </p:cBhvr>
                                      <p:to x="100000" y="95000"/>
                                    </p:animScale>
                                    <p:animScale>
                                      <p:cBhvr>
                                        <p:cTn id="218" dur="166" decel="50000">
                                          <p:stCondLst>
                                            <p:cond delay="1834"/>
                                          </p:stCondLst>
                                        </p:cTn>
                                        <p:tgtEl>
                                          <p:spTgt spid="3">
                                            <p:txEl>
                                              <p:pRg st="11" end="1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2006-2010</a:t>
            </a:r>
          </a:p>
        </p:txBody>
      </p:sp>
      <p:sp>
        <p:nvSpPr>
          <p:cNvPr id="3" name="Zástupný symbol pro obsah 2"/>
          <p:cNvSpPr>
            <a:spLocks noGrp="1"/>
          </p:cNvSpPr>
          <p:nvPr>
            <p:ph idx="1"/>
          </p:nvPr>
        </p:nvSpPr>
        <p:spPr>
          <a:xfrm>
            <a:off x="457200" y="1124744"/>
            <a:ext cx="8229600" cy="5616624"/>
          </a:xfrm>
        </p:spPr>
        <p:txBody>
          <a:bodyPr>
            <a:normAutofit fontScale="55000" lnSpcReduction="20000"/>
          </a:bodyPr>
          <a:lstStyle/>
          <a:p>
            <a:r>
              <a:rPr lang="cs-CZ" dirty="0"/>
              <a:t>Petra Hůlová: Umělohmotný </a:t>
            </a:r>
            <a:r>
              <a:rPr lang="cs-CZ" dirty="0" err="1"/>
              <a:t>třípokoj</a:t>
            </a:r>
            <a:r>
              <a:rPr lang="cs-CZ" dirty="0"/>
              <a:t> (2006)</a:t>
            </a:r>
          </a:p>
          <a:p>
            <a:r>
              <a:rPr lang="cs-CZ" dirty="0"/>
              <a:t>Radka Denemarková: Peníze od Hitlera (2006)</a:t>
            </a:r>
          </a:p>
          <a:p>
            <a:r>
              <a:rPr lang="cs-CZ" dirty="0"/>
              <a:t>Patrik Ouředník: Ad acta (2006)</a:t>
            </a:r>
          </a:p>
          <a:p>
            <a:r>
              <a:rPr lang="cs-CZ" dirty="0"/>
              <a:t>Petr </a:t>
            </a:r>
            <a:r>
              <a:rPr lang="cs-CZ" dirty="0" err="1"/>
              <a:t>Šabach</a:t>
            </a:r>
            <a:r>
              <a:rPr lang="cs-CZ" dirty="0"/>
              <a:t>: Občanský průkaz (2006)</a:t>
            </a:r>
          </a:p>
          <a:p>
            <a:r>
              <a:rPr lang="cs-CZ" dirty="0"/>
              <a:t>Jana Šrámková: </a:t>
            </a:r>
            <a:r>
              <a:rPr lang="cs-CZ" dirty="0" err="1"/>
              <a:t>Hruškadóttir</a:t>
            </a:r>
            <a:r>
              <a:rPr lang="cs-CZ" dirty="0"/>
              <a:t> (2008)</a:t>
            </a:r>
          </a:p>
          <a:p>
            <a:r>
              <a:rPr lang="cs-CZ" dirty="0"/>
              <a:t>Tomáš Zmeškal: Milostný dopis klínovým písmem (2008)</a:t>
            </a:r>
          </a:p>
          <a:p>
            <a:r>
              <a:rPr lang="cs-CZ" dirty="0"/>
              <a:t>Martin Ryšavý: Cesty na Sibiř (2008); </a:t>
            </a:r>
            <a:r>
              <a:rPr lang="cs-CZ" dirty="0" err="1"/>
              <a:t>Vrač</a:t>
            </a:r>
            <a:r>
              <a:rPr lang="cs-CZ" dirty="0"/>
              <a:t> (2010)</a:t>
            </a:r>
          </a:p>
          <a:p>
            <a:r>
              <a:rPr lang="cs-CZ" dirty="0"/>
              <a:t>Petra Soukupová: K moři (2007); Zmizet (2009)</a:t>
            </a:r>
          </a:p>
          <a:p>
            <a:r>
              <a:rPr lang="cs-CZ" dirty="0"/>
              <a:t>Tereza Boučková: Rok kohouta (2008)</a:t>
            </a:r>
          </a:p>
          <a:p>
            <a:r>
              <a:rPr lang="cs-CZ" dirty="0"/>
              <a:t>Jáchym Topol: Chladnou zemí (2009)</a:t>
            </a:r>
          </a:p>
          <a:p>
            <a:r>
              <a:rPr lang="cs-CZ" dirty="0"/>
              <a:t>Pavel </a:t>
            </a:r>
            <a:r>
              <a:rPr lang="cs-CZ" dirty="0" err="1"/>
              <a:t>Šrut</a:t>
            </a:r>
            <a:r>
              <a:rPr lang="cs-CZ" dirty="0"/>
              <a:t>: </a:t>
            </a:r>
            <a:r>
              <a:rPr lang="cs-CZ" dirty="0" err="1"/>
              <a:t>Lichožrouti</a:t>
            </a:r>
            <a:r>
              <a:rPr lang="cs-CZ" dirty="0"/>
              <a:t> (2008)</a:t>
            </a:r>
          </a:p>
          <a:p>
            <a:r>
              <a:rPr lang="cs-CZ" dirty="0"/>
              <a:t>Kateřina Tučková: Vyhnání Gerty </a:t>
            </a:r>
            <a:r>
              <a:rPr lang="cs-CZ" dirty="0" err="1"/>
              <a:t>Schnirch</a:t>
            </a:r>
            <a:r>
              <a:rPr lang="cs-CZ" dirty="0"/>
              <a:t> (2009)</a:t>
            </a:r>
          </a:p>
          <a:p>
            <a:r>
              <a:rPr lang="cs-CZ" dirty="0"/>
              <a:t>Antonín Bajaja: Na krásné modré Dřevnici (2009)</a:t>
            </a:r>
          </a:p>
          <a:p>
            <a:r>
              <a:rPr lang="cs-CZ" dirty="0"/>
              <a:t>Štěpán Kopřiva: Asfalt (2009)</a:t>
            </a:r>
          </a:p>
          <a:p>
            <a:r>
              <a:rPr lang="cs-CZ" dirty="0"/>
              <a:t>Daniela Hodrová: Vyvolávání (2010)</a:t>
            </a:r>
          </a:p>
          <a:p>
            <a:r>
              <a:rPr lang="cs-CZ" dirty="0"/>
              <a:t>Jan Balabán: Jsme tady (2006); Zeptej se táty (2010)</a:t>
            </a:r>
          </a:p>
          <a:p>
            <a:r>
              <a:rPr lang="cs-CZ" dirty="0"/>
              <a:t>Emil Hakl: Pravidla směšného chování (2010)</a:t>
            </a:r>
          </a:p>
          <a:p>
            <a:r>
              <a:rPr lang="cs-CZ" dirty="0"/>
              <a:t>Hana </a:t>
            </a:r>
            <a:r>
              <a:rPr lang="cs-CZ" dirty="0" err="1"/>
              <a:t>Andronikova</a:t>
            </a:r>
            <a:r>
              <a:rPr lang="cs-CZ" dirty="0"/>
              <a:t>: Nebe nemá dno (2010)</a:t>
            </a:r>
          </a:p>
          <a:p>
            <a:r>
              <a:rPr lang="cs-CZ" dirty="0"/>
              <a:t>Pavel Růžek: Bez kůže (2010)</a:t>
            </a:r>
          </a:p>
        </p:txBody>
      </p:sp>
    </p:spTree>
    <p:extLst>
      <p:ext uri="{BB962C8B-B14F-4D97-AF65-F5344CB8AC3E}">
        <p14:creationId xmlns:p14="http://schemas.microsoft.com/office/powerpoint/2010/main" val="262032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3">
                                            <p:txEl>
                                              <p:pRg st="8" end="8"/>
                                            </p:txEl>
                                          </p:spTgt>
                                        </p:tgtEl>
                                        <p:attrNameLst>
                                          <p:attrName>style.visibility</p:attrName>
                                        </p:attrNameLst>
                                      </p:cBhvr>
                                      <p:to>
                                        <p:strVal val="visible"/>
                                      </p:to>
                                    </p:set>
                                    <p:animEffect transition="in" filter="wipe(down)">
                                      <p:cBhvr>
                                        <p:cTn id="151" dur="580">
                                          <p:stCondLst>
                                            <p:cond delay="0"/>
                                          </p:stCondLst>
                                        </p:cTn>
                                        <p:tgtEl>
                                          <p:spTgt spid="3">
                                            <p:txEl>
                                              <p:pRg st="8" end="8"/>
                                            </p:txEl>
                                          </p:spTgt>
                                        </p:tgtEl>
                                      </p:cBhvr>
                                    </p:animEffect>
                                    <p:anim calcmode="lin" valueType="num">
                                      <p:cBhvr>
                                        <p:cTn id="15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8" end="8"/>
                                            </p:txEl>
                                          </p:spTgt>
                                        </p:tgtEl>
                                      </p:cBhvr>
                                      <p:to x="100000" y="60000"/>
                                    </p:animScale>
                                    <p:animScale>
                                      <p:cBhvr>
                                        <p:cTn id="158" dur="166" decel="50000">
                                          <p:stCondLst>
                                            <p:cond delay="676"/>
                                          </p:stCondLst>
                                        </p:cTn>
                                        <p:tgtEl>
                                          <p:spTgt spid="3">
                                            <p:txEl>
                                              <p:pRg st="8" end="8"/>
                                            </p:txEl>
                                          </p:spTgt>
                                        </p:tgtEl>
                                      </p:cBhvr>
                                      <p:to x="100000" y="100000"/>
                                    </p:animScale>
                                    <p:animScale>
                                      <p:cBhvr>
                                        <p:cTn id="159" dur="26">
                                          <p:stCondLst>
                                            <p:cond delay="1312"/>
                                          </p:stCondLst>
                                        </p:cTn>
                                        <p:tgtEl>
                                          <p:spTgt spid="3">
                                            <p:txEl>
                                              <p:pRg st="8" end="8"/>
                                            </p:txEl>
                                          </p:spTgt>
                                        </p:tgtEl>
                                      </p:cBhvr>
                                      <p:to x="100000" y="80000"/>
                                    </p:animScale>
                                    <p:animScale>
                                      <p:cBhvr>
                                        <p:cTn id="160" dur="166" decel="50000">
                                          <p:stCondLst>
                                            <p:cond delay="1338"/>
                                          </p:stCondLst>
                                        </p:cTn>
                                        <p:tgtEl>
                                          <p:spTgt spid="3">
                                            <p:txEl>
                                              <p:pRg st="8" end="8"/>
                                            </p:txEl>
                                          </p:spTgt>
                                        </p:tgtEl>
                                      </p:cBhvr>
                                      <p:to x="100000" y="100000"/>
                                    </p:animScale>
                                    <p:animScale>
                                      <p:cBhvr>
                                        <p:cTn id="161" dur="26">
                                          <p:stCondLst>
                                            <p:cond delay="1642"/>
                                          </p:stCondLst>
                                        </p:cTn>
                                        <p:tgtEl>
                                          <p:spTgt spid="3">
                                            <p:txEl>
                                              <p:pRg st="8" end="8"/>
                                            </p:txEl>
                                          </p:spTgt>
                                        </p:tgtEl>
                                      </p:cBhvr>
                                      <p:to x="100000" y="90000"/>
                                    </p:animScale>
                                    <p:animScale>
                                      <p:cBhvr>
                                        <p:cTn id="162" dur="166" decel="50000">
                                          <p:stCondLst>
                                            <p:cond delay="1668"/>
                                          </p:stCondLst>
                                        </p:cTn>
                                        <p:tgtEl>
                                          <p:spTgt spid="3">
                                            <p:txEl>
                                              <p:pRg st="8" end="8"/>
                                            </p:txEl>
                                          </p:spTgt>
                                        </p:tgtEl>
                                      </p:cBhvr>
                                      <p:to x="100000" y="100000"/>
                                    </p:animScale>
                                    <p:animScale>
                                      <p:cBhvr>
                                        <p:cTn id="163" dur="26">
                                          <p:stCondLst>
                                            <p:cond delay="1808"/>
                                          </p:stCondLst>
                                        </p:cTn>
                                        <p:tgtEl>
                                          <p:spTgt spid="3">
                                            <p:txEl>
                                              <p:pRg st="8" end="8"/>
                                            </p:txEl>
                                          </p:spTgt>
                                        </p:tgtEl>
                                      </p:cBhvr>
                                      <p:to x="100000" y="95000"/>
                                    </p:animScale>
                                    <p:animScale>
                                      <p:cBhvr>
                                        <p:cTn id="164" dur="166" decel="50000">
                                          <p:stCondLst>
                                            <p:cond delay="1834"/>
                                          </p:stCondLst>
                                        </p:cTn>
                                        <p:tgtEl>
                                          <p:spTgt spid="3">
                                            <p:txEl>
                                              <p:pRg st="8" end="8"/>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3">
                                            <p:txEl>
                                              <p:pRg st="9" end="9"/>
                                            </p:txEl>
                                          </p:spTgt>
                                        </p:tgtEl>
                                        <p:attrNameLst>
                                          <p:attrName>style.visibility</p:attrName>
                                        </p:attrNameLst>
                                      </p:cBhvr>
                                      <p:to>
                                        <p:strVal val="visible"/>
                                      </p:to>
                                    </p:set>
                                    <p:animEffect transition="in" filter="wipe(down)">
                                      <p:cBhvr>
                                        <p:cTn id="169" dur="580">
                                          <p:stCondLst>
                                            <p:cond delay="0"/>
                                          </p:stCondLst>
                                        </p:cTn>
                                        <p:tgtEl>
                                          <p:spTgt spid="3">
                                            <p:txEl>
                                              <p:pRg st="9" end="9"/>
                                            </p:txEl>
                                          </p:spTgt>
                                        </p:tgtEl>
                                      </p:cBhvr>
                                    </p:animEffect>
                                    <p:anim calcmode="lin" valueType="num">
                                      <p:cBhvr>
                                        <p:cTn id="170"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9" end="9"/>
                                            </p:txEl>
                                          </p:spTgt>
                                        </p:tgtEl>
                                      </p:cBhvr>
                                      <p:to x="100000" y="60000"/>
                                    </p:animScale>
                                    <p:animScale>
                                      <p:cBhvr>
                                        <p:cTn id="176" dur="166" decel="50000">
                                          <p:stCondLst>
                                            <p:cond delay="676"/>
                                          </p:stCondLst>
                                        </p:cTn>
                                        <p:tgtEl>
                                          <p:spTgt spid="3">
                                            <p:txEl>
                                              <p:pRg st="9" end="9"/>
                                            </p:txEl>
                                          </p:spTgt>
                                        </p:tgtEl>
                                      </p:cBhvr>
                                      <p:to x="100000" y="100000"/>
                                    </p:animScale>
                                    <p:animScale>
                                      <p:cBhvr>
                                        <p:cTn id="177" dur="26">
                                          <p:stCondLst>
                                            <p:cond delay="1312"/>
                                          </p:stCondLst>
                                        </p:cTn>
                                        <p:tgtEl>
                                          <p:spTgt spid="3">
                                            <p:txEl>
                                              <p:pRg st="9" end="9"/>
                                            </p:txEl>
                                          </p:spTgt>
                                        </p:tgtEl>
                                      </p:cBhvr>
                                      <p:to x="100000" y="80000"/>
                                    </p:animScale>
                                    <p:animScale>
                                      <p:cBhvr>
                                        <p:cTn id="178" dur="166" decel="50000">
                                          <p:stCondLst>
                                            <p:cond delay="1338"/>
                                          </p:stCondLst>
                                        </p:cTn>
                                        <p:tgtEl>
                                          <p:spTgt spid="3">
                                            <p:txEl>
                                              <p:pRg st="9" end="9"/>
                                            </p:txEl>
                                          </p:spTgt>
                                        </p:tgtEl>
                                      </p:cBhvr>
                                      <p:to x="100000" y="100000"/>
                                    </p:animScale>
                                    <p:animScale>
                                      <p:cBhvr>
                                        <p:cTn id="179" dur="26">
                                          <p:stCondLst>
                                            <p:cond delay="1642"/>
                                          </p:stCondLst>
                                        </p:cTn>
                                        <p:tgtEl>
                                          <p:spTgt spid="3">
                                            <p:txEl>
                                              <p:pRg st="9" end="9"/>
                                            </p:txEl>
                                          </p:spTgt>
                                        </p:tgtEl>
                                      </p:cBhvr>
                                      <p:to x="100000" y="90000"/>
                                    </p:animScale>
                                    <p:animScale>
                                      <p:cBhvr>
                                        <p:cTn id="180" dur="166" decel="50000">
                                          <p:stCondLst>
                                            <p:cond delay="1668"/>
                                          </p:stCondLst>
                                        </p:cTn>
                                        <p:tgtEl>
                                          <p:spTgt spid="3">
                                            <p:txEl>
                                              <p:pRg st="9" end="9"/>
                                            </p:txEl>
                                          </p:spTgt>
                                        </p:tgtEl>
                                      </p:cBhvr>
                                      <p:to x="100000" y="100000"/>
                                    </p:animScale>
                                    <p:animScale>
                                      <p:cBhvr>
                                        <p:cTn id="181" dur="26">
                                          <p:stCondLst>
                                            <p:cond delay="1808"/>
                                          </p:stCondLst>
                                        </p:cTn>
                                        <p:tgtEl>
                                          <p:spTgt spid="3">
                                            <p:txEl>
                                              <p:pRg st="9" end="9"/>
                                            </p:txEl>
                                          </p:spTgt>
                                        </p:tgtEl>
                                      </p:cBhvr>
                                      <p:to x="100000" y="95000"/>
                                    </p:animScale>
                                    <p:animScale>
                                      <p:cBhvr>
                                        <p:cTn id="182" dur="166" decel="50000">
                                          <p:stCondLst>
                                            <p:cond delay="1834"/>
                                          </p:stCondLst>
                                        </p:cTn>
                                        <p:tgtEl>
                                          <p:spTgt spid="3">
                                            <p:txEl>
                                              <p:pRg st="9" end="9"/>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3">
                                            <p:txEl>
                                              <p:pRg st="10" end="10"/>
                                            </p:txEl>
                                          </p:spTgt>
                                        </p:tgtEl>
                                        <p:attrNameLst>
                                          <p:attrName>style.visibility</p:attrName>
                                        </p:attrNameLst>
                                      </p:cBhvr>
                                      <p:to>
                                        <p:strVal val="visible"/>
                                      </p:to>
                                    </p:set>
                                    <p:animEffect transition="in" filter="wipe(down)">
                                      <p:cBhvr>
                                        <p:cTn id="187" dur="580">
                                          <p:stCondLst>
                                            <p:cond delay="0"/>
                                          </p:stCondLst>
                                        </p:cTn>
                                        <p:tgtEl>
                                          <p:spTgt spid="3">
                                            <p:txEl>
                                              <p:pRg st="10" end="10"/>
                                            </p:txEl>
                                          </p:spTgt>
                                        </p:tgtEl>
                                      </p:cBhvr>
                                    </p:animEffect>
                                    <p:anim calcmode="lin" valueType="num">
                                      <p:cBhvr>
                                        <p:cTn id="188"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93" dur="26">
                                          <p:stCondLst>
                                            <p:cond delay="650"/>
                                          </p:stCondLst>
                                        </p:cTn>
                                        <p:tgtEl>
                                          <p:spTgt spid="3">
                                            <p:txEl>
                                              <p:pRg st="10" end="10"/>
                                            </p:txEl>
                                          </p:spTgt>
                                        </p:tgtEl>
                                      </p:cBhvr>
                                      <p:to x="100000" y="60000"/>
                                    </p:animScale>
                                    <p:animScale>
                                      <p:cBhvr>
                                        <p:cTn id="194" dur="166" decel="50000">
                                          <p:stCondLst>
                                            <p:cond delay="676"/>
                                          </p:stCondLst>
                                        </p:cTn>
                                        <p:tgtEl>
                                          <p:spTgt spid="3">
                                            <p:txEl>
                                              <p:pRg st="10" end="10"/>
                                            </p:txEl>
                                          </p:spTgt>
                                        </p:tgtEl>
                                      </p:cBhvr>
                                      <p:to x="100000" y="100000"/>
                                    </p:animScale>
                                    <p:animScale>
                                      <p:cBhvr>
                                        <p:cTn id="195" dur="26">
                                          <p:stCondLst>
                                            <p:cond delay="1312"/>
                                          </p:stCondLst>
                                        </p:cTn>
                                        <p:tgtEl>
                                          <p:spTgt spid="3">
                                            <p:txEl>
                                              <p:pRg st="10" end="10"/>
                                            </p:txEl>
                                          </p:spTgt>
                                        </p:tgtEl>
                                      </p:cBhvr>
                                      <p:to x="100000" y="80000"/>
                                    </p:animScale>
                                    <p:animScale>
                                      <p:cBhvr>
                                        <p:cTn id="196" dur="166" decel="50000">
                                          <p:stCondLst>
                                            <p:cond delay="1338"/>
                                          </p:stCondLst>
                                        </p:cTn>
                                        <p:tgtEl>
                                          <p:spTgt spid="3">
                                            <p:txEl>
                                              <p:pRg st="10" end="10"/>
                                            </p:txEl>
                                          </p:spTgt>
                                        </p:tgtEl>
                                      </p:cBhvr>
                                      <p:to x="100000" y="100000"/>
                                    </p:animScale>
                                    <p:animScale>
                                      <p:cBhvr>
                                        <p:cTn id="197" dur="26">
                                          <p:stCondLst>
                                            <p:cond delay="1642"/>
                                          </p:stCondLst>
                                        </p:cTn>
                                        <p:tgtEl>
                                          <p:spTgt spid="3">
                                            <p:txEl>
                                              <p:pRg st="10" end="10"/>
                                            </p:txEl>
                                          </p:spTgt>
                                        </p:tgtEl>
                                      </p:cBhvr>
                                      <p:to x="100000" y="90000"/>
                                    </p:animScale>
                                    <p:animScale>
                                      <p:cBhvr>
                                        <p:cTn id="198" dur="166" decel="50000">
                                          <p:stCondLst>
                                            <p:cond delay="1668"/>
                                          </p:stCondLst>
                                        </p:cTn>
                                        <p:tgtEl>
                                          <p:spTgt spid="3">
                                            <p:txEl>
                                              <p:pRg st="10" end="10"/>
                                            </p:txEl>
                                          </p:spTgt>
                                        </p:tgtEl>
                                      </p:cBhvr>
                                      <p:to x="100000" y="100000"/>
                                    </p:animScale>
                                    <p:animScale>
                                      <p:cBhvr>
                                        <p:cTn id="199" dur="26">
                                          <p:stCondLst>
                                            <p:cond delay="1808"/>
                                          </p:stCondLst>
                                        </p:cTn>
                                        <p:tgtEl>
                                          <p:spTgt spid="3">
                                            <p:txEl>
                                              <p:pRg st="10" end="10"/>
                                            </p:txEl>
                                          </p:spTgt>
                                        </p:tgtEl>
                                      </p:cBhvr>
                                      <p:to x="100000" y="95000"/>
                                    </p:animScale>
                                    <p:animScale>
                                      <p:cBhvr>
                                        <p:cTn id="200" dur="166" decel="50000">
                                          <p:stCondLst>
                                            <p:cond delay="1834"/>
                                          </p:stCondLst>
                                        </p:cTn>
                                        <p:tgtEl>
                                          <p:spTgt spid="3">
                                            <p:txEl>
                                              <p:pRg st="10" end="10"/>
                                            </p:txEl>
                                          </p:spTgt>
                                        </p:tgtEl>
                                      </p:cBhvr>
                                      <p:to x="100000" y="100000"/>
                                    </p:animScale>
                                  </p:childTnLst>
                                </p:cTn>
                              </p:par>
                            </p:childTnLst>
                          </p:cTn>
                        </p:par>
                      </p:childTnLst>
                    </p:cTn>
                  </p:par>
                  <p:par>
                    <p:cTn id="201" fill="hold">
                      <p:stCondLst>
                        <p:cond delay="indefinite"/>
                      </p:stCondLst>
                      <p:childTnLst>
                        <p:par>
                          <p:cTn id="202" fill="hold">
                            <p:stCondLst>
                              <p:cond delay="0"/>
                            </p:stCondLst>
                            <p:childTnLst>
                              <p:par>
                                <p:cTn id="203" presetID="26" presetClass="entr" presetSubtype="0" fill="hold" grpId="0" nodeType="clickEffect">
                                  <p:stCondLst>
                                    <p:cond delay="0"/>
                                  </p:stCondLst>
                                  <p:childTnLst>
                                    <p:set>
                                      <p:cBhvr>
                                        <p:cTn id="204" dur="1" fill="hold">
                                          <p:stCondLst>
                                            <p:cond delay="0"/>
                                          </p:stCondLst>
                                        </p:cTn>
                                        <p:tgtEl>
                                          <p:spTgt spid="3">
                                            <p:txEl>
                                              <p:pRg st="11" end="11"/>
                                            </p:txEl>
                                          </p:spTgt>
                                        </p:tgtEl>
                                        <p:attrNameLst>
                                          <p:attrName>style.visibility</p:attrName>
                                        </p:attrNameLst>
                                      </p:cBhvr>
                                      <p:to>
                                        <p:strVal val="visible"/>
                                      </p:to>
                                    </p:set>
                                    <p:animEffect transition="in" filter="wipe(down)">
                                      <p:cBhvr>
                                        <p:cTn id="205" dur="580">
                                          <p:stCondLst>
                                            <p:cond delay="0"/>
                                          </p:stCondLst>
                                        </p:cTn>
                                        <p:tgtEl>
                                          <p:spTgt spid="3">
                                            <p:txEl>
                                              <p:pRg st="11" end="11"/>
                                            </p:txEl>
                                          </p:spTgt>
                                        </p:tgtEl>
                                      </p:cBhvr>
                                    </p:animEffect>
                                    <p:anim calcmode="lin" valueType="num">
                                      <p:cBhvr>
                                        <p:cTn id="206"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211" dur="26">
                                          <p:stCondLst>
                                            <p:cond delay="650"/>
                                          </p:stCondLst>
                                        </p:cTn>
                                        <p:tgtEl>
                                          <p:spTgt spid="3">
                                            <p:txEl>
                                              <p:pRg st="11" end="11"/>
                                            </p:txEl>
                                          </p:spTgt>
                                        </p:tgtEl>
                                      </p:cBhvr>
                                      <p:to x="100000" y="60000"/>
                                    </p:animScale>
                                    <p:animScale>
                                      <p:cBhvr>
                                        <p:cTn id="212" dur="166" decel="50000">
                                          <p:stCondLst>
                                            <p:cond delay="676"/>
                                          </p:stCondLst>
                                        </p:cTn>
                                        <p:tgtEl>
                                          <p:spTgt spid="3">
                                            <p:txEl>
                                              <p:pRg st="11" end="11"/>
                                            </p:txEl>
                                          </p:spTgt>
                                        </p:tgtEl>
                                      </p:cBhvr>
                                      <p:to x="100000" y="100000"/>
                                    </p:animScale>
                                    <p:animScale>
                                      <p:cBhvr>
                                        <p:cTn id="213" dur="26">
                                          <p:stCondLst>
                                            <p:cond delay="1312"/>
                                          </p:stCondLst>
                                        </p:cTn>
                                        <p:tgtEl>
                                          <p:spTgt spid="3">
                                            <p:txEl>
                                              <p:pRg st="11" end="11"/>
                                            </p:txEl>
                                          </p:spTgt>
                                        </p:tgtEl>
                                      </p:cBhvr>
                                      <p:to x="100000" y="80000"/>
                                    </p:animScale>
                                    <p:animScale>
                                      <p:cBhvr>
                                        <p:cTn id="214" dur="166" decel="50000">
                                          <p:stCondLst>
                                            <p:cond delay="1338"/>
                                          </p:stCondLst>
                                        </p:cTn>
                                        <p:tgtEl>
                                          <p:spTgt spid="3">
                                            <p:txEl>
                                              <p:pRg st="11" end="11"/>
                                            </p:txEl>
                                          </p:spTgt>
                                        </p:tgtEl>
                                      </p:cBhvr>
                                      <p:to x="100000" y="100000"/>
                                    </p:animScale>
                                    <p:animScale>
                                      <p:cBhvr>
                                        <p:cTn id="215" dur="26">
                                          <p:stCondLst>
                                            <p:cond delay="1642"/>
                                          </p:stCondLst>
                                        </p:cTn>
                                        <p:tgtEl>
                                          <p:spTgt spid="3">
                                            <p:txEl>
                                              <p:pRg st="11" end="11"/>
                                            </p:txEl>
                                          </p:spTgt>
                                        </p:tgtEl>
                                      </p:cBhvr>
                                      <p:to x="100000" y="90000"/>
                                    </p:animScale>
                                    <p:animScale>
                                      <p:cBhvr>
                                        <p:cTn id="216" dur="166" decel="50000">
                                          <p:stCondLst>
                                            <p:cond delay="1668"/>
                                          </p:stCondLst>
                                        </p:cTn>
                                        <p:tgtEl>
                                          <p:spTgt spid="3">
                                            <p:txEl>
                                              <p:pRg st="11" end="11"/>
                                            </p:txEl>
                                          </p:spTgt>
                                        </p:tgtEl>
                                      </p:cBhvr>
                                      <p:to x="100000" y="100000"/>
                                    </p:animScale>
                                    <p:animScale>
                                      <p:cBhvr>
                                        <p:cTn id="217" dur="26">
                                          <p:stCondLst>
                                            <p:cond delay="1808"/>
                                          </p:stCondLst>
                                        </p:cTn>
                                        <p:tgtEl>
                                          <p:spTgt spid="3">
                                            <p:txEl>
                                              <p:pRg st="11" end="11"/>
                                            </p:txEl>
                                          </p:spTgt>
                                        </p:tgtEl>
                                      </p:cBhvr>
                                      <p:to x="100000" y="95000"/>
                                    </p:animScale>
                                    <p:animScale>
                                      <p:cBhvr>
                                        <p:cTn id="218" dur="166" decel="50000">
                                          <p:stCondLst>
                                            <p:cond delay="1834"/>
                                          </p:stCondLst>
                                        </p:cTn>
                                        <p:tgtEl>
                                          <p:spTgt spid="3">
                                            <p:txEl>
                                              <p:pRg st="11" end="11"/>
                                            </p:txEl>
                                          </p:spTgt>
                                        </p:tgtEl>
                                      </p:cBhvr>
                                      <p:to x="100000" y="100000"/>
                                    </p:animScale>
                                  </p:childTnLst>
                                </p:cTn>
                              </p:par>
                            </p:childTnLst>
                          </p:cTn>
                        </p:par>
                      </p:childTnLst>
                    </p:cTn>
                  </p:par>
                  <p:par>
                    <p:cTn id="219" fill="hold">
                      <p:stCondLst>
                        <p:cond delay="indefinite"/>
                      </p:stCondLst>
                      <p:childTnLst>
                        <p:par>
                          <p:cTn id="220" fill="hold">
                            <p:stCondLst>
                              <p:cond delay="0"/>
                            </p:stCondLst>
                            <p:childTnLst>
                              <p:par>
                                <p:cTn id="221" presetID="26" presetClass="entr" presetSubtype="0" fill="hold" grpId="0" nodeType="clickEffect">
                                  <p:stCondLst>
                                    <p:cond delay="0"/>
                                  </p:stCondLst>
                                  <p:childTnLst>
                                    <p:set>
                                      <p:cBhvr>
                                        <p:cTn id="222" dur="1" fill="hold">
                                          <p:stCondLst>
                                            <p:cond delay="0"/>
                                          </p:stCondLst>
                                        </p:cTn>
                                        <p:tgtEl>
                                          <p:spTgt spid="3">
                                            <p:txEl>
                                              <p:pRg st="12" end="12"/>
                                            </p:txEl>
                                          </p:spTgt>
                                        </p:tgtEl>
                                        <p:attrNameLst>
                                          <p:attrName>style.visibility</p:attrName>
                                        </p:attrNameLst>
                                      </p:cBhvr>
                                      <p:to>
                                        <p:strVal val="visible"/>
                                      </p:to>
                                    </p:set>
                                    <p:animEffect transition="in" filter="wipe(down)">
                                      <p:cBhvr>
                                        <p:cTn id="223" dur="580">
                                          <p:stCondLst>
                                            <p:cond delay="0"/>
                                          </p:stCondLst>
                                        </p:cTn>
                                        <p:tgtEl>
                                          <p:spTgt spid="3">
                                            <p:txEl>
                                              <p:pRg st="12" end="12"/>
                                            </p:txEl>
                                          </p:spTgt>
                                        </p:tgtEl>
                                      </p:cBhvr>
                                    </p:animEffect>
                                    <p:anim calcmode="lin" valueType="num">
                                      <p:cBhvr>
                                        <p:cTn id="224" dur="1822"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225" dur="664"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226" dur="664" tmFilter="0, 0; 0.125,0.2665; 0.25,0.4; 0.375,0.465; 0.5,0.5;  0.625,0.535; 0.75,0.6; 0.875,0.7335; 1,1">
                                          <p:stCondLst>
                                            <p:cond delay="664"/>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227" dur="332" tmFilter="0, 0; 0.125,0.2665; 0.25,0.4; 0.375,0.465; 0.5,0.5;  0.625,0.535; 0.75,0.6; 0.875,0.7335; 1,1">
                                          <p:stCondLst>
                                            <p:cond delay="1324"/>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228" dur="164" tmFilter="0, 0; 0.125,0.2665; 0.25,0.4; 0.375,0.465; 0.5,0.5;  0.625,0.535; 0.75,0.6; 0.875,0.7335; 1,1">
                                          <p:stCondLst>
                                            <p:cond delay="1656"/>
                                          </p:stCondLst>
                                        </p:cTn>
                                        <p:tgtEl>
                                          <p:spTgt spid="3">
                                            <p:txEl>
                                              <p:pRg st="12" end="12"/>
                                            </p:txEl>
                                          </p:spTgt>
                                        </p:tgtEl>
                                        <p:attrNameLst>
                                          <p:attrName>ppt_y</p:attrName>
                                        </p:attrNameLst>
                                      </p:cBhvr>
                                      <p:tavLst>
                                        <p:tav tm="0" fmla="#ppt_y-sin(pi*$)/81">
                                          <p:val>
                                            <p:fltVal val="0"/>
                                          </p:val>
                                        </p:tav>
                                        <p:tav tm="100000">
                                          <p:val>
                                            <p:fltVal val="1"/>
                                          </p:val>
                                        </p:tav>
                                      </p:tavLst>
                                    </p:anim>
                                    <p:animScale>
                                      <p:cBhvr>
                                        <p:cTn id="229" dur="26">
                                          <p:stCondLst>
                                            <p:cond delay="650"/>
                                          </p:stCondLst>
                                        </p:cTn>
                                        <p:tgtEl>
                                          <p:spTgt spid="3">
                                            <p:txEl>
                                              <p:pRg st="12" end="12"/>
                                            </p:txEl>
                                          </p:spTgt>
                                        </p:tgtEl>
                                      </p:cBhvr>
                                      <p:to x="100000" y="60000"/>
                                    </p:animScale>
                                    <p:animScale>
                                      <p:cBhvr>
                                        <p:cTn id="230" dur="166" decel="50000">
                                          <p:stCondLst>
                                            <p:cond delay="676"/>
                                          </p:stCondLst>
                                        </p:cTn>
                                        <p:tgtEl>
                                          <p:spTgt spid="3">
                                            <p:txEl>
                                              <p:pRg st="12" end="12"/>
                                            </p:txEl>
                                          </p:spTgt>
                                        </p:tgtEl>
                                      </p:cBhvr>
                                      <p:to x="100000" y="100000"/>
                                    </p:animScale>
                                    <p:animScale>
                                      <p:cBhvr>
                                        <p:cTn id="231" dur="26">
                                          <p:stCondLst>
                                            <p:cond delay="1312"/>
                                          </p:stCondLst>
                                        </p:cTn>
                                        <p:tgtEl>
                                          <p:spTgt spid="3">
                                            <p:txEl>
                                              <p:pRg st="12" end="12"/>
                                            </p:txEl>
                                          </p:spTgt>
                                        </p:tgtEl>
                                      </p:cBhvr>
                                      <p:to x="100000" y="80000"/>
                                    </p:animScale>
                                    <p:animScale>
                                      <p:cBhvr>
                                        <p:cTn id="232" dur="166" decel="50000">
                                          <p:stCondLst>
                                            <p:cond delay="1338"/>
                                          </p:stCondLst>
                                        </p:cTn>
                                        <p:tgtEl>
                                          <p:spTgt spid="3">
                                            <p:txEl>
                                              <p:pRg st="12" end="12"/>
                                            </p:txEl>
                                          </p:spTgt>
                                        </p:tgtEl>
                                      </p:cBhvr>
                                      <p:to x="100000" y="100000"/>
                                    </p:animScale>
                                    <p:animScale>
                                      <p:cBhvr>
                                        <p:cTn id="233" dur="26">
                                          <p:stCondLst>
                                            <p:cond delay="1642"/>
                                          </p:stCondLst>
                                        </p:cTn>
                                        <p:tgtEl>
                                          <p:spTgt spid="3">
                                            <p:txEl>
                                              <p:pRg st="12" end="12"/>
                                            </p:txEl>
                                          </p:spTgt>
                                        </p:tgtEl>
                                      </p:cBhvr>
                                      <p:to x="100000" y="90000"/>
                                    </p:animScale>
                                    <p:animScale>
                                      <p:cBhvr>
                                        <p:cTn id="234" dur="166" decel="50000">
                                          <p:stCondLst>
                                            <p:cond delay="1668"/>
                                          </p:stCondLst>
                                        </p:cTn>
                                        <p:tgtEl>
                                          <p:spTgt spid="3">
                                            <p:txEl>
                                              <p:pRg st="12" end="12"/>
                                            </p:txEl>
                                          </p:spTgt>
                                        </p:tgtEl>
                                      </p:cBhvr>
                                      <p:to x="100000" y="100000"/>
                                    </p:animScale>
                                    <p:animScale>
                                      <p:cBhvr>
                                        <p:cTn id="235" dur="26">
                                          <p:stCondLst>
                                            <p:cond delay="1808"/>
                                          </p:stCondLst>
                                        </p:cTn>
                                        <p:tgtEl>
                                          <p:spTgt spid="3">
                                            <p:txEl>
                                              <p:pRg st="12" end="12"/>
                                            </p:txEl>
                                          </p:spTgt>
                                        </p:tgtEl>
                                      </p:cBhvr>
                                      <p:to x="100000" y="95000"/>
                                    </p:animScale>
                                    <p:animScale>
                                      <p:cBhvr>
                                        <p:cTn id="236" dur="166" decel="50000">
                                          <p:stCondLst>
                                            <p:cond delay="1834"/>
                                          </p:stCondLst>
                                        </p:cTn>
                                        <p:tgtEl>
                                          <p:spTgt spid="3">
                                            <p:txEl>
                                              <p:pRg st="12" end="12"/>
                                            </p:txEl>
                                          </p:spTgt>
                                        </p:tgtEl>
                                      </p:cBhvr>
                                      <p:to x="100000" y="100000"/>
                                    </p:animScale>
                                  </p:childTnLst>
                                </p:cTn>
                              </p:par>
                            </p:childTnLst>
                          </p:cTn>
                        </p:par>
                      </p:childTnLst>
                    </p:cTn>
                  </p:par>
                  <p:par>
                    <p:cTn id="237" fill="hold">
                      <p:stCondLst>
                        <p:cond delay="indefinite"/>
                      </p:stCondLst>
                      <p:childTnLst>
                        <p:par>
                          <p:cTn id="238" fill="hold">
                            <p:stCondLst>
                              <p:cond delay="0"/>
                            </p:stCondLst>
                            <p:childTnLst>
                              <p:par>
                                <p:cTn id="239" presetID="26" presetClass="entr" presetSubtype="0" fill="hold" grpId="0" nodeType="clickEffect">
                                  <p:stCondLst>
                                    <p:cond delay="0"/>
                                  </p:stCondLst>
                                  <p:childTnLst>
                                    <p:set>
                                      <p:cBhvr>
                                        <p:cTn id="240" dur="1" fill="hold">
                                          <p:stCondLst>
                                            <p:cond delay="0"/>
                                          </p:stCondLst>
                                        </p:cTn>
                                        <p:tgtEl>
                                          <p:spTgt spid="3">
                                            <p:txEl>
                                              <p:pRg st="13" end="13"/>
                                            </p:txEl>
                                          </p:spTgt>
                                        </p:tgtEl>
                                        <p:attrNameLst>
                                          <p:attrName>style.visibility</p:attrName>
                                        </p:attrNameLst>
                                      </p:cBhvr>
                                      <p:to>
                                        <p:strVal val="visible"/>
                                      </p:to>
                                    </p:set>
                                    <p:animEffect transition="in" filter="wipe(down)">
                                      <p:cBhvr>
                                        <p:cTn id="241" dur="580">
                                          <p:stCondLst>
                                            <p:cond delay="0"/>
                                          </p:stCondLst>
                                        </p:cTn>
                                        <p:tgtEl>
                                          <p:spTgt spid="3">
                                            <p:txEl>
                                              <p:pRg st="13" end="13"/>
                                            </p:txEl>
                                          </p:spTgt>
                                        </p:tgtEl>
                                      </p:cBhvr>
                                    </p:animEffect>
                                    <p:anim calcmode="lin" valueType="num">
                                      <p:cBhvr>
                                        <p:cTn id="242" dur="1822" tmFilter="0,0; 0.14,0.36; 0.43,0.73; 0.71,0.91; 1.0,1.0">
                                          <p:stCondLst>
                                            <p:cond delay="0"/>
                                          </p:stCondLst>
                                        </p:cTn>
                                        <p:tgtEl>
                                          <p:spTgt spid="3">
                                            <p:txEl>
                                              <p:pRg st="13" end="13"/>
                                            </p:txEl>
                                          </p:spTgt>
                                        </p:tgtEl>
                                        <p:attrNameLst>
                                          <p:attrName>ppt_x</p:attrName>
                                        </p:attrNameLst>
                                      </p:cBhvr>
                                      <p:tavLst>
                                        <p:tav tm="0">
                                          <p:val>
                                            <p:strVal val="#ppt_x-0.25"/>
                                          </p:val>
                                        </p:tav>
                                        <p:tav tm="100000">
                                          <p:val>
                                            <p:strVal val="#ppt_x"/>
                                          </p:val>
                                        </p:tav>
                                      </p:tavLst>
                                    </p:anim>
                                    <p:anim calcmode="lin" valueType="num">
                                      <p:cBhvr>
                                        <p:cTn id="243" dur="664" tmFilter="0.0,0.0; 0.25,0.07; 0.50,0.2; 0.75,0.467; 1.0,1.0">
                                          <p:stCondLst>
                                            <p:cond delay="0"/>
                                          </p:stCondLst>
                                        </p:cTn>
                                        <p:tgtEl>
                                          <p:spTgt spid="3">
                                            <p:txEl>
                                              <p:pRg st="13" end="13"/>
                                            </p:txEl>
                                          </p:spTgt>
                                        </p:tgtEl>
                                        <p:attrNameLst>
                                          <p:attrName>ppt_y</p:attrName>
                                        </p:attrNameLst>
                                      </p:cBhvr>
                                      <p:tavLst>
                                        <p:tav tm="0" fmla="#ppt_y-sin(pi*$)/3">
                                          <p:val>
                                            <p:fltVal val="0.5"/>
                                          </p:val>
                                        </p:tav>
                                        <p:tav tm="100000">
                                          <p:val>
                                            <p:fltVal val="1"/>
                                          </p:val>
                                        </p:tav>
                                      </p:tavLst>
                                    </p:anim>
                                    <p:anim calcmode="lin" valueType="num">
                                      <p:cBhvr>
                                        <p:cTn id="244" dur="664" tmFilter="0, 0; 0.125,0.2665; 0.25,0.4; 0.375,0.465; 0.5,0.5;  0.625,0.535; 0.75,0.6; 0.875,0.7335; 1,1">
                                          <p:stCondLst>
                                            <p:cond delay="664"/>
                                          </p:stCondLst>
                                        </p:cTn>
                                        <p:tgtEl>
                                          <p:spTgt spid="3">
                                            <p:txEl>
                                              <p:pRg st="13" end="13"/>
                                            </p:txEl>
                                          </p:spTgt>
                                        </p:tgtEl>
                                        <p:attrNameLst>
                                          <p:attrName>ppt_y</p:attrName>
                                        </p:attrNameLst>
                                      </p:cBhvr>
                                      <p:tavLst>
                                        <p:tav tm="0" fmla="#ppt_y-sin(pi*$)/9">
                                          <p:val>
                                            <p:fltVal val="0"/>
                                          </p:val>
                                        </p:tav>
                                        <p:tav tm="100000">
                                          <p:val>
                                            <p:fltVal val="1"/>
                                          </p:val>
                                        </p:tav>
                                      </p:tavLst>
                                    </p:anim>
                                    <p:anim calcmode="lin" valueType="num">
                                      <p:cBhvr>
                                        <p:cTn id="245" dur="332" tmFilter="0, 0; 0.125,0.2665; 0.25,0.4; 0.375,0.465; 0.5,0.5;  0.625,0.535; 0.75,0.6; 0.875,0.7335; 1,1">
                                          <p:stCondLst>
                                            <p:cond delay="1324"/>
                                          </p:stCondLst>
                                        </p:cTn>
                                        <p:tgtEl>
                                          <p:spTgt spid="3">
                                            <p:txEl>
                                              <p:pRg st="13" end="13"/>
                                            </p:txEl>
                                          </p:spTgt>
                                        </p:tgtEl>
                                        <p:attrNameLst>
                                          <p:attrName>ppt_y</p:attrName>
                                        </p:attrNameLst>
                                      </p:cBhvr>
                                      <p:tavLst>
                                        <p:tav tm="0" fmla="#ppt_y-sin(pi*$)/27">
                                          <p:val>
                                            <p:fltVal val="0"/>
                                          </p:val>
                                        </p:tav>
                                        <p:tav tm="100000">
                                          <p:val>
                                            <p:fltVal val="1"/>
                                          </p:val>
                                        </p:tav>
                                      </p:tavLst>
                                    </p:anim>
                                    <p:anim calcmode="lin" valueType="num">
                                      <p:cBhvr>
                                        <p:cTn id="246" dur="164" tmFilter="0, 0; 0.125,0.2665; 0.25,0.4; 0.375,0.465; 0.5,0.5;  0.625,0.535; 0.75,0.6; 0.875,0.7335; 1,1">
                                          <p:stCondLst>
                                            <p:cond delay="1656"/>
                                          </p:stCondLst>
                                        </p:cTn>
                                        <p:tgtEl>
                                          <p:spTgt spid="3">
                                            <p:txEl>
                                              <p:pRg st="13" end="13"/>
                                            </p:txEl>
                                          </p:spTgt>
                                        </p:tgtEl>
                                        <p:attrNameLst>
                                          <p:attrName>ppt_y</p:attrName>
                                        </p:attrNameLst>
                                      </p:cBhvr>
                                      <p:tavLst>
                                        <p:tav tm="0" fmla="#ppt_y-sin(pi*$)/81">
                                          <p:val>
                                            <p:fltVal val="0"/>
                                          </p:val>
                                        </p:tav>
                                        <p:tav tm="100000">
                                          <p:val>
                                            <p:fltVal val="1"/>
                                          </p:val>
                                        </p:tav>
                                      </p:tavLst>
                                    </p:anim>
                                    <p:animScale>
                                      <p:cBhvr>
                                        <p:cTn id="247" dur="26">
                                          <p:stCondLst>
                                            <p:cond delay="650"/>
                                          </p:stCondLst>
                                        </p:cTn>
                                        <p:tgtEl>
                                          <p:spTgt spid="3">
                                            <p:txEl>
                                              <p:pRg st="13" end="13"/>
                                            </p:txEl>
                                          </p:spTgt>
                                        </p:tgtEl>
                                      </p:cBhvr>
                                      <p:to x="100000" y="60000"/>
                                    </p:animScale>
                                    <p:animScale>
                                      <p:cBhvr>
                                        <p:cTn id="248" dur="166" decel="50000">
                                          <p:stCondLst>
                                            <p:cond delay="676"/>
                                          </p:stCondLst>
                                        </p:cTn>
                                        <p:tgtEl>
                                          <p:spTgt spid="3">
                                            <p:txEl>
                                              <p:pRg st="13" end="13"/>
                                            </p:txEl>
                                          </p:spTgt>
                                        </p:tgtEl>
                                      </p:cBhvr>
                                      <p:to x="100000" y="100000"/>
                                    </p:animScale>
                                    <p:animScale>
                                      <p:cBhvr>
                                        <p:cTn id="249" dur="26">
                                          <p:stCondLst>
                                            <p:cond delay="1312"/>
                                          </p:stCondLst>
                                        </p:cTn>
                                        <p:tgtEl>
                                          <p:spTgt spid="3">
                                            <p:txEl>
                                              <p:pRg st="13" end="13"/>
                                            </p:txEl>
                                          </p:spTgt>
                                        </p:tgtEl>
                                      </p:cBhvr>
                                      <p:to x="100000" y="80000"/>
                                    </p:animScale>
                                    <p:animScale>
                                      <p:cBhvr>
                                        <p:cTn id="250" dur="166" decel="50000">
                                          <p:stCondLst>
                                            <p:cond delay="1338"/>
                                          </p:stCondLst>
                                        </p:cTn>
                                        <p:tgtEl>
                                          <p:spTgt spid="3">
                                            <p:txEl>
                                              <p:pRg st="13" end="13"/>
                                            </p:txEl>
                                          </p:spTgt>
                                        </p:tgtEl>
                                      </p:cBhvr>
                                      <p:to x="100000" y="100000"/>
                                    </p:animScale>
                                    <p:animScale>
                                      <p:cBhvr>
                                        <p:cTn id="251" dur="26">
                                          <p:stCondLst>
                                            <p:cond delay="1642"/>
                                          </p:stCondLst>
                                        </p:cTn>
                                        <p:tgtEl>
                                          <p:spTgt spid="3">
                                            <p:txEl>
                                              <p:pRg st="13" end="13"/>
                                            </p:txEl>
                                          </p:spTgt>
                                        </p:tgtEl>
                                      </p:cBhvr>
                                      <p:to x="100000" y="90000"/>
                                    </p:animScale>
                                    <p:animScale>
                                      <p:cBhvr>
                                        <p:cTn id="252" dur="166" decel="50000">
                                          <p:stCondLst>
                                            <p:cond delay="1668"/>
                                          </p:stCondLst>
                                        </p:cTn>
                                        <p:tgtEl>
                                          <p:spTgt spid="3">
                                            <p:txEl>
                                              <p:pRg st="13" end="13"/>
                                            </p:txEl>
                                          </p:spTgt>
                                        </p:tgtEl>
                                      </p:cBhvr>
                                      <p:to x="100000" y="100000"/>
                                    </p:animScale>
                                    <p:animScale>
                                      <p:cBhvr>
                                        <p:cTn id="253" dur="26">
                                          <p:stCondLst>
                                            <p:cond delay="1808"/>
                                          </p:stCondLst>
                                        </p:cTn>
                                        <p:tgtEl>
                                          <p:spTgt spid="3">
                                            <p:txEl>
                                              <p:pRg st="13" end="13"/>
                                            </p:txEl>
                                          </p:spTgt>
                                        </p:tgtEl>
                                      </p:cBhvr>
                                      <p:to x="100000" y="95000"/>
                                    </p:animScale>
                                    <p:animScale>
                                      <p:cBhvr>
                                        <p:cTn id="254" dur="166" decel="50000">
                                          <p:stCondLst>
                                            <p:cond delay="1834"/>
                                          </p:stCondLst>
                                        </p:cTn>
                                        <p:tgtEl>
                                          <p:spTgt spid="3">
                                            <p:txEl>
                                              <p:pRg st="13" end="13"/>
                                            </p:txEl>
                                          </p:spTgt>
                                        </p:tgtEl>
                                      </p:cBhvr>
                                      <p:to x="100000" y="100000"/>
                                    </p:animScale>
                                  </p:childTnLst>
                                </p:cTn>
                              </p:par>
                            </p:childTnLst>
                          </p:cTn>
                        </p:par>
                      </p:childTnLst>
                    </p:cTn>
                  </p:par>
                  <p:par>
                    <p:cTn id="255" fill="hold">
                      <p:stCondLst>
                        <p:cond delay="indefinite"/>
                      </p:stCondLst>
                      <p:childTnLst>
                        <p:par>
                          <p:cTn id="256" fill="hold">
                            <p:stCondLst>
                              <p:cond delay="0"/>
                            </p:stCondLst>
                            <p:childTnLst>
                              <p:par>
                                <p:cTn id="257" presetID="26" presetClass="entr" presetSubtype="0" fill="hold" grpId="0" nodeType="clickEffect">
                                  <p:stCondLst>
                                    <p:cond delay="0"/>
                                  </p:stCondLst>
                                  <p:childTnLst>
                                    <p:set>
                                      <p:cBhvr>
                                        <p:cTn id="258" dur="1" fill="hold">
                                          <p:stCondLst>
                                            <p:cond delay="0"/>
                                          </p:stCondLst>
                                        </p:cTn>
                                        <p:tgtEl>
                                          <p:spTgt spid="3">
                                            <p:txEl>
                                              <p:pRg st="14" end="14"/>
                                            </p:txEl>
                                          </p:spTgt>
                                        </p:tgtEl>
                                        <p:attrNameLst>
                                          <p:attrName>style.visibility</p:attrName>
                                        </p:attrNameLst>
                                      </p:cBhvr>
                                      <p:to>
                                        <p:strVal val="visible"/>
                                      </p:to>
                                    </p:set>
                                    <p:animEffect transition="in" filter="wipe(down)">
                                      <p:cBhvr>
                                        <p:cTn id="259" dur="580">
                                          <p:stCondLst>
                                            <p:cond delay="0"/>
                                          </p:stCondLst>
                                        </p:cTn>
                                        <p:tgtEl>
                                          <p:spTgt spid="3">
                                            <p:txEl>
                                              <p:pRg st="14" end="14"/>
                                            </p:txEl>
                                          </p:spTgt>
                                        </p:tgtEl>
                                      </p:cBhvr>
                                    </p:animEffect>
                                    <p:anim calcmode="lin" valueType="num">
                                      <p:cBhvr>
                                        <p:cTn id="260" dur="1822" tmFilter="0,0; 0.14,0.36; 0.43,0.73; 0.71,0.91; 1.0,1.0">
                                          <p:stCondLst>
                                            <p:cond delay="0"/>
                                          </p:stCondLst>
                                        </p:cTn>
                                        <p:tgtEl>
                                          <p:spTgt spid="3">
                                            <p:txEl>
                                              <p:pRg st="14" end="14"/>
                                            </p:txEl>
                                          </p:spTgt>
                                        </p:tgtEl>
                                        <p:attrNameLst>
                                          <p:attrName>ppt_x</p:attrName>
                                        </p:attrNameLst>
                                      </p:cBhvr>
                                      <p:tavLst>
                                        <p:tav tm="0">
                                          <p:val>
                                            <p:strVal val="#ppt_x-0.25"/>
                                          </p:val>
                                        </p:tav>
                                        <p:tav tm="100000">
                                          <p:val>
                                            <p:strVal val="#ppt_x"/>
                                          </p:val>
                                        </p:tav>
                                      </p:tavLst>
                                    </p:anim>
                                    <p:anim calcmode="lin" valueType="num">
                                      <p:cBhvr>
                                        <p:cTn id="261" dur="664" tmFilter="0.0,0.0; 0.25,0.07; 0.50,0.2; 0.75,0.467; 1.0,1.0">
                                          <p:stCondLst>
                                            <p:cond delay="0"/>
                                          </p:stCondLst>
                                        </p:cTn>
                                        <p:tgtEl>
                                          <p:spTgt spid="3">
                                            <p:txEl>
                                              <p:pRg st="14" end="14"/>
                                            </p:txEl>
                                          </p:spTgt>
                                        </p:tgtEl>
                                        <p:attrNameLst>
                                          <p:attrName>ppt_y</p:attrName>
                                        </p:attrNameLst>
                                      </p:cBhvr>
                                      <p:tavLst>
                                        <p:tav tm="0" fmla="#ppt_y-sin(pi*$)/3">
                                          <p:val>
                                            <p:fltVal val="0.5"/>
                                          </p:val>
                                        </p:tav>
                                        <p:tav tm="100000">
                                          <p:val>
                                            <p:fltVal val="1"/>
                                          </p:val>
                                        </p:tav>
                                      </p:tavLst>
                                    </p:anim>
                                    <p:anim calcmode="lin" valueType="num">
                                      <p:cBhvr>
                                        <p:cTn id="262" dur="664" tmFilter="0, 0; 0.125,0.2665; 0.25,0.4; 0.375,0.465; 0.5,0.5;  0.625,0.535; 0.75,0.6; 0.875,0.7335; 1,1">
                                          <p:stCondLst>
                                            <p:cond delay="664"/>
                                          </p:stCondLst>
                                        </p:cTn>
                                        <p:tgtEl>
                                          <p:spTgt spid="3">
                                            <p:txEl>
                                              <p:pRg st="14" end="14"/>
                                            </p:txEl>
                                          </p:spTgt>
                                        </p:tgtEl>
                                        <p:attrNameLst>
                                          <p:attrName>ppt_y</p:attrName>
                                        </p:attrNameLst>
                                      </p:cBhvr>
                                      <p:tavLst>
                                        <p:tav tm="0" fmla="#ppt_y-sin(pi*$)/9">
                                          <p:val>
                                            <p:fltVal val="0"/>
                                          </p:val>
                                        </p:tav>
                                        <p:tav tm="100000">
                                          <p:val>
                                            <p:fltVal val="1"/>
                                          </p:val>
                                        </p:tav>
                                      </p:tavLst>
                                    </p:anim>
                                    <p:anim calcmode="lin" valueType="num">
                                      <p:cBhvr>
                                        <p:cTn id="263" dur="332" tmFilter="0, 0; 0.125,0.2665; 0.25,0.4; 0.375,0.465; 0.5,0.5;  0.625,0.535; 0.75,0.6; 0.875,0.7335; 1,1">
                                          <p:stCondLst>
                                            <p:cond delay="1324"/>
                                          </p:stCondLst>
                                        </p:cTn>
                                        <p:tgtEl>
                                          <p:spTgt spid="3">
                                            <p:txEl>
                                              <p:pRg st="14" end="14"/>
                                            </p:txEl>
                                          </p:spTgt>
                                        </p:tgtEl>
                                        <p:attrNameLst>
                                          <p:attrName>ppt_y</p:attrName>
                                        </p:attrNameLst>
                                      </p:cBhvr>
                                      <p:tavLst>
                                        <p:tav tm="0" fmla="#ppt_y-sin(pi*$)/27">
                                          <p:val>
                                            <p:fltVal val="0"/>
                                          </p:val>
                                        </p:tav>
                                        <p:tav tm="100000">
                                          <p:val>
                                            <p:fltVal val="1"/>
                                          </p:val>
                                        </p:tav>
                                      </p:tavLst>
                                    </p:anim>
                                    <p:anim calcmode="lin" valueType="num">
                                      <p:cBhvr>
                                        <p:cTn id="264" dur="164" tmFilter="0, 0; 0.125,0.2665; 0.25,0.4; 0.375,0.465; 0.5,0.5;  0.625,0.535; 0.75,0.6; 0.875,0.7335; 1,1">
                                          <p:stCondLst>
                                            <p:cond delay="1656"/>
                                          </p:stCondLst>
                                        </p:cTn>
                                        <p:tgtEl>
                                          <p:spTgt spid="3">
                                            <p:txEl>
                                              <p:pRg st="14" end="14"/>
                                            </p:txEl>
                                          </p:spTgt>
                                        </p:tgtEl>
                                        <p:attrNameLst>
                                          <p:attrName>ppt_y</p:attrName>
                                        </p:attrNameLst>
                                      </p:cBhvr>
                                      <p:tavLst>
                                        <p:tav tm="0" fmla="#ppt_y-sin(pi*$)/81">
                                          <p:val>
                                            <p:fltVal val="0"/>
                                          </p:val>
                                        </p:tav>
                                        <p:tav tm="100000">
                                          <p:val>
                                            <p:fltVal val="1"/>
                                          </p:val>
                                        </p:tav>
                                      </p:tavLst>
                                    </p:anim>
                                    <p:animScale>
                                      <p:cBhvr>
                                        <p:cTn id="265" dur="26">
                                          <p:stCondLst>
                                            <p:cond delay="650"/>
                                          </p:stCondLst>
                                        </p:cTn>
                                        <p:tgtEl>
                                          <p:spTgt spid="3">
                                            <p:txEl>
                                              <p:pRg st="14" end="14"/>
                                            </p:txEl>
                                          </p:spTgt>
                                        </p:tgtEl>
                                      </p:cBhvr>
                                      <p:to x="100000" y="60000"/>
                                    </p:animScale>
                                    <p:animScale>
                                      <p:cBhvr>
                                        <p:cTn id="266" dur="166" decel="50000">
                                          <p:stCondLst>
                                            <p:cond delay="676"/>
                                          </p:stCondLst>
                                        </p:cTn>
                                        <p:tgtEl>
                                          <p:spTgt spid="3">
                                            <p:txEl>
                                              <p:pRg st="14" end="14"/>
                                            </p:txEl>
                                          </p:spTgt>
                                        </p:tgtEl>
                                      </p:cBhvr>
                                      <p:to x="100000" y="100000"/>
                                    </p:animScale>
                                    <p:animScale>
                                      <p:cBhvr>
                                        <p:cTn id="267" dur="26">
                                          <p:stCondLst>
                                            <p:cond delay="1312"/>
                                          </p:stCondLst>
                                        </p:cTn>
                                        <p:tgtEl>
                                          <p:spTgt spid="3">
                                            <p:txEl>
                                              <p:pRg st="14" end="14"/>
                                            </p:txEl>
                                          </p:spTgt>
                                        </p:tgtEl>
                                      </p:cBhvr>
                                      <p:to x="100000" y="80000"/>
                                    </p:animScale>
                                    <p:animScale>
                                      <p:cBhvr>
                                        <p:cTn id="268" dur="166" decel="50000">
                                          <p:stCondLst>
                                            <p:cond delay="1338"/>
                                          </p:stCondLst>
                                        </p:cTn>
                                        <p:tgtEl>
                                          <p:spTgt spid="3">
                                            <p:txEl>
                                              <p:pRg st="14" end="14"/>
                                            </p:txEl>
                                          </p:spTgt>
                                        </p:tgtEl>
                                      </p:cBhvr>
                                      <p:to x="100000" y="100000"/>
                                    </p:animScale>
                                    <p:animScale>
                                      <p:cBhvr>
                                        <p:cTn id="269" dur="26">
                                          <p:stCondLst>
                                            <p:cond delay="1642"/>
                                          </p:stCondLst>
                                        </p:cTn>
                                        <p:tgtEl>
                                          <p:spTgt spid="3">
                                            <p:txEl>
                                              <p:pRg st="14" end="14"/>
                                            </p:txEl>
                                          </p:spTgt>
                                        </p:tgtEl>
                                      </p:cBhvr>
                                      <p:to x="100000" y="90000"/>
                                    </p:animScale>
                                    <p:animScale>
                                      <p:cBhvr>
                                        <p:cTn id="270" dur="166" decel="50000">
                                          <p:stCondLst>
                                            <p:cond delay="1668"/>
                                          </p:stCondLst>
                                        </p:cTn>
                                        <p:tgtEl>
                                          <p:spTgt spid="3">
                                            <p:txEl>
                                              <p:pRg st="14" end="14"/>
                                            </p:txEl>
                                          </p:spTgt>
                                        </p:tgtEl>
                                      </p:cBhvr>
                                      <p:to x="100000" y="100000"/>
                                    </p:animScale>
                                    <p:animScale>
                                      <p:cBhvr>
                                        <p:cTn id="271" dur="26">
                                          <p:stCondLst>
                                            <p:cond delay="1808"/>
                                          </p:stCondLst>
                                        </p:cTn>
                                        <p:tgtEl>
                                          <p:spTgt spid="3">
                                            <p:txEl>
                                              <p:pRg st="14" end="14"/>
                                            </p:txEl>
                                          </p:spTgt>
                                        </p:tgtEl>
                                      </p:cBhvr>
                                      <p:to x="100000" y="95000"/>
                                    </p:animScale>
                                    <p:animScale>
                                      <p:cBhvr>
                                        <p:cTn id="272" dur="166" decel="50000">
                                          <p:stCondLst>
                                            <p:cond delay="1834"/>
                                          </p:stCondLst>
                                        </p:cTn>
                                        <p:tgtEl>
                                          <p:spTgt spid="3">
                                            <p:txEl>
                                              <p:pRg st="14" end="14"/>
                                            </p:txEl>
                                          </p:spTgt>
                                        </p:tgtEl>
                                      </p:cBhvr>
                                      <p:to x="100000" y="100000"/>
                                    </p:animScale>
                                  </p:childTnLst>
                                </p:cTn>
                              </p:par>
                            </p:childTnLst>
                          </p:cTn>
                        </p:par>
                      </p:childTnLst>
                    </p:cTn>
                  </p:par>
                  <p:par>
                    <p:cTn id="273" fill="hold">
                      <p:stCondLst>
                        <p:cond delay="indefinite"/>
                      </p:stCondLst>
                      <p:childTnLst>
                        <p:par>
                          <p:cTn id="274" fill="hold">
                            <p:stCondLst>
                              <p:cond delay="0"/>
                            </p:stCondLst>
                            <p:childTnLst>
                              <p:par>
                                <p:cTn id="275" presetID="26" presetClass="entr" presetSubtype="0" fill="hold" grpId="0" nodeType="clickEffect">
                                  <p:stCondLst>
                                    <p:cond delay="0"/>
                                  </p:stCondLst>
                                  <p:childTnLst>
                                    <p:set>
                                      <p:cBhvr>
                                        <p:cTn id="276" dur="1" fill="hold">
                                          <p:stCondLst>
                                            <p:cond delay="0"/>
                                          </p:stCondLst>
                                        </p:cTn>
                                        <p:tgtEl>
                                          <p:spTgt spid="3">
                                            <p:txEl>
                                              <p:pRg st="15" end="15"/>
                                            </p:txEl>
                                          </p:spTgt>
                                        </p:tgtEl>
                                        <p:attrNameLst>
                                          <p:attrName>style.visibility</p:attrName>
                                        </p:attrNameLst>
                                      </p:cBhvr>
                                      <p:to>
                                        <p:strVal val="visible"/>
                                      </p:to>
                                    </p:set>
                                    <p:animEffect transition="in" filter="wipe(down)">
                                      <p:cBhvr>
                                        <p:cTn id="277" dur="580">
                                          <p:stCondLst>
                                            <p:cond delay="0"/>
                                          </p:stCondLst>
                                        </p:cTn>
                                        <p:tgtEl>
                                          <p:spTgt spid="3">
                                            <p:txEl>
                                              <p:pRg st="15" end="15"/>
                                            </p:txEl>
                                          </p:spTgt>
                                        </p:tgtEl>
                                      </p:cBhvr>
                                    </p:animEffect>
                                    <p:anim calcmode="lin" valueType="num">
                                      <p:cBhvr>
                                        <p:cTn id="278" dur="1822" tmFilter="0,0; 0.14,0.36; 0.43,0.73; 0.71,0.91; 1.0,1.0">
                                          <p:stCondLst>
                                            <p:cond delay="0"/>
                                          </p:stCondLst>
                                        </p:cTn>
                                        <p:tgtEl>
                                          <p:spTgt spid="3">
                                            <p:txEl>
                                              <p:pRg st="15" end="15"/>
                                            </p:txEl>
                                          </p:spTgt>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3">
                                            <p:txEl>
                                              <p:pRg st="15" end="15"/>
                                            </p:txEl>
                                          </p:spTgt>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3">
                                            <p:txEl>
                                              <p:pRg st="15" end="15"/>
                                            </p:txEl>
                                          </p:spTgt>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3">
                                            <p:txEl>
                                              <p:pRg st="15" end="15"/>
                                            </p:txEl>
                                          </p:spTgt>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3">
                                            <p:txEl>
                                              <p:pRg st="15" end="15"/>
                                            </p:txEl>
                                          </p:spTgt>
                                        </p:tgtEl>
                                        <p:attrNameLst>
                                          <p:attrName>ppt_y</p:attrName>
                                        </p:attrNameLst>
                                      </p:cBhvr>
                                      <p:tavLst>
                                        <p:tav tm="0" fmla="#ppt_y-sin(pi*$)/81">
                                          <p:val>
                                            <p:fltVal val="0"/>
                                          </p:val>
                                        </p:tav>
                                        <p:tav tm="100000">
                                          <p:val>
                                            <p:fltVal val="1"/>
                                          </p:val>
                                        </p:tav>
                                      </p:tavLst>
                                    </p:anim>
                                    <p:animScale>
                                      <p:cBhvr>
                                        <p:cTn id="283" dur="26">
                                          <p:stCondLst>
                                            <p:cond delay="650"/>
                                          </p:stCondLst>
                                        </p:cTn>
                                        <p:tgtEl>
                                          <p:spTgt spid="3">
                                            <p:txEl>
                                              <p:pRg st="15" end="15"/>
                                            </p:txEl>
                                          </p:spTgt>
                                        </p:tgtEl>
                                      </p:cBhvr>
                                      <p:to x="100000" y="60000"/>
                                    </p:animScale>
                                    <p:animScale>
                                      <p:cBhvr>
                                        <p:cTn id="284" dur="166" decel="50000">
                                          <p:stCondLst>
                                            <p:cond delay="676"/>
                                          </p:stCondLst>
                                        </p:cTn>
                                        <p:tgtEl>
                                          <p:spTgt spid="3">
                                            <p:txEl>
                                              <p:pRg st="15" end="15"/>
                                            </p:txEl>
                                          </p:spTgt>
                                        </p:tgtEl>
                                      </p:cBhvr>
                                      <p:to x="100000" y="100000"/>
                                    </p:animScale>
                                    <p:animScale>
                                      <p:cBhvr>
                                        <p:cTn id="285" dur="26">
                                          <p:stCondLst>
                                            <p:cond delay="1312"/>
                                          </p:stCondLst>
                                        </p:cTn>
                                        <p:tgtEl>
                                          <p:spTgt spid="3">
                                            <p:txEl>
                                              <p:pRg st="15" end="15"/>
                                            </p:txEl>
                                          </p:spTgt>
                                        </p:tgtEl>
                                      </p:cBhvr>
                                      <p:to x="100000" y="80000"/>
                                    </p:animScale>
                                    <p:animScale>
                                      <p:cBhvr>
                                        <p:cTn id="286" dur="166" decel="50000">
                                          <p:stCondLst>
                                            <p:cond delay="1338"/>
                                          </p:stCondLst>
                                        </p:cTn>
                                        <p:tgtEl>
                                          <p:spTgt spid="3">
                                            <p:txEl>
                                              <p:pRg st="15" end="15"/>
                                            </p:txEl>
                                          </p:spTgt>
                                        </p:tgtEl>
                                      </p:cBhvr>
                                      <p:to x="100000" y="100000"/>
                                    </p:animScale>
                                    <p:animScale>
                                      <p:cBhvr>
                                        <p:cTn id="287" dur="26">
                                          <p:stCondLst>
                                            <p:cond delay="1642"/>
                                          </p:stCondLst>
                                        </p:cTn>
                                        <p:tgtEl>
                                          <p:spTgt spid="3">
                                            <p:txEl>
                                              <p:pRg st="15" end="15"/>
                                            </p:txEl>
                                          </p:spTgt>
                                        </p:tgtEl>
                                      </p:cBhvr>
                                      <p:to x="100000" y="90000"/>
                                    </p:animScale>
                                    <p:animScale>
                                      <p:cBhvr>
                                        <p:cTn id="288" dur="166" decel="50000">
                                          <p:stCondLst>
                                            <p:cond delay="1668"/>
                                          </p:stCondLst>
                                        </p:cTn>
                                        <p:tgtEl>
                                          <p:spTgt spid="3">
                                            <p:txEl>
                                              <p:pRg st="15" end="15"/>
                                            </p:txEl>
                                          </p:spTgt>
                                        </p:tgtEl>
                                      </p:cBhvr>
                                      <p:to x="100000" y="100000"/>
                                    </p:animScale>
                                    <p:animScale>
                                      <p:cBhvr>
                                        <p:cTn id="289" dur="26">
                                          <p:stCondLst>
                                            <p:cond delay="1808"/>
                                          </p:stCondLst>
                                        </p:cTn>
                                        <p:tgtEl>
                                          <p:spTgt spid="3">
                                            <p:txEl>
                                              <p:pRg st="15" end="15"/>
                                            </p:txEl>
                                          </p:spTgt>
                                        </p:tgtEl>
                                      </p:cBhvr>
                                      <p:to x="100000" y="95000"/>
                                    </p:animScale>
                                    <p:animScale>
                                      <p:cBhvr>
                                        <p:cTn id="290" dur="166" decel="50000">
                                          <p:stCondLst>
                                            <p:cond delay="1834"/>
                                          </p:stCondLst>
                                        </p:cTn>
                                        <p:tgtEl>
                                          <p:spTgt spid="3">
                                            <p:txEl>
                                              <p:pRg st="15" end="15"/>
                                            </p:txEl>
                                          </p:spTgt>
                                        </p:tgtEl>
                                      </p:cBhvr>
                                      <p:to x="100000" y="100000"/>
                                    </p:animScale>
                                  </p:childTnLst>
                                </p:cTn>
                              </p:par>
                            </p:childTnLst>
                          </p:cTn>
                        </p:par>
                      </p:childTnLst>
                    </p:cTn>
                  </p:par>
                  <p:par>
                    <p:cTn id="291" fill="hold">
                      <p:stCondLst>
                        <p:cond delay="indefinite"/>
                      </p:stCondLst>
                      <p:childTnLst>
                        <p:par>
                          <p:cTn id="292" fill="hold">
                            <p:stCondLst>
                              <p:cond delay="0"/>
                            </p:stCondLst>
                            <p:childTnLst>
                              <p:par>
                                <p:cTn id="293" presetID="26" presetClass="entr" presetSubtype="0" fill="hold" grpId="0" nodeType="clickEffect">
                                  <p:stCondLst>
                                    <p:cond delay="0"/>
                                  </p:stCondLst>
                                  <p:childTnLst>
                                    <p:set>
                                      <p:cBhvr>
                                        <p:cTn id="294" dur="1" fill="hold">
                                          <p:stCondLst>
                                            <p:cond delay="0"/>
                                          </p:stCondLst>
                                        </p:cTn>
                                        <p:tgtEl>
                                          <p:spTgt spid="3">
                                            <p:txEl>
                                              <p:pRg st="16" end="16"/>
                                            </p:txEl>
                                          </p:spTgt>
                                        </p:tgtEl>
                                        <p:attrNameLst>
                                          <p:attrName>style.visibility</p:attrName>
                                        </p:attrNameLst>
                                      </p:cBhvr>
                                      <p:to>
                                        <p:strVal val="visible"/>
                                      </p:to>
                                    </p:set>
                                    <p:animEffect transition="in" filter="wipe(down)">
                                      <p:cBhvr>
                                        <p:cTn id="295" dur="580">
                                          <p:stCondLst>
                                            <p:cond delay="0"/>
                                          </p:stCondLst>
                                        </p:cTn>
                                        <p:tgtEl>
                                          <p:spTgt spid="3">
                                            <p:txEl>
                                              <p:pRg st="16" end="16"/>
                                            </p:txEl>
                                          </p:spTgt>
                                        </p:tgtEl>
                                      </p:cBhvr>
                                    </p:animEffect>
                                    <p:anim calcmode="lin" valueType="num">
                                      <p:cBhvr>
                                        <p:cTn id="296" dur="1822" tmFilter="0,0; 0.14,0.36; 0.43,0.73; 0.71,0.91; 1.0,1.0">
                                          <p:stCondLst>
                                            <p:cond delay="0"/>
                                          </p:stCondLst>
                                        </p:cTn>
                                        <p:tgtEl>
                                          <p:spTgt spid="3">
                                            <p:txEl>
                                              <p:pRg st="16" end="16"/>
                                            </p:txEl>
                                          </p:spTgt>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3">
                                            <p:txEl>
                                              <p:pRg st="16" end="16"/>
                                            </p:txEl>
                                          </p:spTgt>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3">
                                            <p:txEl>
                                              <p:pRg st="16" end="16"/>
                                            </p:txEl>
                                          </p:spTgt>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3">
                                            <p:txEl>
                                              <p:pRg st="16" end="16"/>
                                            </p:txEl>
                                          </p:spTgt>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3">
                                            <p:txEl>
                                              <p:pRg st="16" end="16"/>
                                            </p:txEl>
                                          </p:spTgt>
                                        </p:tgtEl>
                                        <p:attrNameLst>
                                          <p:attrName>ppt_y</p:attrName>
                                        </p:attrNameLst>
                                      </p:cBhvr>
                                      <p:tavLst>
                                        <p:tav tm="0" fmla="#ppt_y-sin(pi*$)/81">
                                          <p:val>
                                            <p:fltVal val="0"/>
                                          </p:val>
                                        </p:tav>
                                        <p:tav tm="100000">
                                          <p:val>
                                            <p:fltVal val="1"/>
                                          </p:val>
                                        </p:tav>
                                      </p:tavLst>
                                    </p:anim>
                                    <p:animScale>
                                      <p:cBhvr>
                                        <p:cTn id="301" dur="26">
                                          <p:stCondLst>
                                            <p:cond delay="650"/>
                                          </p:stCondLst>
                                        </p:cTn>
                                        <p:tgtEl>
                                          <p:spTgt spid="3">
                                            <p:txEl>
                                              <p:pRg st="16" end="16"/>
                                            </p:txEl>
                                          </p:spTgt>
                                        </p:tgtEl>
                                      </p:cBhvr>
                                      <p:to x="100000" y="60000"/>
                                    </p:animScale>
                                    <p:animScale>
                                      <p:cBhvr>
                                        <p:cTn id="302" dur="166" decel="50000">
                                          <p:stCondLst>
                                            <p:cond delay="676"/>
                                          </p:stCondLst>
                                        </p:cTn>
                                        <p:tgtEl>
                                          <p:spTgt spid="3">
                                            <p:txEl>
                                              <p:pRg st="16" end="16"/>
                                            </p:txEl>
                                          </p:spTgt>
                                        </p:tgtEl>
                                      </p:cBhvr>
                                      <p:to x="100000" y="100000"/>
                                    </p:animScale>
                                    <p:animScale>
                                      <p:cBhvr>
                                        <p:cTn id="303" dur="26">
                                          <p:stCondLst>
                                            <p:cond delay="1312"/>
                                          </p:stCondLst>
                                        </p:cTn>
                                        <p:tgtEl>
                                          <p:spTgt spid="3">
                                            <p:txEl>
                                              <p:pRg st="16" end="16"/>
                                            </p:txEl>
                                          </p:spTgt>
                                        </p:tgtEl>
                                      </p:cBhvr>
                                      <p:to x="100000" y="80000"/>
                                    </p:animScale>
                                    <p:animScale>
                                      <p:cBhvr>
                                        <p:cTn id="304" dur="166" decel="50000">
                                          <p:stCondLst>
                                            <p:cond delay="1338"/>
                                          </p:stCondLst>
                                        </p:cTn>
                                        <p:tgtEl>
                                          <p:spTgt spid="3">
                                            <p:txEl>
                                              <p:pRg st="16" end="16"/>
                                            </p:txEl>
                                          </p:spTgt>
                                        </p:tgtEl>
                                      </p:cBhvr>
                                      <p:to x="100000" y="100000"/>
                                    </p:animScale>
                                    <p:animScale>
                                      <p:cBhvr>
                                        <p:cTn id="305" dur="26">
                                          <p:stCondLst>
                                            <p:cond delay="1642"/>
                                          </p:stCondLst>
                                        </p:cTn>
                                        <p:tgtEl>
                                          <p:spTgt spid="3">
                                            <p:txEl>
                                              <p:pRg st="16" end="16"/>
                                            </p:txEl>
                                          </p:spTgt>
                                        </p:tgtEl>
                                      </p:cBhvr>
                                      <p:to x="100000" y="90000"/>
                                    </p:animScale>
                                    <p:animScale>
                                      <p:cBhvr>
                                        <p:cTn id="306" dur="166" decel="50000">
                                          <p:stCondLst>
                                            <p:cond delay="1668"/>
                                          </p:stCondLst>
                                        </p:cTn>
                                        <p:tgtEl>
                                          <p:spTgt spid="3">
                                            <p:txEl>
                                              <p:pRg st="16" end="16"/>
                                            </p:txEl>
                                          </p:spTgt>
                                        </p:tgtEl>
                                      </p:cBhvr>
                                      <p:to x="100000" y="100000"/>
                                    </p:animScale>
                                    <p:animScale>
                                      <p:cBhvr>
                                        <p:cTn id="307" dur="26">
                                          <p:stCondLst>
                                            <p:cond delay="1808"/>
                                          </p:stCondLst>
                                        </p:cTn>
                                        <p:tgtEl>
                                          <p:spTgt spid="3">
                                            <p:txEl>
                                              <p:pRg st="16" end="16"/>
                                            </p:txEl>
                                          </p:spTgt>
                                        </p:tgtEl>
                                      </p:cBhvr>
                                      <p:to x="100000" y="95000"/>
                                    </p:animScale>
                                    <p:animScale>
                                      <p:cBhvr>
                                        <p:cTn id="308" dur="166" decel="50000">
                                          <p:stCondLst>
                                            <p:cond delay="1834"/>
                                          </p:stCondLst>
                                        </p:cTn>
                                        <p:tgtEl>
                                          <p:spTgt spid="3">
                                            <p:txEl>
                                              <p:pRg st="16" end="16"/>
                                            </p:txEl>
                                          </p:spTgt>
                                        </p:tgtEl>
                                      </p:cBhvr>
                                      <p:to x="100000" y="100000"/>
                                    </p:animScale>
                                  </p:childTnLst>
                                </p:cTn>
                              </p:par>
                            </p:childTnLst>
                          </p:cTn>
                        </p:par>
                      </p:childTnLst>
                    </p:cTn>
                  </p:par>
                  <p:par>
                    <p:cTn id="309" fill="hold">
                      <p:stCondLst>
                        <p:cond delay="indefinite"/>
                      </p:stCondLst>
                      <p:childTnLst>
                        <p:par>
                          <p:cTn id="310" fill="hold">
                            <p:stCondLst>
                              <p:cond delay="0"/>
                            </p:stCondLst>
                            <p:childTnLst>
                              <p:par>
                                <p:cTn id="311" presetID="26" presetClass="entr" presetSubtype="0" fill="hold" grpId="0" nodeType="clickEffect">
                                  <p:stCondLst>
                                    <p:cond delay="0"/>
                                  </p:stCondLst>
                                  <p:childTnLst>
                                    <p:set>
                                      <p:cBhvr>
                                        <p:cTn id="312" dur="1" fill="hold">
                                          <p:stCondLst>
                                            <p:cond delay="0"/>
                                          </p:stCondLst>
                                        </p:cTn>
                                        <p:tgtEl>
                                          <p:spTgt spid="3">
                                            <p:txEl>
                                              <p:pRg st="17" end="17"/>
                                            </p:txEl>
                                          </p:spTgt>
                                        </p:tgtEl>
                                        <p:attrNameLst>
                                          <p:attrName>style.visibility</p:attrName>
                                        </p:attrNameLst>
                                      </p:cBhvr>
                                      <p:to>
                                        <p:strVal val="visible"/>
                                      </p:to>
                                    </p:set>
                                    <p:animEffect transition="in" filter="wipe(down)">
                                      <p:cBhvr>
                                        <p:cTn id="313" dur="580">
                                          <p:stCondLst>
                                            <p:cond delay="0"/>
                                          </p:stCondLst>
                                        </p:cTn>
                                        <p:tgtEl>
                                          <p:spTgt spid="3">
                                            <p:txEl>
                                              <p:pRg st="17" end="17"/>
                                            </p:txEl>
                                          </p:spTgt>
                                        </p:tgtEl>
                                      </p:cBhvr>
                                    </p:animEffect>
                                    <p:anim calcmode="lin" valueType="num">
                                      <p:cBhvr>
                                        <p:cTn id="314" dur="1822" tmFilter="0,0; 0.14,0.36; 0.43,0.73; 0.71,0.91; 1.0,1.0">
                                          <p:stCondLst>
                                            <p:cond delay="0"/>
                                          </p:stCondLst>
                                        </p:cTn>
                                        <p:tgtEl>
                                          <p:spTgt spid="3">
                                            <p:txEl>
                                              <p:pRg st="17" end="17"/>
                                            </p:txEl>
                                          </p:spTgt>
                                        </p:tgtEl>
                                        <p:attrNameLst>
                                          <p:attrName>ppt_x</p:attrName>
                                        </p:attrNameLst>
                                      </p:cBhvr>
                                      <p:tavLst>
                                        <p:tav tm="0">
                                          <p:val>
                                            <p:strVal val="#ppt_x-0.25"/>
                                          </p:val>
                                        </p:tav>
                                        <p:tav tm="100000">
                                          <p:val>
                                            <p:strVal val="#ppt_x"/>
                                          </p:val>
                                        </p:tav>
                                      </p:tavLst>
                                    </p:anim>
                                    <p:anim calcmode="lin" valueType="num">
                                      <p:cBhvr>
                                        <p:cTn id="315" dur="664" tmFilter="0.0,0.0; 0.25,0.07; 0.50,0.2; 0.75,0.467; 1.0,1.0">
                                          <p:stCondLst>
                                            <p:cond delay="0"/>
                                          </p:stCondLst>
                                        </p:cTn>
                                        <p:tgtEl>
                                          <p:spTgt spid="3">
                                            <p:txEl>
                                              <p:pRg st="17" end="17"/>
                                            </p:txEl>
                                          </p:spTgt>
                                        </p:tgtEl>
                                        <p:attrNameLst>
                                          <p:attrName>ppt_y</p:attrName>
                                        </p:attrNameLst>
                                      </p:cBhvr>
                                      <p:tavLst>
                                        <p:tav tm="0" fmla="#ppt_y-sin(pi*$)/3">
                                          <p:val>
                                            <p:fltVal val="0.5"/>
                                          </p:val>
                                        </p:tav>
                                        <p:tav tm="100000">
                                          <p:val>
                                            <p:fltVal val="1"/>
                                          </p:val>
                                        </p:tav>
                                      </p:tavLst>
                                    </p:anim>
                                    <p:anim calcmode="lin" valueType="num">
                                      <p:cBhvr>
                                        <p:cTn id="316" dur="664" tmFilter="0, 0; 0.125,0.2665; 0.25,0.4; 0.375,0.465; 0.5,0.5;  0.625,0.535; 0.75,0.6; 0.875,0.7335; 1,1">
                                          <p:stCondLst>
                                            <p:cond delay="664"/>
                                          </p:stCondLst>
                                        </p:cTn>
                                        <p:tgtEl>
                                          <p:spTgt spid="3">
                                            <p:txEl>
                                              <p:pRg st="17" end="17"/>
                                            </p:txEl>
                                          </p:spTgt>
                                        </p:tgtEl>
                                        <p:attrNameLst>
                                          <p:attrName>ppt_y</p:attrName>
                                        </p:attrNameLst>
                                      </p:cBhvr>
                                      <p:tavLst>
                                        <p:tav tm="0" fmla="#ppt_y-sin(pi*$)/9">
                                          <p:val>
                                            <p:fltVal val="0"/>
                                          </p:val>
                                        </p:tav>
                                        <p:tav tm="100000">
                                          <p:val>
                                            <p:fltVal val="1"/>
                                          </p:val>
                                        </p:tav>
                                      </p:tavLst>
                                    </p:anim>
                                    <p:anim calcmode="lin" valueType="num">
                                      <p:cBhvr>
                                        <p:cTn id="317" dur="332" tmFilter="0, 0; 0.125,0.2665; 0.25,0.4; 0.375,0.465; 0.5,0.5;  0.625,0.535; 0.75,0.6; 0.875,0.7335; 1,1">
                                          <p:stCondLst>
                                            <p:cond delay="1324"/>
                                          </p:stCondLst>
                                        </p:cTn>
                                        <p:tgtEl>
                                          <p:spTgt spid="3">
                                            <p:txEl>
                                              <p:pRg st="17" end="17"/>
                                            </p:txEl>
                                          </p:spTgt>
                                        </p:tgtEl>
                                        <p:attrNameLst>
                                          <p:attrName>ppt_y</p:attrName>
                                        </p:attrNameLst>
                                      </p:cBhvr>
                                      <p:tavLst>
                                        <p:tav tm="0" fmla="#ppt_y-sin(pi*$)/27">
                                          <p:val>
                                            <p:fltVal val="0"/>
                                          </p:val>
                                        </p:tav>
                                        <p:tav tm="100000">
                                          <p:val>
                                            <p:fltVal val="1"/>
                                          </p:val>
                                        </p:tav>
                                      </p:tavLst>
                                    </p:anim>
                                    <p:anim calcmode="lin" valueType="num">
                                      <p:cBhvr>
                                        <p:cTn id="318" dur="164" tmFilter="0, 0; 0.125,0.2665; 0.25,0.4; 0.375,0.465; 0.5,0.5;  0.625,0.535; 0.75,0.6; 0.875,0.7335; 1,1">
                                          <p:stCondLst>
                                            <p:cond delay="1656"/>
                                          </p:stCondLst>
                                        </p:cTn>
                                        <p:tgtEl>
                                          <p:spTgt spid="3">
                                            <p:txEl>
                                              <p:pRg st="17" end="17"/>
                                            </p:txEl>
                                          </p:spTgt>
                                        </p:tgtEl>
                                        <p:attrNameLst>
                                          <p:attrName>ppt_y</p:attrName>
                                        </p:attrNameLst>
                                      </p:cBhvr>
                                      <p:tavLst>
                                        <p:tav tm="0" fmla="#ppt_y-sin(pi*$)/81">
                                          <p:val>
                                            <p:fltVal val="0"/>
                                          </p:val>
                                        </p:tav>
                                        <p:tav tm="100000">
                                          <p:val>
                                            <p:fltVal val="1"/>
                                          </p:val>
                                        </p:tav>
                                      </p:tavLst>
                                    </p:anim>
                                    <p:animScale>
                                      <p:cBhvr>
                                        <p:cTn id="319" dur="26">
                                          <p:stCondLst>
                                            <p:cond delay="650"/>
                                          </p:stCondLst>
                                        </p:cTn>
                                        <p:tgtEl>
                                          <p:spTgt spid="3">
                                            <p:txEl>
                                              <p:pRg st="17" end="17"/>
                                            </p:txEl>
                                          </p:spTgt>
                                        </p:tgtEl>
                                      </p:cBhvr>
                                      <p:to x="100000" y="60000"/>
                                    </p:animScale>
                                    <p:animScale>
                                      <p:cBhvr>
                                        <p:cTn id="320" dur="166" decel="50000">
                                          <p:stCondLst>
                                            <p:cond delay="676"/>
                                          </p:stCondLst>
                                        </p:cTn>
                                        <p:tgtEl>
                                          <p:spTgt spid="3">
                                            <p:txEl>
                                              <p:pRg st="17" end="17"/>
                                            </p:txEl>
                                          </p:spTgt>
                                        </p:tgtEl>
                                      </p:cBhvr>
                                      <p:to x="100000" y="100000"/>
                                    </p:animScale>
                                    <p:animScale>
                                      <p:cBhvr>
                                        <p:cTn id="321" dur="26">
                                          <p:stCondLst>
                                            <p:cond delay="1312"/>
                                          </p:stCondLst>
                                        </p:cTn>
                                        <p:tgtEl>
                                          <p:spTgt spid="3">
                                            <p:txEl>
                                              <p:pRg st="17" end="17"/>
                                            </p:txEl>
                                          </p:spTgt>
                                        </p:tgtEl>
                                      </p:cBhvr>
                                      <p:to x="100000" y="80000"/>
                                    </p:animScale>
                                    <p:animScale>
                                      <p:cBhvr>
                                        <p:cTn id="322" dur="166" decel="50000">
                                          <p:stCondLst>
                                            <p:cond delay="1338"/>
                                          </p:stCondLst>
                                        </p:cTn>
                                        <p:tgtEl>
                                          <p:spTgt spid="3">
                                            <p:txEl>
                                              <p:pRg st="17" end="17"/>
                                            </p:txEl>
                                          </p:spTgt>
                                        </p:tgtEl>
                                      </p:cBhvr>
                                      <p:to x="100000" y="100000"/>
                                    </p:animScale>
                                    <p:animScale>
                                      <p:cBhvr>
                                        <p:cTn id="323" dur="26">
                                          <p:stCondLst>
                                            <p:cond delay="1642"/>
                                          </p:stCondLst>
                                        </p:cTn>
                                        <p:tgtEl>
                                          <p:spTgt spid="3">
                                            <p:txEl>
                                              <p:pRg st="17" end="17"/>
                                            </p:txEl>
                                          </p:spTgt>
                                        </p:tgtEl>
                                      </p:cBhvr>
                                      <p:to x="100000" y="90000"/>
                                    </p:animScale>
                                    <p:animScale>
                                      <p:cBhvr>
                                        <p:cTn id="324" dur="166" decel="50000">
                                          <p:stCondLst>
                                            <p:cond delay="1668"/>
                                          </p:stCondLst>
                                        </p:cTn>
                                        <p:tgtEl>
                                          <p:spTgt spid="3">
                                            <p:txEl>
                                              <p:pRg st="17" end="17"/>
                                            </p:txEl>
                                          </p:spTgt>
                                        </p:tgtEl>
                                      </p:cBhvr>
                                      <p:to x="100000" y="100000"/>
                                    </p:animScale>
                                    <p:animScale>
                                      <p:cBhvr>
                                        <p:cTn id="325" dur="26">
                                          <p:stCondLst>
                                            <p:cond delay="1808"/>
                                          </p:stCondLst>
                                        </p:cTn>
                                        <p:tgtEl>
                                          <p:spTgt spid="3">
                                            <p:txEl>
                                              <p:pRg st="17" end="17"/>
                                            </p:txEl>
                                          </p:spTgt>
                                        </p:tgtEl>
                                      </p:cBhvr>
                                      <p:to x="100000" y="95000"/>
                                    </p:animScale>
                                    <p:animScale>
                                      <p:cBhvr>
                                        <p:cTn id="326" dur="166" decel="50000">
                                          <p:stCondLst>
                                            <p:cond delay="1834"/>
                                          </p:stCondLst>
                                        </p:cTn>
                                        <p:tgtEl>
                                          <p:spTgt spid="3">
                                            <p:txEl>
                                              <p:pRg st="17" end="17"/>
                                            </p:txEl>
                                          </p:spTgt>
                                        </p:tgtEl>
                                      </p:cBhvr>
                                      <p:to x="100000" y="100000"/>
                                    </p:animScale>
                                  </p:childTnLst>
                                </p:cTn>
                              </p:par>
                            </p:childTnLst>
                          </p:cTn>
                        </p:par>
                      </p:childTnLst>
                    </p:cTn>
                  </p:par>
                  <p:par>
                    <p:cTn id="327" fill="hold">
                      <p:stCondLst>
                        <p:cond delay="indefinite"/>
                      </p:stCondLst>
                      <p:childTnLst>
                        <p:par>
                          <p:cTn id="328" fill="hold">
                            <p:stCondLst>
                              <p:cond delay="0"/>
                            </p:stCondLst>
                            <p:childTnLst>
                              <p:par>
                                <p:cTn id="329" presetID="26" presetClass="entr" presetSubtype="0" fill="hold" grpId="0" nodeType="clickEffect">
                                  <p:stCondLst>
                                    <p:cond delay="0"/>
                                  </p:stCondLst>
                                  <p:childTnLst>
                                    <p:set>
                                      <p:cBhvr>
                                        <p:cTn id="330" dur="1" fill="hold">
                                          <p:stCondLst>
                                            <p:cond delay="0"/>
                                          </p:stCondLst>
                                        </p:cTn>
                                        <p:tgtEl>
                                          <p:spTgt spid="3">
                                            <p:txEl>
                                              <p:pRg st="18" end="18"/>
                                            </p:txEl>
                                          </p:spTgt>
                                        </p:tgtEl>
                                        <p:attrNameLst>
                                          <p:attrName>style.visibility</p:attrName>
                                        </p:attrNameLst>
                                      </p:cBhvr>
                                      <p:to>
                                        <p:strVal val="visible"/>
                                      </p:to>
                                    </p:set>
                                    <p:animEffect transition="in" filter="wipe(down)">
                                      <p:cBhvr>
                                        <p:cTn id="331" dur="580">
                                          <p:stCondLst>
                                            <p:cond delay="0"/>
                                          </p:stCondLst>
                                        </p:cTn>
                                        <p:tgtEl>
                                          <p:spTgt spid="3">
                                            <p:txEl>
                                              <p:pRg st="18" end="18"/>
                                            </p:txEl>
                                          </p:spTgt>
                                        </p:tgtEl>
                                      </p:cBhvr>
                                    </p:animEffect>
                                    <p:anim calcmode="lin" valueType="num">
                                      <p:cBhvr>
                                        <p:cTn id="332" dur="1822" tmFilter="0,0; 0.14,0.36; 0.43,0.73; 0.71,0.91; 1.0,1.0">
                                          <p:stCondLst>
                                            <p:cond delay="0"/>
                                          </p:stCondLst>
                                        </p:cTn>
                                        <p:tgtEl>
                                          <p:spTgt spid="3">
                                            <p:txEl>
                                              <p:pRg st="18" end="18"/>
                                            </p:txEl>
                                          </p:spTgt>
                                        </p:tgtEl>
                                        <p:attrNameLst>
                                          <p:attrName>ppt_x</p:attrName>
                                        </p:attrNameLst>
                                      </p:cBhvr>
                                      <p:tavLst>
                                        <p:tav tm="0">
                                          <p:val>
                                            <p:strVal val="#ppt_x-0.25"/>
                                          </p:val>
                                        </p:tav>
                                        <p:tav tm="100000">
                                          <p:val>
                                            <p:strVal val="#ppt_x"/>
                                          </p:val>
                                        </p:tav>
                                      </p:tavLst>
                                    </p:anim>
                                    <p:anim calcmode="lin" valueType="num">
                                      <p:cBhvr>
                                        <p:cTn id="333" dur="664" tmFilter="0.0,0.0; 0.25,0.07; 0.50,0.2; 0.75,0.467; 1.0,1.0">
                                          <p:stCondLst>
                                            <p:cond delay="0"/>
                                          </p:stCondLst>
                                        </p:cTn>
                                        <p:tgtEl>
                                          <p:spTgt spid="3">
                                            <p:txEl>
                                              <p:pRg st="18" end="18"/>
                                            </p:txEl>
                                          </p:spTgt>
                                        </p:tgtEl>
                                        <p:attrNameLst>
                                          <p:attrName>ppt_y</p:attrName>
                                        </p:attrNameLst>
                                      </p:cBhvr>
                                      <p:tavLst>
                                        <p:tav tm="0" fmla="#ppt_y-sin(pi*$)/3">
                                          <p:val>
                                            <p:fltVal val="0.5"/>
                                          </p:val>
                                        </p:tav>
                                        <p:tav tm="100000">
                                          <p:val>
                                            <p:fltVal val="1"/>
                                          </p:val>
                                        </p:tav>
                                      </p:tavLst>
                                    </p:anim>
                                    <p:anim calcmode="lin" valueType="num">
                                      <p:cBhvr>
                                        <p:cTn id="334" dur="664" tmFilter="0, 0; 0.125,0.2665; 0.25,0.4; 0.375,0.465; 0.5,0.5;  0.625,0.535; 0.75,0.6; 0.875,0.7335; 1,1">
                                          <p:stCondLst>
                                            <p:cond delay="664"/>
                                          </p:stCondLst>
                                        </p:cTn>
                                        <p:tgtEl>
                                          <p:spTgt spid="3">
                                            <p:txEl>
                                              <p:pRg st="18" end="18"/>
                                            </p:txEl>
                                          </p:spTgt>
                                        </p:tgtEl>
                                        <p:attrNameLst>
                                          <p:attrName>ppt_y</p:attrName>
                                        </p:attrNameLst>
                                      </p:cBhvr>
                                      <p:tavLst>
                                        <p:tav tm="0" fmla="#ppt_y-sin(pi*$)/9">
                                          <p:val>
                                            <p:fltVal val="0"/>
                                          </p:val>
                                        </p:tav>
                                        <p:tav tm="100000">
                                          <p:val>
                                            <p:fltVal val="1"/>
                                          </p:val>
                                        </p:tav>
                                      </p:tavLst>
                                    </p:anim>
                                    <p:anim calcmode="lin" valueType="num">
                                      <p:cBhvr>
                                        <p:cTn id="335" dur="332" tmFilter="0, 0; 0.125,0.2665; 0.25,0.4; 0.375,0.465; 0.5,0.5;  0.625,0.535; 0.75,0.6; 0.875,0.7335; 1,1">
                                          <p:stCondLst>
                                            <p:cond delay="1324"/>
                                          </p:stCondLst>
                                        </p:cTn>
                                        <p:tgtEl>
                                          <p:spTgt spid="3">
                                            <p:txEl>
                                              <p:pRg st="18" end="18"/>
                                            </p:txEl>
                                          </p:spTgt>
                                        </p:tgtEl>
                                        <p:attrNameLst>
                                          <p:attrName>ppt_y</p:attrName>
                                        </p:attrNameLst>
                                      </p:cBhvr>
                                      <p:tavLst>
                                        <p:tav tm="0" fmla="#ppt_y-sin(pi*$)/27">
                                          <p:val>
                                            <p:fltVal val="0"/>
                                          </p:val>
                                        </p:tav>
                                        <p:tav tm="100000">
                                          <p:val>
                                            <p:fltVal val="1"/>
                                          </p:val>
                                        </p:tav>
                                      </p:tavLst>
                                    </p:anim>
                                    <p:anim calcmode="lin" valueType="num">
                                      <p:cBhvr>
                                        <p:cTn id="336" dur="164" tmFilter="0, 0; 0.125,0.2665; 0.25,0.4; 0.375,0.465; 0.5,0.5;  0.625,0.535; 0.75,0.6; 0.875,0.7335; 1,1">
                                          <p:stCondLst>
                                            <p:cond delay="1656"/>
                                          </p:stCondLst>
                                        </p:cTn>
                                        <p:tgtEl>
                                          <p:spTgt spid="3">
                                            <p:txEl>
                                              <p:pRg st="18" end="18"/>
                                            </p:txEl>
                                          </p:spTgt>
                                        </p:tgtEl>
                                        <p:attrNameLst>
                                          <p:attrName>ppt_y</p:attrName>
                                        </p:attrNameLst>
                                      </p:cBhvr>
                                      <p:tavLst>
                                        <p:tav tm="0" fmla="#ppt_y-sin(pi*$)/81">
                                          <p:val>
                                            <p:fltVal val="0"/>
                                          </p:val>
                                        </p:tav>
                                        <p:tav tm="100000">
                                          <p:val>
                                            <p:fltVal val="1"/>
                                          </p:val>
                                        </p:tav>
                                      </p:tavLst>
                                    </p:anim>
                                    <p:animScale>
                                      <p:cBhvr>
                                        <p:cTn id="337" dur="26">
                                          <p:stCondLst>
                                            <p:cond delay="650"/>
                                          </p:stCondLst>
                                        </p:cTn>
                                        <p:tgtEl>
                                          <p:spTgt spid="3">
                                            <p:txEl>
                                              <p:pRg st="18" end="18"/>
                                            </p:txEl>
                                          </p:spTgt>
                                        </p:tgtEl>
                                      </p:cBhvr>
                                      <p:to x="100000" y="60000"/>
                                    </p:animScale>
                                    <p:animScale>
                                      <p:cBhvr>
                                        <p:cTn id="338" dur="166" decel="50000">
                                          <p:stCondLst>
                                            <p:cond delay="676"/>
                                          </p:stCondLst>
                                        </p:cTn>
                                        <p:tgtEl>
                                          <p:spTgt spid="3">
                                            <p:txEl>
                                              <p:pRg st="18" end="18"/>
                                            </p:txEl>
                                          </p:spTgt>
                                        </p:tgtEl>
                                      </p:cBhvr>
                                      <p:to x="100000" y="100000"/>
                                    </p:animScale>
                                    <p:animScale>
                                      <p:cBhvr>
                                        <p:cTn id="339" dur="26">
                                          <p:stCondLst>
                                            <p:cond delay="1312"/>
                                          </p:stCondLst>
                                        </p:cTn>
                                        <p:tgtEl>
                                          <p:spTgt spid="3">
                                            <p:txEl>
                                              <p:pRg st="18" end="18"/>
                                            </p:txEl>
                                          </p:spTgt>
                                        </p:tgtEl>
                                      </p:cBhvr>
                                      <p:to x="100000" y="80000"/>
                                    </p:animScale>
                                    <p:animScale>
                                      <p:cBhvr>
                                        <p:cTn id="340" dur="166" decel="50000">
                                          <p:stCondLst>
                                            <p:cond delay="1338"/>
                                          </p:stCondLst>
                                        </p:cTn>
                                        <p:tgtEl>
                                          <p:spTgt spid="3">
                                            <p:txEl>
                                              <p:pRg st="18" end="18"/>
                                            </p:txEl>
                                          </p:spTgt>
                                        </p:tgtEl>
                                      </p:cBhvr>
                                      <p:to x="100000" y="100000"/>
                                    </p:animScale>
                                    <p:animScale>
                                      <p:cBhvr>
                                        <p:cTn id="341" dur="26">
                                          <p:stCondLst>
                                            <p:cond delay="1642"/>
                                          </p:stCondLst>
                                        </p:cTn>
                                        <p:tgtEl>
                                          <p:spTgt spid="3">
                                            <p:txEl>
                                              <p:pRg st="18" end="18"/>
                                            </p:txEl>
                                          </p:spTgt>
                                        </p:tgtEl>
                                      </p:cBhvr>
                                      <p:to x="100000" y="90000"/>
                                    </p:animScale>
                                    <p:animScale>
                                      <p:cBhvr>
                                        <p:cTn id="342" dur="166" decel="50000">
                                          <p:stCondLst>
                                            <p:cond delay="1668"/>
                                          </p:stCondLst>
                                        </p:cTn>
                                        <p:tgtEl>
                                          <p:spTgt spid="3">
                                            <p:txEl>
                                              <p:pRg st="18" end="18"/>
                                            </p:txEl>
                                          </p:spTgt>
                                        </p:tgtEl>
                                      </p:cBhvr>
                                      <p:to x="100000" y="100000"/>
                                    </p:animScale>
                                    <p:animScale>
                                      <p:cBhvr>
                                        <p:cTn id="343" dur="26">
                                          <p:stCondLst>
                                            <p:cond delay="1808"/>
                                          </p:stCondLst>
                                        </p:cTn>
                                        <p:tgtEl>
                                          <p:spTgt spid="3">
                                            <p:txEl>
                                              <p:pRg st="18" end="18"/>
                                            </p:txEl>
                                          </p:spTgt>
                                        </p:tgtEl>
                                      </p:cBhvr>
                                      <p:to x="100000" y="95000"/>
                                    </p:animScale>
                                    <p:animScale>
                                      <p:cBhvr>
                                        <p:cTn id="344" dur="166" decel="50000">
                                          <p:stCondLst>
                                            <p:cond delay="1834"/>
                                          </p:stCondLst>
                                        </p:cTn>
                                        <p:tgtEl>
                                          <p:spTgt spid="3">
                                            <p:txEl>
                                              <p:pRg st="18" end="1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576064"/>
          </a:xfrm>
        </p:spPr>
        <p:txBody>
          <a:bodyPr>
            <a:normAutofit fontScale="90000"/>
          </a:bodyPr>
          <a:lstStyle/>
          <a:p>
            <a:r>
              <a:rPr lang="cs-CZ" dirty="0"/>
              <a:t>2011-2015</a:t>
            </a:r>
          </a:p>
        </p:txBody>
      </p:sp>
      <p:sp>
        <p:nvSpPr>
          <p:cNvPr id="3" name="Zástupný symbol pro obsah 2"/>
          <p:cNvSpPr>
            <a:spLocks noGrp="1"/>
          </p:cNvSpPr>
          <p:nvPr>
            <p:ph idx="1"/>
          </p:nvPr>
        </p:nvSpPr>
        <p:spPr>
          <a:xfrm>
            <a:off x="457200" y="836712"/>
            <a:ext cx="8229600" cy="6021288"/>
          </a:xfrm>
        </p:spPr>
        <p:txBody>
          <a:bodyPr>
            <a:normAutofit fontScale="77500" lnSpcReduction="20000"/>
          </a:bodyPr>
          <a:lstStyle/>
          <a:p>
            <a:r>
              <a:rPr lang="cs-CZ" dirty="0"/>
              <a:t>Pavel Růžek: Bez růže (2011)</a:t>
            </a:r>
          </a:p>
          <a:p>
            <a:r>
              <a:rPr lang="cs-CZ" dirty="0"/>
              <a:t>Marek Šindelka: Zůstaňte s námi (2011)</a:t>
            </a:r>
          </a:p>
          <a:p>
            <a:r>
              <a:rPr lang="cs-CZ" dirty="0"/>
              <a:t>Michal </a:t>
            </a:r>
            <a:r>
              <a:rPr lang="cs-CZ" dirty="0" err="1"/>
              <a:t>Ajvaz</a:t>
            </a:r>
            <a:r>
              <a:rPr lang="cs-CZ" dirty="0"/>
              <a:t>: Lucemburská zahrada (2011)</a:t>
            </a:r>
          </a:p>
          <a:p>
            <a:r>
              <a:rPr lang="cs-CZ" dirty="0"/>
              <a:t>Jiří Kulhánek: Vyhlídka na věčnost (2011)</a:t>
            </a:r>
          </a:p>
          <a:p>
            <a:r>
              <a:rPr lang="cs-CZ" dirty="0"/>
              <a:t>Sylva Fischerová: Pasáž (2011); Evropa je jako židle </a:t>
            </a:r>
            <a:r>
              <a:rPr lang="cs-CZ" dirty="0" err="1"/>
              <a:t>Thonet</a:t>
            </a:r>
            <a:r>
              <a:rPr lang="cs-CZ" dirty="0"/>
              <a:t>, Amerika je pravý úhel (2012)</a:t>
            </a:r>
          </a:p>
          <a:p>
            <a:r>
              <a:rPr lang="cs-CZ" dirty="0"/>
              <a:t>Radka Denemarková: Kobold (2011); Příspěvek k dějinám radosti (2014)</a:t>
            </a:r>
          </a:p>
          <a:p>
            <a:r>
              <a:rPr lang="cs-CZ" dirty="0"/>
              <a:t>Jakuba Katalpa: Němci (2012)</a:t>
            </a:r>
          </a:p>
          <a:p>
            <a:r>
              <a:rPr lang="cs-CZ" dirty="0"/>
              <a:t>Kateřina Tučková: </a:t>
            </a:r>
            <a:r>
              <a:rPr lang="cs-CZ" dirty="0" err="1"/>
              <a:t>Žítkovské</a:t>
            </a:r>
            <a:r>
              <a:rPr lang="cs-CZ" dirty="0"/>
              <a:t> bohyně (2012)</a:t>
            </a:r>
          </a:p>
          <a:p>
            <a:r>
              <a:rPr lang="cs-CZ" dirty="0"/>
              <a:t>Zuzana Brabcová: Stropy (2012)</a:t>
            </a:r>
          </a:p>
          <a:p>
            <a:r>
              <a:rPr lang="cs-CZ" dirty="0"/>
              <a:t>Petr </a:t>
            </a:r>
            <a:r>
              <a:rPr lang="cs-CZ" dirty="0" err="1"/>
              <a:t>Šabach</a:t>
            </a:r>
            <a:r>
              <a:rPr lang="cs-CZ" dirty="0"/>
              <a:t>: Máslem dolů (2012)</a:t>
            </a:r>
          </a:p>
          <a:p>
            <a:r>
              <a:rPr lang="cs-CZ" dirty="0"/>
              <a:t>Jiří Hájíček: Rybí krev (2012)</a:t>
            </a:r>
          </a:p>
          <a:p>
            <a:r>
              <a:rPr lang="cs-CZ" dirty="0"/>
              <a:t>Emil Hakl: Skutečná událost (2013)</a:t>
            </a:r>
          </a:p>
          <a:p>
            <a:r>
              <a:rPr lang="cs-CZ" dirty="0"/>
              <a:t>Magdaléna </a:t>
            </a:r>
            <a:r>
              <a:rPr lang="cs-CZ" dirty="0" err="1"/>
              <a:t>Platzová</a:t>
            </a:r>
            <a:r>
              <a:rPr lang="cs-CZ" dirty="0"/>
              <a:t>: Anarchista (2013)</a:t>
            </a:r>
          </a:p>
          <a:p>
            <a:r>
              <a:rPr lang="cs-CZ" dirty="0"/>
              <a:t>Ondřej Horák: Dvořiště (2013)</a:t>
            </a:r>
          </a:p>
        </p:txBody>
      </p:sp>
    </p:spTree>
    <p:extLst>
      <p:ext uri="{BB962C8B-B14F-4D97-AF65-F5344CB8AC3E}">
        <p14:creationId xmlns:p14="http://schemas.microsoft.com/office/powerpoint/2010/main" val="89910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80">
                                          <p:stCondLst>
                                            <p:cond delay="0"/>
                                          </p:stCondLst>
                                        </p:cTn>
                                        <p:tgtEl>
                                          <p:spTgt spid="3">
                                            <p:txEl>
                                              <p:pRg st="3" end="3"/>
                                            </p:txEl>
                                          </p:spTgt>
                                        </p:tgtEl>
                                      </p:cBhvr>
                                    </p:animEffect>
                                    <p:anim calcmode="lin" valueType="num">
                                      <p:cBhvr>
                                        <p:cTn id="2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3" end="3"/>
                                            </p:txEl>
                                          </p:spTgt>
                                        </p:tgtEl>
                                      </p:cBhvr>
                                      <p:to x="100000" y="60000"/>
                                    </p:animScale>
                                    <p:animScale>
                                      <p:cBhvr>
                                        <p:cTn id="32" dur="166" decel="50000">
                                          <p:stCondLst>
                                            <p:cond delay="676"/>
                                          </p:stCondLst>
                                        </p:cTn>
                                        <p:tgtEl>
                                          <p:spTgt spid="3">
                                            <p:txEl>
                                              <p:pRg st="3" end="3"/>
                                            </p:txEl>
                                          </p:spTgt>
                                        </p:tgtEl>
                                      </p:cBhvr>
                                      <p:to x="100000" y="100000"/>
                                    </p:animScale>
                                    <p:animScale>
                                      <p:cBhvr>
                                        <p:cTn id="33" dur="26">
                                          <p:stCondLst>
                                            <p:cond delay="1312"/>
                                          </p:stCondLst>
                                        </p:cTn>
                                        <p:tgtEl>
                                          <p:spTgt spid="3">
                                            <p:txEl>
                                              <p:pRg st="3" end="3"/>
                                            </p:txEl>
                                          </p:spTgt>
                                        </p:tgtEl>
                                      </p:cBhvr>
                                      <p:to x="100000" y="80000"/>
                                    </p:animScale>
                                    <p:animScale>
                                      <p:cBhvr>
                                        <p:cTn id="34" dur="166" decel="50000">
                                          <p:stCondLst>
                                            <p:cond delay="1338"/>
                                          </p:stCondLst>
                                        </p:cTn>
                                        <p:tgtEl>
                                          <p:spTgt spid="3">
                                            <p:txEl>
                                              <p:pRg st="3" end="3"/>
                                            </p:txEl>
                                          </p:spTgt>
                                        </p:tgtEl>
                                      </p:cBhvr>
                                      <p:to x="100000" y="100000"/>
                                    </p:animScale>
                                    <p:animScale>
                                      <p:cBhvr>
                                        <p:cTn id="35" dur="26">
                                          <p:stCondLst>
                                            <p:cond delay="1642"/>
                                          </p:stCondLst>
                                        </p:cTn>
                                        <p:tgtEl>
                                          <p:spTgt spid="3">
                                            <p:txEl>
                                              <p:pRg st="3" end="3"/>
                                            </p:txEl>
                                          </p:spTgt>
                                        </p:tgtEl>
                                      </p:cBhvr>
                                      <p:to x="100000" y="90000"/>
                                    </p:animScale>
                                    <p:animScale>
                                      <p:cBhvr>
                                        <p:cTn id="36" dur="166" decel="50000">
                                          <p:stCondLst>
                                            <p:cond delay="1668"/>
                                          </p:stCondLst>
                                        </p:cTn>
                                        <p:tgtEl>
                                          <p:spTgt spid="3">
                                            <p:txEl>
                                              <p:pRg st="3" end="3"/>
                                            </p:txEl>
                                          </p:spTgt>
                                        </p:tgtEl>
                                      </p:cBhvr>
                                      <p:to x="100000" y="100000"/>
                                    </p:animScale>
                                    <p:animScale>
                                      <p:cBhvr>
                                        <p:cTn id="37" dur="26">
                                          <p:stCondLst>
                                            <p:cond delay="1808"/>
                                          </p:stCondLst>
                                        </p:cTn>
                                        <p:tgtEl>
                                          <p:spTgt spid="3">
                                            <p:txEl>
                                              <p:pRg st="3" end="3"/>
                                            </p:txEl>
                                          </p:spTgt>
                                        </p:tgtEl>
                                      </p:cBhvr>
                                      <p:to x="100000" y="95000"/>
                                    </p:animScale>
                                    <p:animScale>
                                      <p:cBhvr>
                                        <p:cTn id="38" dur="166" decel="50000">
                                          <p:stCondLst>
                                            <p:cond delay="1834"/>
                                          </p:stCondLst>
                                        </p:cTn>
                                        <p:tgtEl>
                                          <p:spTgt spid="3">
                                            <p:txEl>
                                              <p:pRg st="3" end="3"/>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wipe(down)">
                                      <p:cBhvr>
                                        <p:cTn id="43" dur="580">
                                          <p:stCondLst>
                                            <p:cond delay="0"/>
                                          </p:stCondLst>
                                        </p:cTn>
                                        <p:tgtEl>
                                          <p:spTgt spid="3">
                                            <p:txEl>
                                              <p:pRg st="0" end="0"/>
                                            </p:txEl>
                                          </p:spTgt>
                                        </p:tgtEl>
                                      </p:cBhvr>
                                    </p:animEffect>
                                    <p:anim calcmode="lin" valueType="num">
                                      <p:cBhvr>
                                        <p:cTn id="4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0" end="0"/>
                                            </p:txEl>
                                          </p:spTgt>
                                        </p:tgtEl>
                                      </p:cBhvr>
                                      <p:to x="100000" y="60000"/>
                                    </p:animScale>
                                    <p:animScale>
                                      <p:cBhvr>
                                        <p:cTn id="50" dur="166" decel="50000">
                                          <p:stCondLst>
                                            <p:cond delay="676"/>
                                          </p:stCondLst>
                                        </p:cTn>
                                        <p:tgtEl>
                                          <p:spTgt spid="3">
                                            <p:txEl>
                                              <p:pRg st="0" end="0"/>
                                            </p:txEl>
                                          </p:spTgt>
                                        </p:tgtEl>
                                      </p:cBhvr>
                                      <p:to x="100000" y="100000"/>
                                    </p:animScale>
                                    <p:animScale>
                                      <p:cBhvr>
                                        <p:cTn id="51" dur="26">
                                          <p:stCondLst>
                                            <p:cond delay="1312"/>
                                          </p:stCondLst>
                                        </p:cTn>
                                        <p:tgtEl>
                                          <p:spTgt spid="3">
                                            <p:txEl>
                                              <p:pRg st="0" end="0"/>
                                            </p:txEl>
                                          </p:spTgt>
                                        </p:tgtEl>
                                      </p:cBhvr>
                                      <p:to x="100000" y="80000"/>
                                    </p:animScale>
                                    <p:animScale>
                                      <p:cBhvr>
                                        <p:cTn id="52" dur="166" decel="50000">
                                          <p:stCondLst>
                                            <p:cond delay="1338"/>
                                          </p:stCondLst>
                                        </p:cTn>
                                        <p:tgtEl>
                                          <p:spTgt spid="3">
                                            <p:txEl>
                                              <p:pRg st="0" end="0"/>
                                            </p:txEl>
                                          </p:spTgt>
                                        </p:tgtEl>
                                      </p:cBhvr>
                                      <p:to x="100000" y="100000"/>
                                    </p:animScale>
                                    <p:animScale>
                                      <p:cBhvr>
                                        <p:cTn id="53" dur="26">
                                          <p:stCondLst>
                                            <p:cond delay="1642"/>
                                          </p:stCondLst>
                                        </p:cTn>
                                        <p:tgtEl>
                                          <p:spTgt spid="3">
                                            <p:txEl>
                                              <p:pRg st="0" end="0"/>
                                            </p:txEl>
                                          </p:spTgt>
                                        </p:tgtEl>
                                      </p:cBhvr>
                                      <p:to x="100000" y="90000"/>
                                    </p:animScale>
                                    <p:animScale>
                                      <p:cBhvr>
                                        <p:cTn id="54" dur="166" decel="50000">
                                          <p:stCondLst>
                                            <p:cond delay="1668"/>
                                          </p:stCondLst>
                                        </p:cTn>
                                        <p:tgtEl>
                                          <p:spTgt spid="3">
                                            <p:txEl>
                                              <p:pRg st="0" end="0"/>
                                            </p:txEl>
                                          </p:spTgt>
                                        </p:tgtEl>
                                      </p:cBhvr>
                                      <p:to x="100000" y="100000"/>
                                    </p:animScale>
                                    <p:animScale>
                                      <p:cBhvr>
                                        <p:cTn id="55" dur="26">
                                          <p:stCondLst>
                                            <p:cond delay="1808"/>
                                          </p:stCondLst>
                                        </p:cTn>
                                        <p:tgtEl>
                                          <p:spTgt spid="3">
                                            <p:txEl>
                                              <p:pRg st="0" end="0"/>
                                            </p:txEl>
                                          </p:spTgt>
                                        </p:tgtEl>
                                      </p:cBhvr>
                                      <p:to x="100000" y="95000"/>
                                    </p:animScale>
                                    <p:animScale>
                                      <p:cBhvr>
                                        <p:cTn id="56" dur="166" decel="50000">
                                          <p:stCondLst>
                                            <p:cond delay="1834"/>
                                          </p:stCondLst>
                                        </p:cTn>
                                        <p:tgtEl>
                                          <p:spTgt spid="3">
                                            <p:txEl>
                                              <p:pRg st="0" end="0"/>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animEffect transition="in" filter="wipe(down)">
                                      <p:cBhvr>
                                        <p:cTn id="61" dur="580">
                                          <p:stCondLst>
                                            <p:cond delay="0"/>
                                          </p:stCondLst>
                                        </p:cTn>
                                        <p:tgtEl>
                                          <p:spTgt spid="3">
                                            <p:txEl>
                                              <p:pRg st="1" end="1"/>
                                            </p:txEl>
                                          </p:spTgt>
                                        </p:tgtEl>
                                      </p:cBhvr>
                                    </p:animEffect>
                                    <p:anim calcmode="lin" valueType="num">
                                      <p:cBhvr>
                                        <p:cTn id="6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1" end="1"/>
                                            </p:txEl>
                                          </p:spTgt>
                                        </p:tgtEl>
                                      </p:cBhvr>
                                      <p:to x="100000" y="60000"/>
                                    </p:animScale>
                                    <p:animScale>
                                      <p:cBhvr>
                                        <p:cTn id="68" dur="166" decel="50000">
                                          <p:stCondLst>
                                            <p:cond delay="676"/>
                                          </p:stCondLst>
                                        </p:cTn>
                                        <p:tgtEl>
                                          <p:spTgt spid="3">
                                            <p:txEl>
                                              <p:pRg st="1" end="1"/>
                                            </p:txEl>
                                          </p:spTgt>
                                        </p:tgtEl>
                                      </p:cBhvr>
                                      <p:to x="100000" y="100000"/>
                                    </p:animScale>
                                    <p:animScale>
                                      <p:cBhvr>
                                        <p:cTn id="69" dur="26">
                                          <p:stCondLst>
                                            <p:cond delay="1312"/>
                                          </p:stCondLst>
                                        </p:cTn>
                                        <p:tgtEl>
                                          <p:spTgt spid="3">
                                            <p:txEl>
                                              <p:pRg st="1" end="1"/>
                                            </p:txEl>
                                          </p:spTgt>
                                        </p:tgtEl>
                                      </p:cBhvr>
                                      <p:to x="100000" y="80000"/>
                                    </p:animScale>
                                    <p:animScale>
                                      <p:cBhvr>
                                        <p:cTn id="70" dur="166" decel="50000">
                                          <p:stCondLst>
                                            <p:cond delay="1338"/>
                                          </p:stCondLst>
                                        </p:cTn>
                                        <p:tgtEl>
                                          <p:spTgt spid="3">
                                            <p:txEl>
                                              <p:pRg st="1" end="1"/>
                                            </p:txEl>
                                          </p:spTgt>
                                        </p:tgtEl>
                                      </p:cBhvr>
                                      <p:to x="100000" y="100000"/>
                                    </p:animScale>
                                    <p:animScale>
                                      <p:cBhvr>
                                        <p:cTn id="71" dur="26">
                                          <p:stCondLst>
                                            <p:cond delay="1642"/>
                                          </p:stCondLst>
                                        </p:cTn>
                                        <p:tgtEl>
                                          <p:spTgt spid="3">
                                            <p:txEl>
                                              <p:pRg st="1" end="1"/>
                                            </p:txEl>
                                          </p:spTgt>
                                        </p:tgtEl>
                                      </p:cBhvr>
                                      <p:to x="100000" y="90000"/>
                                    </p:animScale>
                                    <p:animScale>
                                      <p:cBhvr>
                                        <p:cTn id="72" dur="166" decel="50000">
                                          <p:stCondLst>
                                            <p:cond delay="1668"/>
                                          </p:stCondLst>
                                        </p:cTn>
                                        <p:tgtEl>
                                          <p:spTgt spid="3">
                                            <p:txEl>
                                              <p:pRg st="1" end="1"/>
                                            </p:txEl>
                                          </p:spTgt>
                                        </p:tgtEl>
                                      </p:cBhvr>
                                      <p:to x="100000" y="100000"/>
                                    </p:animScale>
                                    <p:animScale>
                                      <p:cBhvr>
                                        <p:cTn id="73" dur="26">
                                          <p:stCondLst>
                                            <p:cond delay="1808"/>
                                          </p:stCondLst>
                                        </p:cTn>
                                        <p:tgtEl>
                                          <p:spTgt spid="3">
                                            <p:txEl>
                                              <p:pRg st="1" end="1"/>
                                            </p:txEl>
                                          </p:spTgt>
                                        </p:tgtEl>
                                      </p:cBhvr>
                                      <p:to x="100000" y="95000"/>
                                    </p:animScale>
                                    <p:animScale>
                                      <p:cBhvr>
                                        <p:cTn id="74" dur="166" decel="50000">
                                          <p:stCondLst>
                                            <p:cond delay="1834"/>
                                          </p:stCondLst>
                                        </p:cTn>
                                        <p:tgtEl>
                                          <p:spTgt spid="3">
                                            <p:txEl>
                                              <p:pRg st="1" end="1"/>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Effect transition="in" filter="wipe(down)">
                                      <p:cBhvr>
                                        <p:cTn id="79" dur="580">
                                          <p:stCondLst>
                                            <p:cond delay="0"/>
                                          </p:stCondLst>
                                        </p:cTn>
                                        <p:tgtEl>
                                          <p:spTgt spid="3">
                                            <p:txEl>
                                              <p:pRg st="11" end="11"/>
                                            </p:txEl>
                                          </p:spTgt>
                                        </p:tgtEl>
                                      </p:cBhvr>
                                    </p:animEffect>
                                    <p:anim calcmode="lin" valueType="num">
                                      <p:cBhvr>
                                        <p:cTn id="80"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11" end="11"/>
                                            </p:txEl>
                                          </p:spTgt>
                                        </p:tgtEl>
                                      </p:cBhvr>
                                      <p:to x="100000" y="60000"/>
                                    </p:animScale>
                                    <p:animScale>
                                      <p:cBhvr>
                                        <p:cTn id="86" dur="166" decel="50000">
                                          <p:stCondLst>
                                            <p:cond delay="676"/>
                                          </p:stCondLst>
                                        </p:cTn>
                                        <p:tgtEl>
                                          <p:spTgt spid="3">
                                            <p:txEl>
                                              <p:pRg st="11" end="11"/>
                                            </p:txEl>
                                          </p:spTgt>
                                        </p:tgtEl>
                                      </p:cBhvr>
                                      <p:to x="100000" y="100000"/>
                                    </p:animScale>
                                    <p:animScale>
                                      <p:cBhvr>
                                        <p:cTn id="87" dur="26">
                                          <p:stCondLst>
                                            <p:cond delay="1312"/>
                                          </p:stCondLst>
                                        </p:cTn>
                                        <p:tgtEl>
                                          <p:spTgt spid="3">
                                            <p:txEl>
                                              <p:pRg st="11" end="11"/>
                                            </p:txEl>
                                          </p:spTgt>
                                        </p:tgtEl>
                                      </p:cBhvr>
                                      <p:to x="100000" y="80000"/>
                                    </p:animScale>
                                    <p:animScale>
                                      <p:cBhvr>
                                        <p:cTn id="88" dur="166" decel="50000">
                                          <p:stCondLst>
                                            <p:cond delay="1338"/>
                                          </p:stCondLst>
                                        </p:cTn>
                                        <p:tgtEl>
                                          <p:spTgt spid="3">
                                            <p:txEl>
                                              <p:pRg st="11" end="11"/>
                                            </p:txEl>
                                          </p:spTgt>
                                        </p:tgtEl>
                                      </p:cBhvr>
                                      <p:to x="100000" y="100000"/>
                                    </p:animScale>
                                    <p:animScale>
                                      <p:cBhvr>
                                        <p:cTn id="89" dur="26">
                                          <p:stCondLst>
                                            <p:cond delay="1642"/>
                                          </p:stCondLst>
                                        </p:cTn>
                                        <p:tgtEl>
                                          <p:spTgt spid="3">
                                            <p:txEl>
                                              <p:pRg st="11" end="11"/>
                                            </p:txEl>
                                          </p:spTgt>
                                        </p:tgtEl>
                                      </p:cBhvr>
                                      <p:to x="100000" y="90000"/>
                                    </p:animScale>
                                    <p:animScale>
                                      <p:cBhvr>
                                        <p:cTn id="90" dur="166" decel="50000">
                                          <p:stCondLst>
                                            <p:cond delay="1668"/>
                                          </p:stCondLst>
                                        </p:cTn>
                                        <p:tgtEl>
                                          <p:spTgt spid="3">
                                            <p:txEl>
                                              <p:pRg st="11" end="11"/>
                                            </p:txEl>
                                          </p:spTgt>
                                        </p:tgtEl>
                                      </p:cBhvr>
                                      <p:to x="100000" y="100000"/>
                                    </p:animScale>
                                    <p:animScale>
                                      <p:cBhvr>
                                        <p:cTn id="91" dur="26">
                                          <p:stCondLst>
                                            <p:cond delay="1808"/>
                                          </p:stCondLst>
                                        </p:cTn>
                                        <p:tgtEl>
                                          <p:spTgt spid="3">
                                            <p:txEl>
                                              <p:pRg st="11" end="11"/>
                                            </p:txEl>
                                          </p:spTgt>
                                        </p:tgtEl>
                                      </p:cBhvr>
                                      <p:to x="100000" y="95000"/>
                                    </p:animScale>
                                    <p:animScale>
                                      <p:cBhvr>
                                        <p:cTn id="92" dur="166" decel="50000">
                                          <p:stCondLst>
                                            <p:cond delay="1834"/>
                                          </p:stCondLst>
                                        </p:cTn>
                                        <p:tgtEl>
                                          <p:spTgt spid="3">
                                            <p:txEl>
                                              <p:pRg st="11" end="11"/>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xEl>
                                              <p:pRg st="12" end="12"/>
                                            </p:txEl>
                                          </p:spTgt>
                                        </p:tgtEl>
                                        <p:attrNameLst>
                                          <p:attrName>style.visibility</p:attrName>
                                        </p:attrNameLst>
                                      </p:cBhvr>
                                      <p:to>
                                        <p:strVal val="visible"/>
                                      </p:to>
                                    </p:set>
                                    <p:animEffect transition="in" filter="wipe(down)">
                                      <p:cBhvr>
                                        <p:cTn id="97" dur="580">
                                          <p:stCondLst>
                                            <p:cond delay="0"/>
                                          </p:stCondLst>
                                        </p:cTn>
                                        <p:tgtEl>
                                          <p:spTgt spid="3">
                                            <p:txEl>
                                              <p:pRg st="12" end="12"/>
                                            </p:txEl>
                                          </p:spTgt>
                                        </p:tgtEl>
                                      </p:cBhvr>
                                    </p:animEffect>
                                    <p:anim calcmode="lin" valueType="num">
                                      <p:cBhvr>
                                        <p:cTn id="98" dur="1822"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12" end="1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12" end="12"/>
                                            </p:txEl>
                                          </p:spTgt>
                                        </p:tgtEl>
                                      </p:cBhvr>
                                      <p:to x="100000" y="60000"/>
                                    </p:animScale>
                                    <p:animScale>
                                      <p:cBhvr>
                                        <p:cTn id="104" dur="166" decel="50000">
                                          <p:stCondLst>
                                            <p:cond delay="676"/>
                                          </p:stCondLst>
                                        </p:cTn>
                                        <p:tgtEl>
                                          <p:spTgt spid="3">
                                            <p:txEl>
                                              <p:pRg st="12" end="12"/>
                                            </p:txEl>
                                          </p:spTgt>
                                        </p:tgtEl>
                                      </p:cBhvr>
                                      <p:to x="100000" y="100000"/>
                                    </p:animScale>
                                    <p:animScale>
                                      <p:cBhvr>
                                        <p:cTn id="105" dur="26">
                                          <p:stCondLst>
                                            <p:cond delay="1312"/>
                                          </p:stCondLst>
                                        </p:cTn>
                                        <p:tgtEl>
                                          <p:spTgt spid="3">
                                            <p:txEl>
                                              <p:pRg st="12" end="12"/>
                                            </p:txEl>
                                          </p:spTgt>
                                        </p:tgtEl>
                                      </p:cBhvr>
                                      <p:to x="100000" y="80000"/>
                                    </p:animScale>
                                    <p:animScale>
                                      <p:cBhvr>
                                        <p:cTn id="106" dur="166" decel="50000">
                                          <p:stCondLst>
                                            <p:cond delay="1338"/>
                                          </p:stCondLst>
                                        </p:cTn>
                                        <p:tgtEl>
                                          <p:spTgt spid="3">
                                            <p:txEl>
                                              <p:pRg st="12" end="12"/>
                                            </p:txEl>
                                          </p:spTgt>
                                        </p:tgtEl>
                                      </p:cBhvr>
                                      <p:to x="100000" y="100000"/>
                                    </p:animScale>
                                    <p:animScale>
                                      <p:cBhvr>
                                        <p:cTn id="107" dur="26">
                                          <p:stCondLst>
                                            <p:cond delay="1642"/>
                                          </p:stCondLst>
                                        </p:cTn>
                                        <p:tgtEl>
                                          <p:spTgt spid="3">
                                            <p:txEl>
                                              <p:pRg st="12" end="12"/>
                                            </p:txEl>
                                          </p:spTgt>
                                        </p:tgtEl>
                                      </p:cBhvr>
                                      <p:to x="100000" y="90000"/>
                                    </p:animScale>
                                    <p:animScale>
                                      <p:cBhvr>
                                        <p:cTn id="108" dur="166" decel="50000">
                                          <p:stCondLst>
                                            <p:cond delay="1668"/>
                                          </p:stCondLst>
                                        </p:cTn>
                                        <p:tgtEl>
                                          <p:spTgt spid="3">
                                            <p:txEl>
                                              <p:pRg st="12" end="12"/>
                                            </p:txEl>
                                          </p:spTgt>
                                        </p:tgtEl>
                                      </p:cBhvr>
                                      <p:to x="100000" y="100000"/>
                                    </p:animScale>
                                    <p:animScale>
                                      <p:cBhvr>
                                        <p:cTn id="109" dur="26">
                                          <p:stCondLst>
                                            <p:cond delay="1808"/>
                                          </p:stCondLst>
                                        </p:cTn>
                                        <p:tgtEl>
                                          <p:spTgt spid="3">
                                            <p:txEl>
                                              <p:pRg st="12" end="12"/>
                                            </p:txEl>
                                          </p:spTgt>
                                        </p:tgtEl>
                                      </p:cBhvr>
                                      <p:to x="100000" y="95000"/>
                                    </p:animScale>
                                    <p:animScale>
                                      <p:cBhvr>
                                        <p:cTn id="110" dur="166" decel="50000">
                                          <p:stCondLst>
                                            <p:cond delay="1834"/>
                                          </p:stCondLst>
                                        </p:cTn>
                                        <p:tgtEl>
                                          <p:spTgt spid="3">
                                            <p:txEl>
                                              <p:pRg st="12" end="12"/>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3">
                                            <p:txEl>
                                              <p:pRg st="5" end="5"/>
                                            </p:txEl>
                                          </p:spTgt>
                                        </p:tgtEl>
                                        <p:attrNameLst>
                                          <p:attrName>style.visibility</p:attrName>
                                        </p:attrNameLst>
                                      </p:cBhvr>
                                      <p:to>
                                        <p:strVal val="visible"/>
                                      </p:to>
                                    </p:set>
                                    <p:animEffect transition="in" filter="wipe(down)">
                                      <p:cBhvr>
                                        <p:cTn id="115" dur="580">
                                          <p:stCondLst>
                                            <p:cond delay="0"/>
                                          </p:stCondLst>
                                        </p:cTn>
                                        <p:tgtEl>
                                          <p:spTgt spid="3">
                                            <p:txEl>
                                              <p:pRg st="5" end="5"/>
                                            </p:txEl>
                                          </p:spTgt>
                                        </p:tgtEl>
                                      </p:cBhvr>
                                    </p:animEffect>
                                    <p:anim calcmode="lin" valueType="num">
                                      <p:cBhvr>
                                        <p:cTn id="116"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5" end="5"/>
                                            </p:txEl>
                                          </p:spTgt>
                                        </p:tgtEl>
                                      </p:cBhvr>
                                      <p:to x="100000" y="60000"/>
                                    </p:animScale>
                                    <p:animScale>
                                      <p:cBhvr>
                                        <p:cTn id="122" dur="166" decel="50000">
                                          <p:stCondLst>
                                            <p:cond delay="676"/>
                                          </p:stCondLst>
                                        </p:cTn>
                                        <p:tgtEl>
                                          <p:spTgt spid="3">
                                            <p:txEl>
                                              <p:pRg st="5" end="5"/>
                                            </p:txEl>
                                          </p:spTgt>
                                        </p:tgtEl>
                                      </p:cBhvr>
                                      <p:to x="100000" y="100000"/>
                                    </p:animScale>
                                    <p:animScale>
                                      <p:cBhvr>
                                        <p:cTn id="123" dur="26">
                                          <p:stCondLst>
                                            <p:cond delay="1312"/>
                                          </p:stCondLst>
                                        </p:cTn>
                                        <p:tgtEl>
                                          <p:spTgt spid="3">
                                            <p:txEl>
                                              <p:pRg st="5" end="5"/>
                                            </p:txEl>
                                          </p:spTgt>
                                        </p:tgtEl>
                                      </p:cBhvr>
                                      <p:to x="100000" y="80000"/>
                                    </p:animScale>
                                    <p:animScale>
                                      <p:cBhvr>
                                        <p:cTn id="124" dur="166" decel="50000">
                                          <p:stCondLst>
                                            <p:cond delay="1338"/>
                                          </p:stCondLst>
                                        </p:cTn>
                                        <p:tgtEl>
                                          <p:spTgt spid="3">
                                            <p:txEl>
                                              <p:pRg st="5" end="5"/>
                                            </p:txEl>
                                          </p:spTgt>
                                        </p:tgtEl>
                                      </p:cBhvr>
                                      <p:to x="100000" y="100000"/>
                                    </p:animScale>
                                    <p:animScale>
                                      <p:cBhvr>
                                        <p:cTn id="125" dur="26">
                                          <p:stCondLst>
                                            <p:cond delay="1642"/>
                                          </p:stCondLst>
                                        </p:cTn>
                                        <p:tgtEl>
                                          <p:spTgt spid="3">
                                            <p:txEl>
                                              <p:pRg st="5" end="5"/>
                                            </p:txEl>
                                          </p:spTgt>
                                        </p:tgtEl>
                                      </p:cBhvr>
                                      <p:to x="100000" y="90000"/>
                                    </p:animScale>
                                    <p:animScale>
                                      <p:cBhvr>
                                        <p:cTn id="126" dur="166" decel="50000">
                                          <p:stCondLst>
                                            <p:cond delay="1668"/>
                                          </p:stCondLst>
                                        </p:cTn>
                                        <p:tgtEl>
                                          <p:spTgt spid="3">
                                            <p:txEl>
                                              <p:pRg st="5" end="5"/>
                                            </p:txEl>
                                          </p:spTgt>
                                        </p:tgtEl>
                                      </p:cBhvr>
                                      <p:to x="100000" y="100000"/>
                                    </p:animScale>
                                    <p:animScale>
                                      <p:cBhvr>
                                        <p:cTn id="127" dur="26">
                                          <p:stCondLst>
                                            <p:cond delay="1808"/>
                                          </p:stCondLst>
                                        </p:cTn>
                                        <p:tgtEl>
                                          <p:spTgt spid="3">
                                            <p:txEl>
                                              <p:pRg st="5" end="5"/>
                                            </p:txEl>
                                          </p:spTgt>
                                        </p:tgtEl>
                                      </p:cBhvr>
                                      <p:to x="100000" y="95000"/>
                                    </p:animScale>
                                    <p:animScale>
                                      <p:cBhvr>
                                        <p:cTn id="128" dur="166" decel="50000">
                                          <p:stCondLst>
                                            <p:cond delay="1834"/>
                                          </p:stCondLst>
                                        </p:cTn>
                                        <p:tgtEl>
                                          <p:spTgt spid="3">
                                            <p:txEl>
                                              <p:pRg st="5" end="5"/>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
                                            <p:txEl>
                                              <p:pRg st="6" end="6"/>
                                            </p:txEl>
                                          </p:spTgt>
                                        </p:tgtEl>
                                        <p:attrNameLst>
                                          <p:attrName>style.visibility</p:attrName>
                                        </p:attrNameLst>
                                      </p:cBhvr>
                                      <p:to>
                                        <p:strVal val="visible"/>
                                      </p:to>
                                    </p:set>
                                    <p:animEffect transition="in" filter="wipe(down)">
                                      <p:cBhvr>
                                        <p:cTn id="133" dur="580">
                                          <p:stCondLst>
                                            <p:cond delay="0"/>
                                          </p:stCondLst>
                                        </p:cTn>
                                        <p:tgtEl>
                                          <p:spTgt spid="3">
                                            <p:txEl>
                                              <p:pRg st="6" end="6"/>
                                            </p:txEl>
                                          </p:spTgt>
                                        </p:tgtEl>
                                      </p:cBhvr>
                                    </p:animEffect>
                                    <p:anim calcmode="lin" valueType="num">
                                      <p:cBhvr>
                                        <p:cTn id="13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6" end="6"/>
                                            </p:txEl>
                                          </p:spTgt>
                                        </p:tgtEl>
                                      </p:cBhvr>
                                      <p:to x="100000" y="60000"/>
                                    </p:animScale>
                                    <p:animScale>
                                      <p:cBhvr>
                                        <p:cTn id="140" dur="166" decel="50000">
                                          <p:stCondLst>
                                            <p:cond delay="676"/>
                                          </p:stCondLst>
                                        </p:cTn>
                                        <p:tgtEl>
                                          <p:spTgt spid="3">
                                            <p:txEl>
                                              <p:pRg st="6" end="6"/>
                                            </p:txEl>
                                          </p:spTgt>
                                        </p:tgtEl>
                                      </p:cBhvr>
                                      <p:to x="100000" y="100000"/>
                                    </p:animScale>
                                    <p:animScale>
                                      <p:cBhvr>
                                        <p:cTn id="141" dur="26">
                                          <p:stCondLst>
                                            <p:cond delay="1312"/>
                                          </p:stCondLst>
                                        </p:cTn>
                                        <p:tgtEl>
                                          <p:spTgt spid="3">
                                            <p:txEl>
                                              <p:pRg st="6" end="6"/>
                                            </p:txEl>
                                          </p:spTgt>
                                        </p:tgtEl>
                                      </p:cBhvr>
                                      <p:to x="100000" y="80000"/>
                                    </p:animScale>
                                    <p:animScale>
                                      <p:cBhvr>
                                        <p:cTn id="142" dur="166" decel="50000">
                                          <p:stCondLst>
                                            <p:cond delay="1338"/>
                                          </p:stCondLst>
                                        </p:cTn>
                                        <p:tgtEl>
                                          <p:spTgt spid="3">
                                            <p:txEl>
                                              <p:pRg st="6" end="6"/>
                                            </p:txEl>
                                          </p:spTgt>
                                        </p:tgtEl>
                                      </p:cBhvr>
                                      <p:to x="100000" y="100000"/>
                                    </p:animScale>
                                    <p:animScale>
                                      <p:cBhvr>
                                        <p:cTn id="143" dur="26">
                                          <p:stCondLst>
                                            <p:cond delay="1642"/>
                                          </p:stCondLst>
                                        </p:cTn>
                                        <p:tgtEl>
                                          <p:spTgt spid="3">
                                            <p:txEl>
                                              <p:pRg st="6" end="6"/>
                                            </p:txEl>
                                          </p:spTgt>
                                        </p:tgtEl>
                                      </p:cBhvr>
                                      <p:to x="100000" y="90000"/>
                                    </p:animScale>
                                    <p:animScale>
                                      <p:cBhvr>
                                        <p:cTn id="144" dur="166" decel="50000">
                                          <p:stCondLst>
                                            <p:cond delay="1668"/>
                                          </p:stCondLst>
                                        </p:cTn>
                                        <p:tgtEl>
                                          <p:spTgt spid="3">
                                            <p:txEl>
                                              <p:pRg st="6" end="6"/>
                                            </p:txEl>
                                          </p:spTgt>
                                        </p:tgtEl>
                                      </p:cBhvr>
                                      <p:to x="100000" y="100000"/>
                                    </p:animScale>
                                    <p:animScale>
                                      <p:cBhvr>
                                        <p:cTn id="145" dur="26">
                                          <p:stCondLst>
                                            <p:cond delay="1808"/>
                                          </p:stCondLst>
                                        </p:cTn>
                                        <p:tgtEl>
                                          <p:spTgt spid="3">
                                            <p:txEl>
                                              <p:pRg st="6" end="6"/>
                                            </p:txEl>
                                          </p:spTgt>
                                        </p:tgtEl>
                                      </p:cBhvr>
                                      <p:to x="100000" y="95000"/>
                                    </p:animScale>
                                    <p:animScale>
                                      <p:cBhvr>
                                        <p:cTn id="146" dur="166" decel="50000">
                                          <p:stCondLst>
                                            <p:cond delay="1834"/>
                                          </p:stCondLst>
                                        </p:cTn>
                                        <p:tgtEl>
                                          <p:spTgt spid="3">
                                            <p:txEl>
                                              <p:pRg st="6" end="6"/>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
                                            <p:txEl>
                                              <p:pRg st="7" end="7"/>
                                            </p:txEl>
                                          </p:spTgt>
                                        </p:tgtEl>
                                        <p:attrNameLst>
                                          <p:attrName>style.visibility</p:attrName>
                                        </p:attrNameLst>
                                      </p:cBhvr>
                                      <p:to>
                                        <p:strVal val="visible"/>
                                      </p:to>
                                    </p:set>
                                    <p:animEffect transition="in" filter="wipe(down)">
                                      <p:cBhvr>
                                        <p:cTn id="151" dur="580">
                                          <p:stCondLst>
                                            <p:cond delay="0"/>
                                          </p:stCondLst>
                                        </p:cTn>
                                        <p:tgtEl>
                                          <p:spTgt spid="3">
                                            <p:txEl>
                                              <p:pRg st="7" end="7"/>
                                            </p:txEl>
                                          </p:spTgt>
                                        </p:tgtEl>
                                      </p:cBhvr>
                                    </p:animEffect>
                                    <p:anim calcmode="lin" valueType="num">
                                      <p:cBhvr>
                                        <p:cTn id="152"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7" end="7"/>
                                            </p:txEl>
                                          </p:spTgt>
                                        </p:tgtEl>
                                      </p:cBhvr>
                                      <p:to x="100000" y="60000"/>
                                    </p:animScale>
                                    <p:animScale>
                                      <p:cBhvr>
                                        <p:cTn id="158" dur="166" decel="50000">
                                          <p:stCondLst>
                                            <p:cond delay="676"/>
                                          </p:stCondLst>
                                        </p:cTn>
                                        <p:tgtEl>
                                          <p:spTgt spid="3">
                                            <p:txEl>
                                              <p:pRg st="7" end="7"/>
                                            </p:txEl>
                                          </p:spTgt>
                                        </p:tgtEl>
                                      </p:cBhvr>
                                      <p:to x="100000" y="100000"/>
                                    </p:animScale>
                                    <p:animScale>
                                      <p:cBhvr>
                                        <p:cTn id="159" dur="26">
                                          <p:stCondLst>
                                            <p:cond delay="1312"/>
                                          </p:stCondLst>
                                        </p:cTn>
                                        <p:tgtEl>
                                          <p:spTgt spid="3">
                                            <p:txEl>
                                              <p:pRg st="7" end="7"/>
                                            </p:txEl>
                                          </p:spTgt>
                                        </p:tgtEl>
                                      </p:cBhvr>
                                      <p:to x="100000" y="80000"/>
                                    </p:animScale>
                                    <p:animScale>
                                      <p:cBhvr>
                                        <p:cTn id="160" dur="166" decel="50000">
                                          <p:stCondLst>
                                            <p:cond delay="1338"/>
                                          </p:stCondLst>
                                        </p:cTn>
                                        <p:tgtEl>
                                          <p:spTgt spid="3">
                                            <p:txEl>
                                              <p:pRg st="7" end="7"/>
                                            </p:txEl>
                                          </p:spTgt>
                                        </p:tgtEl>
                                      </p:cBhvr>
                                      <p:to x="100000" y="100000"/>
                                    </p:animScale>
                                    <p:animScale>
                                      <p:cBhvr>
                                        <p:cTn id="161" dur="26">
                                          <p:stCondLst>
                                            <p:cond delay="1642"/>
                                          </p:stCondLst>
                                        </p:cTn>
                                        <p:tgtEl>
                                          <p:spTgt spid="3">
                                            <p:txEl>
                                              <p:pRg st="7" end="7"/>
                                            </p:txEl>
                                          </p:spTgt>
                                        </p:tgtEl>
                                      </p:cBhvr>
                                      <p:to x="100000" y="90000"/>
                                    </p:animScale>
                                    <p:animScale>
                                      <p:cBhvr>
                                        <p:cTn id="162" dur="166" decel="50000">
                                          <p:stCondLst>
                                            <p:cond delay="1668"/>
                                          </p:stCondLst>
                                        </p:cTn>
                                        <p:tgtEl>
                                          <p:spTgt spid="3">
                                            <p:txEl>
                                              <p:pRg st="7" end="7"/>
                                            </p:txEl>
                                          </p:spTgt>
                                        </p:tgtEl>
                                      </p:cBhvr>
                                      <p:to x="100000" y="100000"/>
                                    </p:animScale>
                                    <p:animScale>
                                      <p:cBhvr>
                                        <p:cTn id="163" dur="26">
                                          <p:stCondLst>
                                            <p:cond delay="1808"/>
                                          </p:stCondLst>
                                        </p:cTn>
                                        <p:tgtEl>
                                          <p:spTgt spid="3">
                                            <p:txEl>
                                              <p:pRg st="7" end="7"/>
                                            </p:txEl>
                                          </p:spTgt>
                                        </p:tgtEl>
                                      </p:cBhvr>
                                      <p:to x="100000" y="95000"/>
                                    </p:animScale>
                                    <p:animScale>
                                      <p:cBhvr>
                                        <p:cTn id="164" dur="166" decel="50000">
                                          <p:stCondLst>
                                            <p:cond delay="1834"/>
                                          </p:stCondLst>
                                        </p:cTn>
                                        <p:tgtEl>
                                          <p:spTgt spid="3">
                                            <p:txEl>
                                              <p:pRg st="7" end="7"/>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3">
                                            <p:txEl>
                                              <p:pRg st="8" end="8"/>
                                            </p:txEl>
                                          </p:spTgt>
                                        </p:tgtEl>
                                        <p:attrNameLst>
                                          <p:attrName>style.visibility</p:attrName>
                                        </p:attrNameLst>
                                      </p:cBhvr>
                                      <p:to>
                                        <p:strVal val="visible"/>
                                      </p:to>
                                    </p:set>
                                    <p:animEffect transition="in" filter="wipe(down)">
                                      <p:cBhvr>
                                        <p:cTn id="169" dur="580">
                                          <p:stCondLst>
                                            <p:cond delay="0"/>
                                          </p:stCondLst>
                                        </p:cTn>
                                        <p:tgtEl>
                                          <p:spTgt spid="3">
                                            <p:txEl>
                                              <p:pRg st="8" end="8"/>
                                            </p:txEl>
                                          </p:spTgt>
                                        </p:tgtEl>
                                      </p:cBhvr>
                                    </p:animEffect>
                                    <p:anim calcmode="lin" valueType="num">
                                      <p:cBhvr>
                                        <p:cTn id="170"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8" end="8"/>
                                            </p:txEl>
                                          </p:spTgt>
                                        </p:tgtEl>
                                      </p:cBhvr>
                                      <p:to x="100000" y="60000"/>
                                    </p:animScale>
                                    <p:animScale>
                                      <p:cBhvr>
                                        <p:cTn id="176" dur="166" decel="50000">
                                          <p:stCondLst>
                                            <p:cond delay="676"/>
                                          </p:stCondLst>
                                        </p:cTn>
                                        <p:tgtEl>
                                          <p:spTgt spid="3">
                                            <p:txEl>
                                              <p:pRg st="8" end="8"/>
                                            </p:txEl>
                                          </p:spTgt>
                                        </p:tgtEl>
                                      </p:cBhvr>
                                      <p:to x="100000" y="100000"/>
                                    </p:animScale>
                                    <p:animScale>
                                      <p:cBhvr>
                                        <p:cTn id="177" dur="26">
                                          <p:stCondLst>
                                            <p:cond delay="1312"/>
                                          </p:stCondLst>
                                        </p:cTn>
                                        <p:tgtEl>
                                          <p:spTgt spid="3">
                                            <p:txEl>
                                              <p:pRg st="8" end="8"/>
                                            </p:txEl>
                                          </p:spTgt>
                                        </p:tgtEl>
                                      </p:cBhvr>
                                      <p:to x="100000" y="80000"/>
                                    </p:animScale>
                                    <p:animScale>
                                      <p:cBhvr>
                                        <p:cTn id="178" dur="166" decel="50000">
                                          <p:stCondLst>
                                            <p:cond delay="1338"/>
                                          </p:stCondLst>
                                        </p:cTn>
                                        <p:tgtEl>
                                          <p:spTgt spid="3">
                                            <p:txEl>
                                              <p:pRg st="8" end="8"/>
                                            </p:txEl>
                                          </p:spTgt>
                                        </p:tgtEl>
                                      </p:cBhvr>
                                      <p:to x="100000" y="100000"/>
                                    </p:animScale>
                                    <p:animScale>
                                      <p:cBhvr>
                                        <p:cTn id="179" dur="26">
                                          <p:stCondLst>
                                            <p:cond delay="1642"/>
                                          </p:stCondLst>
                                        </p:cTn>
                                        <p:tgtEl>
                                          <p:spTgt spid="3">
                                            <p:txEl>
                                              <p:pRg st="8" end="8"/>
                                            </p:txEl>
                                          </p:spTgt>
                                        </p:tgtEl>
                                      </p:cBhvr>
                                      <p:to x="100000" y="90000"/>
                                    </p:animScale>
                                    <p:animScale>
                                      <p:cBhvr>
                                        <p:cTn id="180" dur="166" decel="50000">
                                          <p:stCondLst>
                                            <p:cond delay="1668"/>
                                          </p:stCondLst>
                                        </p:cTn>
                                        <p:tgtEl>
                                          <p:spTgt spid="3">
                                            <p:txEl>
                                              <p:pRg st="8" end="8"/>
                                            </p:txEl>
                                          </p:spTgt>
                                        </p:tgtEl>
                                      </p:cBhvr>
                                      <p:to x="100000" y="100000"/>
                                    </p:animScale>
                                    <p:animScale>
                                      <p:cBhvr>
                                        <p:cTn id="181" dur="26">
                                          <p:stCondLst>
                                            <p:cond delay="1808"/>
                                          </p:stCondLst>
                                        </p:cTn>
                                        <p:tgtEl>
                                          <p:spTgt spid="3">
                                            <p:txEl>
                                              <p:pRg st="8" end="8"/>
                                            </p:txEl>
                                          </p:spTgt>
                                        </p:tgtEl>
                                      </p:cBhvr>
                                      <p:to x="100000" y="95000"/>
                                    </p:animScale>
                                    <p:animScale>
                                      <p:cBhvr>
                                        <p:cTn id="182" dur="166" decel="50000">
                                          <p:stCondLst>
                                            <p:cond delay="1834"/>
                                          </p:stCondLst>
                                        </p:cTn>
                                        <p:tgtEl>
                                          <p:spTgt spid="3">
                                            <p:txEl>
                                              <p:pRg st="8" end="8"/>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3">
                                            <p:txEl>
                                              <p:pRg st="9" end="9"/>
                                            </p:txEl>
                                          </p:spTgt>
                                        </p:tgtEl>
                                        <p:attrNameLst>
                                          <p:attrName>style.visibility</p:attrName>
                                        </p:attrNameLst>
                                      </p:cBhvr>
                                      <p:to>
                                        <p:strVal val="visible"/>
                                      </p:to>
                                    </p:set>
                                    <p:animEffect transition="in" filter="wipe(down)">
                                      <p:cBhvr>
                                        <p:cTn id="187" dur="580">
                                          <p:stCondLst>
                                            <p:cond delay="0"/>
                                          </p:stCondLst>
                                        </p:cTn>
                                        <p:tgtEl>
                                          <p:spTgt spid="3">
                                            <p:txEl>
                                              <p:pRg st="9" end="9"/>
                                            </p:txEl>
                                          </p:spTgt>
                                        </p:tgtEl>
                                      </p:cBhvr>
                                    </p:animEffect>
                                    <p:anim calcmode="lin" valueType="num">
                                      <p:cBhvr>
                                        <p:cTn id="188"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93" dur="26">
                                          <p:stCondLst>
                                            <p:cond delay="650"/>
                                          </p:stCondLst>
                                        </p:cTn>
                                        <p:tgtEl>
                                          <p:spTgt spid="3">
                                            <p:txEl>
                                              <p:pRg st="9" end="9"/>
                                            </p:txEl>
                                          </p:spTgt>
                                        </p:tgtEl>
                                      </p:cBhvr>
                                      <p:to x="100000" y="60000"/>
                                    </p:animScale>
                                    <p:animScale>
                                      <p:cBhvr>
                                        <p:cTn id="194" dur="166" decel="50000">
                                          <p:stCondLst>
                                            <p:cond delay="676"/>
                                          </p:stCondLst>
                                        </p:cTn>
                                        <p:tgtEl>
                                          <p:spTgt spid="3">
                                            <p:txEl>
                                              <p:pRg st="9" end="9"/>
                                            </p:txEl>
                                          </p:spTgt>
                                        </p:tgtEl>
                                      </p:cBhvr>
                                      <p:to x="100000" y="100000"/>
                                    </p:animScale>
                                    <p:animScale>
                                      <p:cBhvr>
                                        <p:cTn id="195" dur="26">
                                          <p:stCondLst>
                                            <p:cond delay="1312"/>
                                          </p:stCondLst>
                                        </p:cTn>
                                        <p:tgtEl>
                                          <p:spTgt spid="3">
                                            <p:txEl>
                                              <p:pRg st="9" end="9"/>
                                            </p:txEl>
                                          </p:spTgt>
                                        </p:tgtEl>
                                      </p:cBhvr>
                                      <p:to x="100000" y="80000"/>
                                    </p:animScale>
                                    <p:animScale>
                                      <p:cBhvr>
                                        <p:cTn id="196" dur="166" decel="50000">
                                          <p:stCondLst>
                                            <p:cond delay="1338"/>
                                          </p:stCondLst>
                                        </p:cTn>
                                        <p:tgtEl>
                                          <p:spTgt spid="3">
                                            <p:txEl>
                                              <p:pRg st="9" end="9"/>
                                            </p:txEl>
                                          </p:spTgt>
                                        </p:tgtEl>
                                      </p:cBhvr>
                                      <p:to x="100000" y="100000"/>
                                    </p:animScale>
                                    <p:animScale>
                                      <p:cBhvr>
                                        <p:cTn id="197" dur="26">
                                          <p:stCondLst>
                                            <p:cond delay="1642"/>
                                          </p:stCondLst>
                                        </p:cTn>
                                        <p:tgtEl>
                                          <p:spTgt spid="3">
                                            <p:txEl>
                                              <p:pRg st="9" end="9"/>
                                            </p:txEl>
                                          </p:spTgt>
                                        </p:tgtEl>
                                      </p:cBhvr>
                                      <p:to x="100000" y="90000"/>
                                    </p:animScale>
                                    <p:animScale>
                                      <p:cBhvr>
                                        <p:cTn id="198" dur="166" decel="50000">
                                          <p:stCondLst>
                                            <p:cond delay="1668"/>
                                          </p:stCondLst>
                                        </p:cTn>
                                        <p:tgtEl>
                                          <p:spTgt spid="3">
                                            <p:txEl>
                                              <p:pRg st="9" end="9"/>
                                            </p:txEl>
                                          </p:spTgt>
                                        </p:tgtEl>
                                      </p:cBhvr>
                                      <p:to x="100000" y="100000"/>
                                    </p:animScale>
                                    <p:animScale>
                                      <p:cBhvr>
                                        <p:cTn id="199" dur="26">
                                          <p:stCondLst>
                                            <p:cond delay="1808"/>
                                          </p:stCondLst>
                                        </p:cTn>
                                        <p:tgtEl>
                                          <p:spTgt spid="3">
                                            <p:txEl>
                                              <p:pRg st="9" end="9"/>
                                            </p:txEl>
                                          </p:spTgt>
                                        </p:tgtEl>
                                      </p:cBhvr>
                                      <p:to x="100000" y="95000"/>
                                    </p:animScale>
                                    <p:animScale>
                                      <p:cBhvr>
                                        <p:cTn id="200" dur="166" decel="50000">
                                          <p:stCondLst>
                                            <p:cond delay="1834"/>
                                          </p:stCondLst>
                                        </p:cTn>
                                        <p:tgtEl>
                                          <p:spTgt spid="3">
                                            <p:txEl>
                                              <p:pRg st="9" end="9"/>
                                            </p:txEl>
                                          </p:spTgt>
                                        </p:tgtEl>
                                      </p:cBhvr>
                                      <p:to x="100000" y="100000"/>
                                    </p:animScale>
                                  </p:childTnLst>
                                </p:cTn>
                              </p:par>
                            </p:childTnLst>
                          </p:cTn>
                        </p:par>
                      </p:childTnLst>
                    </p:cTn>
                  </p:par>
                  <p:par>
                    <p:cTn id="201" fill="hold">
                      <p:stCondLst>
                        <p:cond delay="indefinite"/>
                      </p:stCondLst>
                      <p:childTnLst>
                        <p:par>
                          <p:cTn id="202" fill="hold">
                            <p:stCondLst>
                              <p:cond delay="0"/>
                            </p:stCondLst>
                            <p:childTnLst>
                              <p:par>
                                <p:cTn id="203" presetID="26" presetClass="entr" presetSubtype="0" fill="hold" nodeType="clickEffect">
                                  <p:stCondLst>
                                    <p:cond delay="0"/>
                                  </p:stCondLst>
                                  <p:childTnLst>
                                    <p:set>
                                      <p:cBhvr>
                                        <p:cTn id="204" dur="1" fill="hold">
                                          <p:stCondLst>
                                            <p:cond delay="0"/>
                                          </p:stCondLst>
                                        </p:cTn>
                                        <p:tgtEl>
                                          <p:spTgt spid="3">
                                            <p:txEl>
                                              <p:pRg st="10" end="10"/>
                                            </p:txEl>
                                          </p:spTgt>
                                        </p:tgtEl>
                                        <p:attrNameLst>
                                          <p:attrName>style.visibility</p:attrName>
                                        </p:attrNameLst>
                                      </p:cBhvr>
                                      <p:to>
                                        <p:strVal val="visible"/>
                                      </p:to>
                                    </p:set>
                                    <p:animEffect transition="in" filter="wipe(down)">
                                      <p:cBhvr>
                                        <p:cTn id="205" dur="580">
                                          <p:stCondLst>
                                            <p:cond delay="0"/>
                                          </p:stCondLst>
                                        </p:cTn>
                                        <p:tgtEl>
                                          <p:spTgt spid="3">
                                            <p:txEl>
                                              <p:pRg st="10" end="10"/>
                                            </p:txEl>
                                          </p:spTgt>
                                        </p:tgtEl>
                                      </p:cBhvr>
                                    </p:animEffect>
                                    <p:anim calcmode="lin" valueType="num">
                                      <p:cBhvr>
                                        <p:cTn id="206"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211" dur="26">
                                          <p:stCondLst>
                                            <p:cond delay="650"/>
                                          </p:stCondLst>
                                        </p:cTn>
                                        <p:tgtEl>
                                          <p:spTgt spid="3">
                                            <p:txEl>
                                              <p:pRg st="10" end="10"/>
                                            </p:txEl>
                                          </p:spTgt>
                                        </p:tgtEl>
                                      </p:cBhvr>
                                      <p:to x="100000" y="60000"/>
                                    </p:animScale>
                                    <p:animScale>
                                      <p:cBhvr>
                                        <p:cTn id="212" dur="166" decel="50000">
                                          <p:stCondLst>
                                            <p:cond delay="676"/>
                                          </p:stCondLst>
                                        </p:cTn>
                                        <p:tgtEl>
                                          <p:spTgt spid="3">
                                            <p:txEl>
                                              <p:pRg st="10" end="10"/>
                                            </p:txEl>
                                          </p:spTgt>
                                        </p:tgtEl>
                                      </p:cBhvr>
                                      <p:to x="100000" y="100000"/>
                                    </p:animScale>
                                    <p:animScale>
                                      <p:cBhvr>
                                        <p:cTn id="213" dur="26">
                                          <p:stCondLst>
                                            <p:cond delay="1312"/>
                                          </p:stCondLst>
                                        </p:cTn>
                                        <p:tgtEl>
                                          <p:spTgt spid="3">
                                            <p:txEl>
                                              <p:pRg st="10" end="10"/>
                                            </p:txEl>
                                          </p:spTgt>
                                        </p:tgtEl>
                                      </p:cBhvr>
                                      <p:to x="100000" y="80000"/>
                                    </p:animScale>
                                    <p:animScale>
                                      <p:cBhvr>
                                        <p:cTn id="214" dur="166" decel="50000">
                                          <p:stCondLst>
                                            <p:cond delay="1338"/>
                                          </p:stCondLst>
                                        </p:cTn>
                                        <p:tgtEl>
                                          <p:spTgt spid="3">
                                            <p:txEl>
                                              <p:pRg st="10" end="10"/>
                                            </p:txEl>
                                          </p:spTgt>
                                        </p:tgtEl>
                                      </p:cBhvr>
                                      <p:to x="100000" y="100000"/>
                                    </p:animScale>
                                    <p:animScale>
                                      <p:cBhvr>
                                        <p:cTn id="215" dur="26">
                                          <p:stCondLst>
                                            <p:cond delay="1642"/>
                                          </p:stCondLst>
                                        </p:cTn>
                                        <p:tgtEl>
                                          <p:spTgt spid="3">
                                            <p:txEl>
                                              <p:pRg st="10" end="10"/>
                                            </p:txEl>
                                          </p:spTgt>
                                        </p:tgtEl>
                                      </p:cBhvr>
                                      <p:to x="100000" y="90000"/>
                                    </p:animScale>
                                    <p:animScale>
                                      <p:cBhvr>
                                        <p:cTn id="216" dur="166" decel="50000">
                                          <p:stCondLst>
                                            <p:cond delay="1668"/>
                                          </p:stCondLst>
                                        </p:cTn>
                                        <p:tgtEl>
                                          <p:spTgt spid="3">
                                            <p:txEl>
                                              <p:pRg st="10" end="10"/>
                                            </p:txEl>
                                          </p:spTgt>
                                        </p:tgtEl>
                                      </p:cBhvr>
                                      <p:to x="100000" y="100000"/>
                                    </p:animScale>
                                    <p:animScale>
                                      <p:cBhvr>
                                        <p:cTn id="217" dur="26">
                                          <p:stCondLst>
                                            <p:cond delay="1808"/>
                                          </p:stCondLst>
                                        </p:cTn>
                                        <p:tgtEl>
                                          <p:spTgt spid="3">
                                            <p:txEl>
                                              <p:pRg st="10" end="10"/>
                                            </p:txEl>
                                          </p:spTgt>
                                        </p:tgtEl>
                                      </p:cBhvr>
                                      <p:to x="100000" y="95000"/>
                                    </p:animScale>
                                    <p:animScale>
                                      <p:cBhvr>
                                        <p:cTn id="218" dur="166" decel="50000">
                                          <p:stCondLst>
                                            <p:cond delay="1834"/>
                                          </p:stCondLst>
                                        </p:cTn>
                                        <p:tgtEl>
                                          <p:spTgt spid="3">
                                            <p:txEl>
                                              <p:pRg st="10" end="10"/>
                                            </p:txEl>
                                          </p:spTgt>
                                        </p:tgtEl>
                                      </p:cBhvr>
                                      <p:to x="100000" y="100000"/>
                                    </p:animScale>
                                  </p:childTnLst>
                                </p:cTn>
                              </p:par>
                            </p:childTnLst>
                          </p:cTn>
                        </p:par>
                      </p:childTnLst>
                    </p:cTn>
                  </p:par>
                  <p:par>
                    <p:cTn id="219" fill="hold">
                      <p:stCondLst>
                        <p:cond delay="indefinite"/>
                      </p:stCondLst>
                      <p:childTnLst>
                        <p:par>
                          <p:cTn id="220" fill="hold">
                            <p:stCondLst>
                              <p:cond delay="0"/>
                            </p:stCondLst>
                            <p:childTnLst>
                              <p:par>
                                <p:cTn id="221" presetID="26" presetClass="entr" presetSubtype="0" fill="hold" nodeType="clickEffect">
                                  <p:stCondLst>
                                    <p:cond delay="0"/>
                                  </p:stCondLst>
                                  <p:childTnLst>
                                    <p:set>
                                      <p:cBhvr>
                                        <p:cTn id="222" dur="1" fill="hold">
                                          <p:stCondLst>
                                            <p:cond delay="0"/>
                                          </p:stCondLst>
                                        </p:cTn>
                                        <p:tgtEl>
                                          <p:spTgt spid="3">
                                            <p:txEl>
                                              <p:pRg st="13" end="13"/>
                                            </p:txEl>
                                          </p:spTgt>
                                        </p:tgtEl>
                                        <p:attrNameLst>
                                          <p:attrName>style.visibility</p:attrName>
                                        </p:attrNameLst>
                                      </p:cBhvr>
                                      <p:to>
                                        <p:strVal val="visible"/>
                                      </p:to>
                                    </p:set>
                                    <p:animEffect transition="in" filter="wipe(down)">
                                      <p:cBhvr>
                                        <p:cTn id="223" dur="580">
                                          <p:stCondLst>
                                            <p:cond delay="0"/>
                                          </p:stCondLst>
                                        </p:cTn>
                                        <p:tgtEl>
                                          <p:spTgt spid="3">
                                            <p:txEl>
                                              <p:pRg st="13" end="13"/>
                                            </p:txEl>
                                          </p:spTgt>
                                        </p:tgtEl>
                                      </p:cBhvr>
                                    </p:animEffect>
                                    <p:anim calcmode="lin" valueType="num">
                                      <p:cBhvr>
                                        <p:cTn id="224" dur="1822" tmFilter="0,0; 0.14,0.36; 0.43,0.73; 0.71,0.91; 1.0,1.0">
                                          <p:stCondLst>
                                            <p:cond delay="0"/>
                                          </p:stCondLst>
                                        </p:cTn>
                                        <p:tgtEl>
                                          <p:spTgt spid="3">
                                            <p:txEl>
                                              <p:pRg st="13" end="13"/>
                                            </p:txEl>
                                          </p:spTgt>
                                        </p:tgtEl>
                                        <p:attrNameLst>
                                          <p:attrName>ppt_x</p:attrName>
                                        </p:attrNameLst>
                                      </p:cBhvr>
                                      <p:tavLst>
                                        <p:tav tm="0">
                                          <p:val>
                                            <p:strVal val="#ppt_x-0.25"/>
                                          </p:val>
                                        </p:tav>
                                        <p:tav tm="100000">
                                          <p:val>
                                            <p:strVal val="#ppt_x"/>
                                          </p:val>
                                        </p:tav>
                                      </p:tavLst>
                                    </p:anim>
                                    <p:anim calcmode="lin" valueType="num">
                                      <p:cBhvr>
                                        <p:cTn id="225" dur="664" tmFilter="0.0,0.0; 0.25,0.07; 0.50,0.2; 0.75,0.467; 1.0,1.0">
                                          <p:stCondLst>
                                            <p:cond delay="0"/>
                                          </p:stCondLst>
                                        </p:cTn>
                                        <p:tgtEl>
                                          <p:spTgt spid="3">
                                            <p:txEl>
                                              <p:pRg st="13" end="13"/>
                                            </p:txEl>
                                          </p:spTgt>
                                        </p:tgtEl>
                                        <p:attrNameLst>
                                          <p:attrName>ppt_y</p:attrName>
                                        </p:attrNameLst>
                                      </p:cBhvr>
                                      <p:tavLst>
                                        <p:tav tm="0" fmla="#ppt_y-sin(pi*$)/3">
                                          <p:val>
                                            <p:fltVal val="0.5"/>
                                          </p:val>
                                        </p:tav>
                                        <p:tav tm="100000">
                                          <p:val>
                                            <p:fltVal val="1"/>
                                          </p:val>
                                        </p:tav>
                                      </p:tavLst>
                                    </p:anim>
                                    <p:anim calcmode="lin" valueType="num">
                                      <p:cBhvr>
                                        <p:cTn id="226" dur="664" tmFilter="0, 0; 0.125,0.2665; 0.25,0.4; 0.375,0.465; 0.5,0.5;  0.625,0.535; 0.75,0.6; 0.875,0.7335; 1,1">
                                          <p:stCondLst>
                                            <p:cond delay="664"/>
                                          </p:stCondLst>
                                        </p:cTn>
                                        <p:tgtEl>
                                          <p:spTgt spid="3">
                                            <p:txEl>
                                              <p:pRg st="13" end="13"/>
                                            </p:txEl>
                                          </p:spTgt>
                                        </p:tgtEl>
                                        <p:attrNameLst>
                                          <p:attrName>ppt_y</p:attrName>
                                        </p:attrNameLst>
                                      </p:cBhvr>
                                      <p:tavLst>
                                        <p:tav tm="0" fmla="#ppt_y-sin(pi*$)/9">
                                          <p:val>
                                            <p:fltVal val="0"/>
                                          </p:val>
                                        </p:tav>
                                        <p:tav tm="100000">
                                          <p:val>
                                            <p:fltVal val="1"/>
                                          </p:val>
                                        </p:tav>
                                      </p:tavLst>
                                    </p:anim>
                                    <p:anim calcmode="lin" valueType="num">
                                      <p:cBhvr>
                                        <p:cTn id="227" dur="332" tmFilter="0, 0; 0.125,0.2665; 0.25,0.4; 0.375,0.465; 0.5,0.5;  0.625,0.535; 0.75,0.6; 0.875,0.7335; 1,1">
                                          <p:stCondLst>
                                            <p:cond delay="1324"/>
                                          </p:stCondLst>
                                        </p:cTn>
                                        <p:tgtEl>
                                          <p:spTgt spid="3">
                                            <p:txEl>
                                              <p:pRg st="13" end="13"/>
                                            </p:txEl>
                                          </p:spTgt>
                                        </p:tgtEl>
                                        <p:attrNameLst>
                                          <p:attrName>ppt_y</p:attrName>
                                        </p:attrNameLst>
                                      </p:cBhvr>
                                      <p:tavLst>
                                        <p:tav tm="0" fmla="#ppt_y-sin(pi*$)/27">
                                          <p:val>
                                            <p:fltVal val="0"/>
                                          </p:val>
                                        </p:tav>
                                        <p:tav tm="100000">
                                          <p:val>
                                            <p:fltVal val="1"/>
                                          </p:val>
                                        </p:tav>
                                      </p:tavLst>
                                    </p:anim>
                                    <p:anim calcmode="lin" valueType="num">
                                      <p:cBhvr>
                                        <p:cTn id="228" dur="164" tmFilter="0, 0; 0.125,0.2665; 0.25,0.4; 0.375,0.465; 0.5,0.5;  0.625,0.535; 0.75,0.6; 0.875,0.7335; 1,1">
                                          <p:stCondLst>
                                            <p:cond delay="1656"/>
                                          </p:stCondLst>
                                        </p:cTn>
                                        <p:tgtEl>
                                          <p:spTgt spid="3">
                                            <p:txEl>
                                              <p:pRg st="13" end="13"/>
                                            </p:txEl>
                                          </p:spTgt>
                                        </p:tgtEl>
                                        <p:attrNameLst>
                                          <p:attrName>ppt_y</p:attrName>
                                        </p:attrNameLst>
                                      </p:cBhvr>
                                      <p:tavLst>
                                        <p:tav tm="0" fmla="#ppt_y-sin(pi*$)/81">
                                          <p:val>
                                            <p:fltVal val="0"/>
                                          </p:val>
                                        </p:tav>
                                        <p:tav tm="100000">
                                          <p:val>
                                            <p:fltVal val="1"/>
                                          </p:val>
                                        </p:tav>
                                      </p:tavLst>
                                    </p:anim>
                                    <p:animScale>
                                      <p:cBhvr>
                                        <p:cTn id="229" dur="26">
                                          <p:stCondLst>
                                            <p:cond delay="650"/>
                                          </p:stCondLst>
                                        </p:cTn>
                                        <p:tgtEl>
                                          <p:spTgt spid="3">
                                            <p:txEl>
                                              <p:pRg st="13" end="13"/>
                                            </p:txEl>
                                          </p:spTgt>
                                        </p:tgtEl>
                                      </p:cBhvr>
                                      <p:to x="100000" y="60000"/>
                                    </p:animScale>
                                    <p:animScale>
                                      <p:cBhvr>
                                        <p:cTn id="230" dur="166" decel="50000">
                                          <p:stCondLst>
                                            <p:cond delay="676"/>
                                          </p:stCondLst>
                                        </p:cTn>
                                        <p:tgtEl>
                                          <p:spTgt spid="3">
                                            <p:txEl>
                                              <p:pRg st="13" end="13"/>
                                            </p:txEl>
                                          </p:spTgt>
                                        </p:tgtEl>
                                      </p:cBhvr>
                                      <p:to x="100000" y="100000"/>
                                    </p:animScale>
                                    <p:animScale>
                                      <p:cBhvr>
                                        <p:cTn id="231" dur="26">
                                          <p:stCondLst>
                                            <p:cond delay="1312"/>
                                          </p:stCondLst>
                                        </p:cTn>
                                        <p:tgtEl>
                                          <p:spTgt spid="3">
                                            <p:txEl>
                                              <p:pRg st="13" end="13"/>
                                            </p:txEl>
                                          </p:spTgt>
                                        </p:tgtEl>
                                      </p:cBhvr>
                                      <p:to x="100000" y="80000"/>
                                    </p:animScale>
                                    <p:animScale>
                                      <p:cBhvr>
                                        <p:cTn id="232" dur="166" decel="50000">
                                          <p:stCondLst>
                                            <p:cond delay="1338"/>
                                          </p:stCondLst>
                                        </p:cTn>
                                        <p:tgtEl>
                                          <p:spTgt spid="3">
                                            <p:txEl>
                                              <p:pRg st="13" end="13"/>
                                            </p:txEl>
                                          </p:spTgt>
                                        </p:tgtEl>
                                      </p:cBhvr>
                                      <p:to x="100000" y="100000"/>
                                    </p:animScale>
                                    <p:animScale>
                                      <p:cBhvr>
                                        <p:cTn id="233" dur="26">
                                          <p:stCondLst>
                                            <p:cond delay="1642"/>
                                          </p:stCondLst>
                                        </p:cTn>
                                        <p:tgtEl>
                                          <p:spTgt spid="3">
                                            <p:txEl>
                                              <p:pRg st="13" end="13"/>
                                            </p:txEl>
                                          </p:spTgt>
                                        </p:tgtEl>
                                      </p:cBhvr>
                                      <p:to x="100000" y="90000"/>
                                    </p:animScale>
                                    <p:animScale>
                                      <p:cBhvr>
                                        <p:cTn id="234" dur="166" decel="50000">
                                          <p:stCondLst>
                                            <p:cond delay="1668"/>
                                          </p:stCondLst>
                                        </p:cTn>
                                        <p:tgtEl>
                                          <p:spTgt spid="3">
                                            <p:txEl>
                                              <p:pRg st="13" end="13"/>
                                            </p:txEl>
                                          </p:spTgt>
                                        </p:tgtEl>
                                      </p:cBhvr>
                                      <p:to x="100000" y="100000"/>
                                    </p:animScale>
                                    <p:animScale>
                                      <p:cBhvr>
                                        <p:cTn id="235" dur="26">
                                          <p:stCondLst>
                                            <p:cond delay="1808"/>
                                          </p:stCondLst>
                                        </p:cTn>
                                        <p:tgtEl>
                                          <p:spTgt spid="3">
                                            <p:txEl>
                                              <p:pRg st="13" end="13"/>
                                            </p:txEl>
                                          </p:spTgt>
                                        </p:tgtEl>
                                      </p:cBhvr>
                                      <p:to x="100000" y="95000"/>
                                    </p:animScale>
                                    <p:animScale>
                                      <p:cBhvr>
                                        <p:cTn id="236" dur="166" decel="50000">
                                          <p:stCondLst>
                                            <p:cond delay="1834"/>
                                          </p:stCondLst>
                                        </p:cTn>
                                        <p:tgtEl>
                                          <p:spTgt spid="3">
                                            <p:txEl>
                                              <p:pRg st="13" end="13"/>
                                            </p:txEl>
                                          </p:spTgt>
                                        </p:tgtEl>
                                      </p:cBhvr>
                                      <p:to x="100000" y="100000"/>
                                    </p:animScale>
                                  </p:childTnLst>
                                </p:cTn>
                              </p:par>
                            </p:childTnLst>
                          </p:cTn>
                        </p:par>
                      </p:childTnLst>
                    </p:cTn>
                  </p:par>
                  <p:par>
                    <p:cTn id="237" fill="hold">
                      <p:stCondLst>
                        <p:cond delay="indefinite"/>
                      </p:stCondLst>
                      <p:childTnLst>
                        <p:par>
                          <p:cTn id="238" fill="hold">
                            <p:stCondLst>
                              <p:cond delay="0"/>
                            </p:stCondLst>
                            <p:childTnLst>
                              <p:par>
                                <p:cTn id="239" presetID="26" presetClass="entr" presetSubtype="0" fill="hold" nodeType="clickEffect">
                                  <p:stCondLst>
                                    <p:cond delay="0"/>
                                  </p:stCondLst>
                                  <p:childTnLst>
                                    <p:set>
                                      <p:cBhvr>
                                        <p:cTn id="240" dur="1" fill="hold">
                                          <p:stCondLst>
                                            <p:cond delay="0"/>
                                          </p:stCondLst>
                                        </p:cTn>
                                        <p:tgtEl>
                                          <p:spTgt spid="3">
                                            <p:txEl>
                                              <p:pRg st="4" end="4"/>
                                            </p:txEl>
                                          </p:spTgt>
                                        </p:tgtEl>
                                        <p:attrNameLst>
                                          <p:attrName>style.visibility</p:attrName>
                                        </p:attrNameLst>
                                      </p:cBhvr>
                                      <p:to>
                                        <p:strVal val="visible"/>
                                      </p:to>
                                    </p:set>
                                    <p:animEffect transition="in" filter="wipe(down)">
                                      <p:cBhvr>
                                        <p:cTn id="241" dur="580">
                                          <p:stCondLst>
                                            <p:cond delay="0"/>
                                          </p:stCondLst>
                                        </p:cTn>
                                        <p:tgtEl>
                                          <p:spTgt spid="3">
                                            <p:txEl>
                                              <p:pRg st="4" end="4"/>
                                            </p:txEl>
                                          </p:spTgt>
                                        </p:tgtEl>
                                      </p:cBhvr>
                                    </p:animEffect>
                                    <p:anim calcmode="lin" valueType="num">
                                      <p:cBhvr>
                                        <p:cTn id="24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4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4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4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4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47" dur="26">
                                          <p:stCondLst>
                                            <p:cond delay="650"/>
                                          </p:stCondLst>
                                        </p:cTn>
                                        <p:tgtEl>
                                          <p:spTgt spid="3">
                                            <p:txEl>
                                              <p:pRg st="4" end="4"/>
                                            </p:txEl>
                                          </p:spTgt>
                                        </p:tgtEl>
                                      </p:cBhvr>
                                      <p:to x="100000" y="60000"/>
                                    </p:animScale>
                                    <p:animScale>
                                      <p:cBhvr>
                                        <p:cTn id="248" dur="166" decel="50000">
                                          <p:stCondLst>
                                            <p:cond delay="676"/>
                                          </p:stCondLst>
                                        </p:cTn>
                                        <p:tgtEl>
                                          <p:spTgt spid="3">
                                            <p:txEl>
                                              <p:pRg st="4" end="4"/>
                                            </p:txEl>
                                          </p:spTgt>
                                        </p:tgtEl>
                                      </p:cBhvr>
                                      <p:to x="100000" y="100000"/>
                                    </p:animScale>
                                    <p:animScale>
                                      <p:cBhvr>
                                        <p:cTn id="249" dur="26">
                                          <p:stCondLst>
                                            <p:cond delay="1312"/>
                                          </p:stCondLst>
                                        </p:cTn>
                                        <p:tgtEl>
                                          <p:spTgt spid="3">
                                            <p:txEl>
                                              <p:pRg st="4" end="4"/>
                                            </p:txEl>
                                          </p:spTgt>
                                        </p:tgtEl>
                                      </p:cBhvr>
                                      <p:to x="100000" y="80000"/>
                                    </p:animScale>
                                    <p:animScale>
                                      <p:cBhvr>
                                        <p:cTn id="250" dur="166" decel="50000">
                                          <p:stCondLst>
                                            <p:cond delay="1338"/>
                                          </p:stCondLst>
                                        </p:cTn>
                                        <p:tgtEl>
                                          <p:spTgt spid="3">
                                            <p:txEl>
                                              <p:pRg st="4" end="4"/>
                                            </p:txEl>
                                          </p:spTgt>
                                        </p:tgtEl>
                                      </p:cBhvr>
                                      <p:to x="100000" y="100000"/>
                                    </p:animScale>
                                    <p:animScale>
                                      <p:cBhvr>
                                        <p:cTn id="251" dur="26">
                                          <p:stCondLst>
                                            <p:cond delay="1642"/>
                                          </p:stCondLst>
                                        </p:cTn>
                                        <p:tgtEl>
                                          <p:spTgt spid="3">
                                            <p:txEl>
                                              <p:pRg st="4" end="4"/>
                                            </p:txEl>
                                          </p:spTgt>
                                        </p:tgtEl>
                                      </p:cBhvr>
                                      <p:to x="100000" y="90000"/>
                                    </p:animScale>
                                    <p:animScale>
                                      <p:cBhvr>
                                        <p:cTn id="252" dur="166" decel="50000">
                                          <p:stCondLst>
                                            <p:cond delay="1668"/>
                                          </p:stCondLst>
                                        </p:cTn>
                                        <p:tgtEl>
                                          <p:spTgt spid="3">
                                            <p:txEl>
                                              <p:pRg st="4" end="4"/>
                                            </p:txEl>
                                          </p:spTgt>
                                        </p:tgtEl>
                                      </p:cBhvr>
                                      <p:to x="100000" y="100000"/>
                                    </p:animScale>
                                    <p:animScale>
                                      <p:cBhvr>
                                        <p:cTn id="253" dur="26">
                                          <p:stCondLst>
                                            <p:cond delay="1808"/>
                                          </p:stCondLst>
                                        </p:cTn>
                                        <p:tgtEl>
                                          <p:spTgt spid="3">
                                            <p:txEl>
                                              <p:pRg st="4" end="4"/>
                                            </p:txEl>
                                          </p:spTgt>
                                        </p:tgtEl>
                                      </p:cBhvr>
                                      <p:to x="100000" y="95000"/>
                                    </p:animScale>
                                    <p:animScale>
                                      <p:cBhvr>
                                        <p:cTn id="254"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a:t>2011-2015 pokračování</a:t>
            </a:r>
          </a:p>
        </p:txBody>
      </p:sp>
      <p:sp>
        <p:nvSpPr>
          <p:cNvPr id="3" name="Zástupný symbol pro obsah 2"/>
          <p:cNvSpPr>
            <a:spLocks noGrp="1"/>
          </p:cNvSpPr>
          <p:nvPr>
            <p:ph idx="1"/>
          </p:nvPr>
        </p:nvSpPr>
        <p:spPr>
          <a:xfrm>
            <a:off x="457200" y="1052736"/>
            <a:ext cx="8229600" cy="5805264"/>
          </a:xfrm>
        </p:spPr>
        <p:txBody>
          <a:bodyPr>
            <a:normAutofit fontScale="62500" lnSpcReduction="20000"/>
          </a:bodyPr>
          <a:lstStyle/>
          <a:p>
            <a:r>
              <a:rPr lang="cs-CZ" dirty="0"/>
              <a:t>Petr Stančík: Mlýn na mumie (2013)</a:t>
            </a:r>
          </a:p>
          <a:p>
            <a:r>
              <a:rPr lang="cs-CZ" dirty="0"/>
              <a:t>Ludvík Němec: Láska na cizím hrobě (2013); Odpustky pro příští noc (2015)</a:t>
            </a:r>
          </a:p>
          <a:p>
            <a:r>
              <a:rPr lang="cs-CZ" dirty="0"/>
              <a:t>Jana Šrámková: Zázemí (2013)</a:t>
            </a:r>
          </a:p>
          <a:p>
            <a:r>
              <a:rPr lang="cs-CZ" dirty="0"/>
              <a:t>Jan Němec: Dějiny světla (2013)</a:t>
            </a:r>
          </a:p>
          <a:p>
            <a:r>
              <a:rPr lang="cs-CZ" dirty="0"/>
              <a:t>Martin Reiner: Básník (2014)</a:t>
            </a:r>
          </a:p>
          <a:p>
            <a:r>
              <a:rPr lang="cs-CZ" dirty="0"/>
              <a:t>Petra Hůlová: Macocha (2014)</a:t>
            </a:r>
          </a:p>
          <a:p>
            <a:r>
              <a:rPr lang="cs-CZ" dirty="0"/>
              <a:t>Marek Šindelka: Mapa Anny (2014)</a:t>
            </a:r>
          </a:p>
          <a:p>
            <a:r>
              <a:rPr lang="cs-CZ" dirty="0"/>
              <a:t>Hana </a:t>
            </a:r>
            <a:r>
              <a:rPr lang="cs-CZ" dirty="0" err="1"/>
              <a:t>Lundiaková</a:t>
            </a:r>
            <a:r>
              <a:rPr lang="cs-CZ" dirty="0"/>
              <a:t>: Imago. Ty trubko (2014)</a:t>
            </a:r>
          </a:p>
          <a:p>
            <a:r>
              <a:rPr lang="cs-CZ" dirty="0"/>
              <a:t>Václav </a:t>
            </a:r>
            <a:r>
              <a:rPr lang="cs-CZ" dirty="0" err="1"/>
              <a:t>Kahuda</a:t>
            </a:r>
            <a:r>
              <a:rPr lang="cs-CZ" dirty="0"/>
              <a:t>: Vítr, tma, přítomnost (2014)</a:t>
            </a:r>
          </a:p>
          <a:p>
            <a:r>
              <a:rPr lang="cs-CZ" dirty="0" err="1"/>
              <a:t>Chaim</a:t>
            </a:r>
            <a:r>
              <a:rPr lang="cs-CZ" dirty="0"/>
              <a:t> </a:t>
            </a:r>
            <a:r>
              <a:rPr lang="cs-CZ" dirty="0" err="1"/>
              <a:t>Cigan</a:t>
            </a:r>
            <a:r>
              <a:rPr lang="cs-CZ" dirty="0"/>
              <a:t>: tetralogie Kde lišky dávají dobrou noc (dosud: </a:t>
            </a:r>
            <a:r>
              <a:rPr lang="cs-CZ" dirty="0" err="1"/>
              <a:t>Altschulova</a:t>
            </a:r>
            <a:r>
              <a:rPr lang="cs-CZ" dirty="0"/>
              <a:t> metoda (2014); Piano Live (2015); Puzzle (2016))</a:t>
            </a:r>
          </a:p>
          <a:p>
            <a:r>
              <a:rPr lang="cs-CZ" dirty="0"/>
              <a:t>Matěj Hořava: Pálenka (2014)</a:t>
            </a:r>
          </a:p>
          <a:p>
            <a:r>
              <a:rPr lang="cs-CZ" dirty="0"/>
              <a:t>Štěpán Kopřiva: Rychlopalba (2015)</a:t>
            </a:r>
          </a:p>
          <a:p>
            <a:r>
              <a:rPr lang="cs-CZ" dirty="0"/>
              <a:t>David Zábranský: Martin </a:t>
            </a:r>
            <a:r>
              <a:rPr lang="cs-CZ" dirty="0" err="1"/>
              <a:t>Juhás</a:t>
            </a:r>
            <a:r>
              <a:rPr lang="cs-CZ" dirty="0"/>
              <a:t> čili Československo (2015)</a:t>
            </a:r>
          </a:p>
          <a:p>
            <a:r>
              <a:rPr lang="cs-CZ" dirty="0"/>
              <a:t>Anna Bolavá: Do tmy (2015)</a:t>
            </a:r>
          </a:p>
          <a:p>
            <a:r>
              <a:rPr lang="cs-CZ" dirty="0"/>
              <a:t>Martin </a:t>
            </a:r>
            <a:r>
              <a:rPr lang="cs-CZ" dirty="0" err="1"/>
              <a:t>Vopěnka</a:t>
            </a:r>
            <a:r>
              <a:rPr lang="cs-CZ" dirty="0"/>
              <a:t>: Nová planeta (2015)</a:t>
            </a:r>
          </a:p>
          <a:p>
            <a:r>
              <a:rPr lang="cs-CZ" dirty="0"/>
              <a:t>Martin </a:t>
            </a:r>
            <a:r>
              <a:rPr lang="cs-CZ" dirty="0" err="1"/>
              <a:t>Fahrner</a:t>
            </a:r>
            <a:r>
              <a:rPr lang="cs-CZ" dirty="0"/>
              <a:t>: Bláznův kabát (2015)</a:t>
            </a:r>
          </a:p>
        </p:txBody>
      </p:sp>
    </p:spTree>
    <p:extLst>
      <p:ext uri="{BB962C8B-B14F-4D97-AF65-F5344CB8AC3E}">
        <p14:creationId xmlns:p14="http://schemas.microsoft.com/office/powerpoint/2010/main" val="2567143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60649"/>
            <a:ext cx="8820472" cy="576063"/>
          </a:xfrm>
        </p:spPr>
        <p:txBody>
          <a:bodyPr>
            <a:normAutofit fontScale="90000"/>
          </a:bodyPr>
          <a:lstStyle/>
          <a:p>
            <a:r>
              <a:rPr lang="cs-CZ" sz="3675" dirty="0"/>
              <a:t>Literatura fascinovaná politickou realitou </a:t>
            </a:r>
            <a:endParaRPr lang="cs-CZ" dirty="0"/>
          </a:p>
        </p:txBody>
      </p:sp>
      <p:sp>
        <p:nvSpPr>
          <p:cNvPr id="3" name="Zástupný symbol pro obsah 2"/>
          <p:cNvSpPr>
            <a:spLocks noGrp="1"/>
          </p:cNvSpPr>
          <p:nvPr>
            <p:ph sz="half" idx="1"/>
          </p:nvPr>
        </p:nvSpPr>
        <p:spPr/>
        <p:txBody>
          <a:bodyPr/>
          <a:lstStyle/>
          <a:p>
            <a:r>
              <a:rPr lang="cs-CZ" dirty="0"/>
              <a:t>Jakub Horák: </a:t>
            </a:r>
            <a:r>
              <a:rPr lang="cs-CZ" i="1" dirty="0"/>
              <a:t>Kočky jsou vrženy </a:t>
            </a:r>
            <a:r>
              <a:rPr lang="cs-CZ" dirty="0"/>
              <a:t>(jakubhorak.com, 2017) </a:t>
            </a:r>
          </a:p>
          <a:p>
            <a:r>
              <a:rPr lang="cs-CZ" dirty="0"/>
              <a:t>Stanislav </a:t>
            </a:r>
            <a:r>
              <a:rPr lang="cs-CZ" dirty="0" err="1"/>
              <a:t>Biler</a:t>
            </a:r>
            <a:r>
              <a:rPr lang="cs-CZ" dirty="0"/>
              <a:t>: </a:t>
            </a:r>
            <a:r>
              <a:rPr lang="cs-CZ" i="1" dirty="0"/>
              <a:t>Nejlepší kandidát </a:t>
            </a:r>
            <a:r>
              <a:rPr lang="cs-CZ" dirty="0"/>
              <a:t>(Druhé město, 2017)</a:t>
            </a:r>
          </a:p>
          <a:p>
            <a:endParaRPr lang="cs-CZ" dirty="0"/>
          </a:p>
          <a:p>
            <a:r>
              <a:rPr lang="cs-CZ" dirty="0"/>
              <a:t>Jiří Padevět: </a:t>
            </a:r>
            <a:r>
              <a:rPr lang="cs-CZ" i="1" dirty="0"/>
              <a:t>Ostny a oprátky </a:t>
            </a:r>
            <a:r>
              <a:rPr lang="cs-CZ" dirty="0"/>
              <a:t>(Host, 2018)</a:t>
            </a:r>
          </a:p>
        </p:txBody>
      </p:sp>
      <p:pic>
        <p:nvPicPr>
          <p:cNvPr id="6" name="Zástupný symbol pro obsah 5"/>
          <p:cNvPicPr>
            <a:picLocks noGrp="1" noChangeAspect="1"/>
          </p:cNvPicPr>
          <p:nvPr>
            <p:ph sz="half" idx="2"/>
          </p:nvPr>
        </p:nvPicPr>
        <p:blipFill>
          <a:blip r:embed="rId2"/>
          <a:stretch>
            <a:fillRect/>
          </a:stretch>
        </p:blipFill>
        <p:spPr>
          <a:xfrm>
            <a:off x="7164288" y="1150780"/>
            <a:ext cx="1627300" cy="2278220"/>
          </a:xfrm>
          <a:prstGeom prst="rect">
            <a:avLst/>
          </a:prstGeom>
        </p:spPr>
      </p:pic>
      <p:pic>
        <p:nvPicPr>
          <p:cNvPr id="8" name="Obrázek 7"/>
          <p:cNvPicPr>
            <a:picLocks noChangeAspect="1"/>
          </p:cNvPicPr>
          <p:nvPr/>
        </p:nvPicPr>
        <p:blipFill>
          <a:blip r:embed="rId3"/>
          <a:stretch>
            <a:fillRect/>
          </a:stretch>
        </p:blipFill>
        <p:spPr>
          <a:xfrm>
            <a:off x="5698024" y="3374207"/>
            <a:ext cx="3312414" cy="2523744"/>
          </a:xfrm>
          <a:prstGeom prst="rect">
            <a:avLst/>
          </a:prstGeom>
        </p:spPr>
      </p:pic>
      <p:pic>
        <p:nvPicPr>
          <p:cNvPr id="9" name="Obrázek 8"/>
          <p:cNvPicPr>
            <a:picLocks noChangeAspect="1"/>
          </p:cNvPicPr>
          <p:nvPr/>
        </p:nvPicPr>
        <p:blipFill>
          <a:blip r:embed="rId4"/>
          <a:stretch>
            <a:fillRect/>
          </a:stretch>
        </p:blipFill>
        <p:spPr>
          <a:xfrm>
            <a:off x="4388224" y="4121955"/>
            <a:ext cx="1156313" cy="1775996"/>
          </a:xfrm>
          <a:prstGeom prst="rect">
            <a:avLst/>
          </a:prstGeom>
        </p:spPr>
      </p:pic>
    </p:spTree>
    <p:extLst>
      <p:ext uri="{BB962C8B-B14F-4D97-AF65-F5344CB8AC3E}">
        <p14:creationId xmlns:p14="http://schemas.microsoft.com/office/powerpoint/2010/main" val="789013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
            <a:ext cx="8763257" cy="1607344"/>
          </a:xfrm>
        </p:spPr>
        <p:txBody>
          <a:bodyPr>
            <a:normAutofit/>
          </a:bodyPr>
          <a:lstStyle/>
          <a:p>
            <a:r>
              <a:rPr lang="cs-CZ" dirty="0"/>
              <a:t>„Společenské sondy“ v atraktivním „popovém“ balení</a:t>
            </a:r>
          </a:p>
        </p:txBody>
      </p:sp>
      <p:sp>
        <p:nvSpPr>
          <p:cNvPr id="3" name="Zástupný symbol pro obsah 2"/>
          <p:cNvSpPr>
            <a:spLocks noGrp="1"/>
          </p:cNvSpPr>
          <p:nvPr>
            <p:ph sz="half" idx="1"/>
          </p:nvPr>
        </p:nvSpPr>
        <p:spPr>
          <a:xfrm>
            <a:off x="615099" y="2571750"/>
            <a:ext cx="3379637" cy="3312344"/>
          </a:xfrm>
        </p:spPr>
        <p:txBody>
          <a:bodyPr>
            <a:normAutofit fontScale="55000" lnSpcReduction="20000"/>
          </a:bodyPr>
          <a:lstStyle/>
          <a:p>
            <a:r>
              <a:rPr lang="cs-CZ" dirty="0"/>
              <a:t>Jiří </a:t>
            </a:r>
            <a:r>
              <a:rPr lang="cs-CZ" dirty="0" err="1"/>
              <a:t>Pehe</a:t>
            </a:r>
            <a:r>
              <a:rPr lang="cs-CZ" dirty="0"/>
              <a:t>: </a:t>
            </a:r>
            <a:r>
              <a:rPr lang="cs-CZ" i="1" dirty="0"/>
              <a:t>Průsečík</a:t>
            </a:r>
            <a:r>
              <a:rPr lang="cs-CZ" dirty="0"/>
              <a:t> (Prostor, 2017)</a:t>
            </a:r>
          </a:p>
          <a:p>
            <a:r>
              <a:rPr lang="cs-CZ" dirty="0"/>
              <a:t>Martin Fendrych: </a:t>
            </a:r>
            <a:r>
              <a:rPr lang="cs-CZ" i="1" dirty="0"/>
              <a:t>Šaman</a:t>
            </a:r>
            <a:r>
              <a:rPr lang="cs-CZ" dirty="0"/>
              <a:t> (Práh, 2018)</a:t>
            </a:r>
          </a:p>
          <a:p>
            <a:endParaRPr lang="cs-CZ" dirty="0"/>
          </a:p>
          <a:p>
            <a:r>
              <a:rPr lang="cs-CZ" dirty="0"/>
              <a:t>Ludvík Němec: </a:t>
            </a:r>
            <a:r>
              <a:rPr lang="cs-CZ" i="1" dirty="0"/>
              <a:t>Žena v závorce </a:t>
            </a:r>
            <a:r>
              <a:rPr lang="cs-CZ" dirty="0"/>
              <a:t>(Druhé město, 2018)</a:t>
            </a:r>
          </a:p>
          <a:p>
            <a:endParaRPr lang="cs-CZ" dirty="0"/>
          </a:p>
          <a:p>
            <a:endParaRPr lang="cs-CZ" dirty="0"/>
          </a:p>
          <a:p>
            <a:r>
              <a:rPr lang="cs-CZ" dirty="0" err="1"/>
              <a:t>Chaim</a:t>
            </a:r>
            <a:r>
              <a:rPr lang="cs-CZ" dirty="0"/>
              <a:t> </a:t>
            </a:r>
            <a:r>
              <a:rPr lang="cs-CZ" dirty="0" err="1"/>
              <a:t>Cigan</a:t>
            </a:r>
            <a:r>
              <a:rPr lang="cs-CZ" dirty="0"/>
              <a:t> (= Karol Sidon): </a:t>
            </a:r>
            <a:r>
              <a:rPr lang="cs-CZ" i="1" dirty="0"/>
              <a:t>Outsider</a:t>
            </a:r>
            <a:r>
              <a:rPr lang="cs-CZ" dirty="0"/>
              <a:t> </a:t>
            </a:r>
          </a:p>
          <a:p>
            <a:r>
              <a:rPr lang="cs-CZ" dirty="0"/>
              <a:t>(</a:t>
            </a:r>
            <a:r>
              <a:rPr lang="cs-CZ" i="1" dirty="0"/>
              <a:t>Kde lišky dávají dobrou noc</a:t>
            </a:r>
            <a:r>
              <a:rPr lang="cs-CZ" dirty="0"/>
              <a:t>, díl IV.; předchozí díly: </a:t>
            </a:r>
            <a:r>
              <a:rPr lang="cs-CZ" i="1" dirty="0" err="1"/>
              <a:t>Altschulova</a:t>
            </a:r>
            <a:r>
              <a:rPr lang="cs-CZ" i="1" dirty="0"/>
              <a:t> metoda</a:t>
            </a:r>
            <a:r>
              <a:rPr lang="cs-CZ" dirty="0"/>
              <a:t>, 2014; </a:t>
            </a:r>
            <a:r>
              <a:rPr lang="cs-CZ" i="1" dirty="0"/>
              <a:t>Piano Live</a:t>
            </a:r>
            <a:r>
              <a:rPr lang="cs-CZ" dirty="0"/>
              <a:t>, 2015; </a:t>
            </a:r>
            <a:r>
              <a:rPr lang="cs-CZ" i="1" dirty="0"/>
              <a:t>Puzzle</a:t>
            </a:r>
            <a:r>
              <a:rPr lang="cs-CZ" dirty="0"/>
              <a:t>, 2016; vše </a:t>
            </a:r>
            <a:r>
              <a:rPr lang="cs-CZ" dirty="0" err="1"/>
              <a:t>Torst</a:t>
            </a:r>
            <a:r>
              <a:rPr lang="cs-CZ" dirty="0"/>
              <a:t>)</a:t>
            </a:r>
          </a:p>
        </p:txBody>
      </p:sp>
      <p:pic>
        <p:nvPicPr>
          <p:cNvPr id="5" name="Zástupný symbol pro obsah 4"/>
          <p:cNvPicPr>
            <a:picLocks noGrp="1" noChangeAspect="1"/>
          </p:cNvPicPr>
          <p:nvPr>
            <p:ph sz="half" idx="2"/>
          </p:nvPr>
        </p:nvPicPr>
        <p:blipFill>
          <a:blip r:embed="rId2"/>
          <a:stretch>
            <a:fillRect/>
          </a:stretch>
        </p:blipFill>
        <p:spPr>
          <a:xfrm>
            <a:off x="4075474" y="1854366"/>
            <a:ext cx="1400175" cy="1835944"/>
          </a:xfrm>
          <a:prstGeom prst="rect">
            <a:avLst/>
          </a:prstGeom>
        </p:spPr>
      </p:pic>
      <p:pic>
        <p:nvPicPr>
          <p:cNvPr id="6" name="Obrázek 5"/>
          <p:cNvPicPr>
            <a:picLocks noChangeAspect="1"/>
          </p:cNvPicPr>
          <p:nvPr/>
        </p:nvPicPr>
        <p:blipFill>
          <a:blip r:embed="rId3"/>
          <a:stretch>
            <a:fillRect/>
          </a:stretch>
        </p:blipFill>
        <p:spPr>
          <a:xfrm>
            <a:off x="5867442" y="1968667"/>
            <a:ext cx="1607344" cy="1607344"/>
          </a:xfrm>
          <a:prstGeom prst="rect">
            <a:avLst/>
          </a:prstGeom>
        </p:spPr>
      </p:pic>
      <p:pic>
        <p:nvPicPr>
          <p:cNvPr id="7" name="Obrázek 6"/>
          <p:cNvPicPr>
            <a:picLocks noChangeAspect="1"/>
          </p:cNvPicPr>
          <p:nvPr/>
        </p:nvPicPr>
        <p:blipFill>
          <a:blip r:embed="rId4"/>
          <a:stretch>
            <a:fillRect/>
          </a:stretch>
        </p:blipFill>
        <p:spPr>
          <a:xfrm>
            <a:off x="4103277" y="4093369"/>
            <a:ext cx="1178203" cy="1679566"/>
          </a:xfrm>
          <a:prstGeom prst="rect">
            <a:avLst/>
          </a:prstGeom>
        </p:spPr>
      </p:pic>
      <p:pic>
        <p:nvPicPr>
          <p:cNvPr id="8" name="Obrázek 7"/>
          <p:cNvPicPr>
            <a:picLocks noChangeAspect="1"/>
          </p:cNvPicPr>
          <p:nvPr/>
        </p:nvPicPr>
        <p:blipFill>
          <a:blip r:embed="rId5"/>
          <a:stretch>
            <a:fillRect/>
          </a:stretch>
        </p:blipFill>
        <p:spPr>
          <a:xfrm>
            <a:off x="6613541" y="4107616"/>
            <a:ext cx="1157246" cy="1649691"/>
          </a:xfrm>
          <a:prstGeom prst="rect">
            <a:avLst/>
          </a:prstGeom>
        </p:spPr>
      </p:pic>
      <p:pic>
        <p:nvPicPr>
          <p:cNvPr id="9" name="Obrázek 8"/>
          <p:cNvPicPr>
            <a:picLocks noChangeAspect="1"/>
          </p:cNvPicPr>
          <p:nvPr/>
        </p:nvPicPr>
        <p:blipFill>
          <a:blip r:embed="rId6"/>
          <a:stretch>
            <a:fillRect/>
          </a:stretch>
        </p:blipFill>
        <p:spPr>
          <a:xfrm>
            <a:off x="5396813" y="4125861"/>
            <a:ext cx="1132616" cy="1614581"/>
          </a:xfrm>
          <a:prstGeom prst="rect">
            <a:avLst/>
          </a:prstGeom>
        </p:spPr>
      </p:pic>
      <p:pic>
        <p:nvPicPr>
          <p:cNvPr id="10" name="Obrázek 9"/>
          <p:cNvPicPr>
            <a:picLocks noChangeAspect="1"/>
          </p:cNvPicPr>
          <p:nvPr/>
        </p:nvPicPr>
        <p:blipFill>
          <a:blip r:embed="rId7"/>
          <a:stretch>
            <a:fillRect/>
          </a:stretch>
        </p:blipFill>
        <p:spPr>
          <a:xfrm>
            <a:off x="7861490" y="4098300"/>
            <a:ext cx="1153287" cy="1659007"/>
          </a:xfrm>
          <a:prstGeom prst="rect">
            <a:avLst/>
          </a:prstGeom>
        </p:spPr>
      </p:pic>
      <p:pic>
        <p:nvPicPr>
          <p:cNvPr id="4" name="Obrázek 3"/>
          <p:cNvPicPr>
            <a:picLocks noChangeAspect="1"/>
          </p:cNvPicPr>
          <p:nvPr/>
        </p:nvPicPr>
        <p:blipFill>
          <a:blip r:embed="rId8"/>
          <a:stretch>
            <a:fillRect/>
          </a:stretch>
        </p:blipFill>
        <p:spPr>
          <a:xfrm>
            <a:off x="7647480" y="1928813"/>
            <a:ext cx="1230993" cy="1687054"/>
          </a:xfrm>
          <a:prstGeom prst="rect">
            <a:avLst/>
          </a:prstGeom>
        </p:spPr>
      </p:pic>
    </p:spTree>
    <p:extLst>
      <p:ext uri="{BB962C8B-B14F-4D97-AF65-F5344CB8AC3E}">
        <p14:creationId xmlns:p14="http://schemas.microsoft.com/office/powerpoint/2010/main" val="3892383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7189108" y="1746691"/>
            <a:ext cx="1205561" cy="1858296"/>
          </a:xfrm>
          <a:prstGeom prst="rect">
            <a:avLst/>
          </a:prstGeom>
        </p:spPr>
      </p:pic>
      <p:sp>
        <p:nvSpPr>
          <p:cNvPr id="2" name="Nadpis 1"/>
          <p:cNvSpPr>
            <a:spLocks noGrp="1"/>
          </p:cNvSpPr>
          <p:nvPr>
            <p:ph type="title"/>
          </p:nvPr>
        </p:nvSpPr>
        <p:spPr>
          <a:xfrm>
            <a:off x="664590" y="1"/>
            <a:ext cx="7770043" cy="1124743"/>
          </a:xfrm>
        </p:spPr>
        <p:txBody>
          <a:bodyPr>
            <a:normAutofit fontScale="90000"/>
          </a:bodyPr>
          <a:lstStyle/>
          <a:p>
            <a:r>
              <a:rPr lang="cs-CZ" dirty="0"/>
              <a:t>Virtuální světy: Alternativní historie a dystopie</a:t>
            </a:r>
          </a:p>
        </p:txBody>
      </p:sp>
      <p:sp>
        <p:nvSpPr>
          <p:cNvPr id="3" name="Zástupný symbol pro obsah 2"/>
          <p:cNvSpPr>
            <a:spLocks noGrp="1"/>
          </p:cNvSpPr>
          <p:nvPr>
            <p:ph sz="half" idx="1"/>
          </p:nvPr>
        </p:nvSpPr>
        <p:spPr>
          <a:xfrm>
            <a:off x="664591" y="1696587"/>
            <a:ext cx="3266387" cy="3561214"/>
          </a:xfrm>
        </p:spPr>
        <p:txBody>
          <a:bodyPr>
            <a:normAutofit fontScale="70000" lnSpcReduction="20000"/>
          </a:bodyPr>
          <a:lstStyle/>
          <a:p>
            <a:r>
              <a:rPr lang="cs-CZ" dirty="0" err="1"/>
              <a:t>Bianca</a:t>
            </a:r>
            <a:r>
              <a:rPr lang="cs-CZ" dirty="0"/>
              <a:t> Bellová: </a:t>
            </a:r>
            <a:r>
              <a:rPr lang="cs-CZ" i="1" dirty="0"/>
              <a:t>Jezero</a:t>
            </a:r>
            <a:r>
              <a:rPr lang="cs-CZ" dirty="0"/>
              <a:t> (Host, 2016)</a:t>
            </a:r>
          </a:p>
          <a:p>
            <a:r>
              <a:rPr lang="cs-CZ" dirty="0"/>
              <a:t>Karel Veselý: </a:t>
            </a:r>
            <a:r>
              <a:rPr lang="cs-CZ" i="1" dirty="0"/>
              <a:t>Bomba Funk </a:t>
            </a:r>
            <a:r>
              <a:rPr lang="cs-CZ" dirty="0"/>
              <a:t>(</a:t>
            </a:r>
            <a:r>
              <a:rPr lang="cs-CZ" dirty="0" err="1"/>
              <a:t>Biggboss</a:t>
            </a:r>
            <a:r>
              <a:rPr lang="cs-CZ" dirty="0"/>
              <a:t>, 2017 )</a:t>
            </a:r>
          </a:p>
          <a:p>
            <a:r>
              <a:rPr lang="cs-CZ" dirty="0"/>
              <a:t>Jaroslav </a:t>
            </a:r>
            <a:r>
              <a:rPr lang="cs-CZ" dirty="0" err="1"/>
              <a:t>Kalfař</a:t>
            </a:r>
            <a:r>
              <a:rPr lang="cs-CZ" dirty="0"/>
              <a:t>: </a:t>
            </a:r>
            <a:r>
              <a:rPr lang="cs-CZ" i="1" dirty="0"/>
              <a:t>Kosmonaut z Čech </a:t>
            </a:r>
            <a:r>
              <a:rPr lang="cs-CZ" dirty="0"/>
              <a:t>(Plus, 2017; překlad z angličtiny)</a:t>
            </a:r>
          </a:p>
          <a:p>
            <a:r>
              <a:rPr lang="cs-CZ" dirty="0"/>
              <a:t>Václav </a:t>
            </a:r>
            <a:r>
              <a:rPr lang="cs-CZ" dirty="0" err="1"/>
              <a:t>Kahuda</a:t>
            </a:r>
            <a:r>
              <a:rPr lang="cs-CZ" dirty="0"/>
              <a:t>: </a:t>
            </a:r>
            <a:r>
              <a:rPr lang="cs-CZ" i="1" dirty="0"/>
              <a:t>Bytost </a:t>
            </a:r>
            <a:r>
              <a:rPr lang="cs-CZ" dirty="0"/>
              <a:t>(Druhé město, 2017)</a:t>
            </a:r>
          </a:p>
          <a:p>
            <a:r>
              <a:rPr lang="cs-CZ" dirty="0"/>
              <a:t>Petra Hůlová: </a:t>
            </a:r>
            <a:r>
              <a:rPr lang="cs-CZ" i="1" dirty="0"/>
              <a:t>Stručné dějiny Hnutí </a:t>
            </a:r>
            <a:r>
              <a:rPr lang="cs-CZ" dirty="0"/>
              <a:t>(</a:t>
            </a:r>
            <a:r>
              <a:rPr lang="cs-CZ" dirty="0" err="1"/>
              <a:t>Torst</a:t>
            </a:r>
            <a:r>
              <a:rPr lang="cs-CZ" dirty="0"/>
              <a:t>, 2018)</a:t>
            </a:r>
          </a:p>
          <a:p>
            <a:endParaRPr lang="cs-CZ" dirty="0"/>
          </a:p>
        </p:txBody>
      </p:sp>
      <p:pic>
        <p:nvPicPr>
          <p:cNvPr id="9" name="Zástupný symbol pro obsah 8"/>
          <p:cNvPicPr>
            <a:picLocks noGrp="1" noChangeAspect="1"/>
          </p:cNvPicPr>
          <p:nvPr>
            <p:ph sz="half" idx="2"/>
          </p:nvPr>
        </p:nvPicPr>
        <p:blipFill>
          <a:blip r:embed="rId3"/>
          <a:stretch>
            <a:fillRect/>
          </a:stretch>
        </p:blipFill>
        <p:spPr>
          <a:xfrm>
            <a:off x="2448287" y="4984282"/>
            <a:ext cx="3222530" cy="1690724"/>
          </a:xfrm>
          <a:prstGeom prst="rect">
            <a:avLst/>
          </a:prstGeom>
        </p:spPr>
      </p:pic>
      <p:pic>
        <p:nvPicPr>
          <p:cNvPr id="10" name="Obrázek 9"/>
          <p:cNvPicPr>
            <a:picLocks noChangeAspect="1"/>
          </p:cNvPicPr>
          <p:nvPr/>
        </p:nvPicPr>
        <p:blipFill>
          <a:blip r:embed="rId4"/>
          <a:stretch>
            <a:fillRect/>
          </a:stretch>
        </p:blipFill>
        <p:spPr>
          <a:xfrm>
            <a:off x="5990006" y="4065309"/>
            <a:ext cx="1364456" cy="1885950"/>
          </a:xfrm>
          <a:prstGeom prst="rect">
            <a:avLst/>
          </a:prstGeom>
        </p:spPr>
      </p:pic>
      <p:pic>
        <p:nvPicPr>
          <p:cNvPr id="11" name="Obrázek 10"/>
          <p:cNvPicPr>
            <a:picLocks noChangeAspect="1"/>
          </p:cNvPicPr>
          <p:nvPr/>
        </p:nvPicPr>
        <p:blipFill>
          <a:blip r:embed="rId5"/>
          <a:stretch>
            <a:fillRect/>
          </a:stretch>
        </p:blipFill>
        <p:spPr>
          <a:xfrm>
            <a:off x="7791887" y="3858141"/>
            <a:ext cx="1228725" cy="2093119"/>
          </a:xfrm>
          <a:prstGeom prst="rect">
            <a:avLst/>
          </a:prstGeom>
        </p:spPr>
      </p:pic>
      <p:pic>
        <p:nvPicPr>
          <p:cNvPr id="12" name="Obrázek 11"/>
          <p:cNvPicPr>
            <a:picLocks noChangeAspect="1"/>
          </p:cNvPicPr>
          <p:nvPr/>
        </p:nvPicPr>
        <p:blipFill>
          <a:blip r:embed="rId6"/>
          <a:stretch>
            <a:fillRect/>
          </a:stretch>
        </p:blipFill>
        <p:spPr>
          <a:xfrm>
            <a:off x="5061007" y="1760486"/>
            <a:ext cx="1298561" cy="1975275"/>
          </a:xfrm>
          <a:prstGeom prst="rect">
            <a:avLst/>
          </a:prstGeom>
        </p:spPr>
      </p:pic>
    </p:spTree>
    <p:extLst>
      <p:ext uri="{BB962C8B-B14F-4D97-AF65-F5344CB8AC3E}">
        <p14:creationId xmlns:p14="http://schemas.microsoft.com/office/powerpoint/2010/main" val="2254747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28700" y="332656"/>
            <a:ext cx="7200900" cy="647810"/>
          </a:xfrm>
        </p:spPr>
        <p:txBody>
          <a:bodyPr>
            <a:normAutofit fontScale="90000"/>
          </a:bodyPr>
          <a:lstStyle/>
          <a:p>
            <a:r>
              <a:rPr lang="cs-CZ" dirty="0"/>
              <a:t>Vyhrocené obrazy současnosti</a:t>
            </a:r>
          </a:p>
        </p:txBody>
      </p:sp>
      <p:sp>
        <p:nvSpPr>
          <p:cNvPr id="3" name="Zástupný symbol pro obsah 2"/>
          <p:cNvSpPr>
            <a:spLocks noGrp="1"/>
          </p:cNvSpPr>
          <p:nvPr>
            <p:ph sz="half" idx="1"/>
          </p:nvPr>
        </p:nvSpPr>
        <p:spPr>
          <a:xfrm>
            <a:off x="593889" y="1938976"/>
            <a:ext cx="3770651" cy="3318824"/>
          </a:xfrm>
        </p:spPr>
        <p:txBody>
          <a:bodyPr>
            <a:normAutofit fontScale="62500" lnSpcReduction="20000"/>
          </a:bodyPr>
          <a:lstStyle/>
          <a:p>
            <a:r>
              <a:rPr lang="cs-CZ" dirty="0"/>
              <a:t>Zuzana Brabcová: </a:t>
            </a:r>
            <a:r>
              <a:rPr lang="cs-CZ" i="1" dirty="0"/>
              <a:t>Voliéry </a:t>
            </a:r>
            <a:r>
              <a:rPr lang="cs-CZ" dirty="0"/>
              <a:t>(Druhé město, 2016)</a:t>
            </a:r>
          </a:p>
          <a:p>
            <a:r>
              <a:rPr lang="cs-CZ" dirty="0"/>
              <a:t>Jáchym Topol: </a:t>
            </a:r>
            <a:r>
              <a:rPr lang="cs-CZ" i="1" dirty="0"/>
              <a:t>Citlivý člověk </a:t>
            </a:r>
            <a:r>
              <a:rPr lang="cs-CZ" dirty="0"/>
              <a:t>(</a:t>
            </a:r>
            <a:r>
              <a:rPr lang="cs-CZ" dirty="0" err="1"/>
              <a:t>Torst</a:t>
            </a:r>
            <a:r>
              <a:rPr lang="cs-CZ" dirty="0"/>
              <a:t>, 2017)</a:t>
            </a:r>
          </a:p>
          <a:p>
            <a:r>
              <a:rPr lang="cs-CZ" dirty="0"/>
              <a:t>Josef Pánek: </a:t>
            </a:r>
            <a:r>
              <a:rPr lang="cs-CZ" i="1" dirty="0"/>
              <a:t>Láska v době globálních klimatických změn </a:t>
            </a:r>
            <a:r>
              <a:rPr lang="cs-CZ" dirty="0"/>
              <a:t>(Argo, 2017)</a:t>
            </a:r>
          </a:p>
          <a:p>
            <a:r>
              <a:rPr lang="cs-CZ" dirty="0"/>
              <a:t>Pavla Horáková: </a:t>
            </a:r>
            <a:r>
              <a:rPr lang="cs-CZ" i="1" dirty="0"/>
              <a:t>Teorie podivnosti </a:t>
            </a:r>
            <a:r>
              <a:rPr lang="cs-CZ" dirty="0"/>
              <a:t>(Argo, 2018)</a:t>
            </a:r>
          </a:p>
          <a:p>
            <a:endParaRPr lang="cs-CZ" dirty="0"/>
          </a:p>
          <a:p>
            <a:r>
              <a:rPr lang="cs-CZ" dirty="0"/>
              <a:t>David Zábranský: </a:t>
            </a:r>
            <a:r>
              <a:rPr lang="cs-CZ" i="1" dirty="0"/>
              <a:t>Za Alpami </a:t>
            </a:r>
            <a:r>
              <a:rPr lang="cs-CZ" dirty="0"/>
              <a:t>(Větrné mlýny, 2017)</a:t>
            </a:r>
          </a:p>
        </p:txBody>
      </p:sp>
      <p:pic>
        <p:nvPicPr>
          <p:cNvPr id="5" name="Zástupný symbol pro obsah 4"/>
          <p:cNvPicPr>
            <a:picLocks noGrp="1" noChangeAspect="1"/>
          </p:cNvPicPr>
          <p:nvPr>
            <p:ph sz="half" idx="2"/>
          </p:nvPr>
        </p:nvPicPr>
        <p:blipFill>
          <a:blip r:embed="rId2"/>
          <a:stretch>
            <a:fillRect/>
          </a:stretch>
        </p:blipFill>
        <p:spPr>
          <a:xfrm>
            <a:off x="6695184" y="1691006"/>
            <a:ext cx="1350169" cy="1907381"/>
          </a:xfrm>
          <a:prstGeom prst="rect">
            <a:avLst/>
          </a:prstGeom>
        </p:spPr>
      </p:pic>
      <p:pic>
        <p:nvPicPr>
          <p:cNvPr id="7" name="Obrázek 6"/>
          <p:cNvPicPr>
            <a:picLocks noChangeAspect="1"/>
          </p:cNvPicPr>
          <p:nvPr/>
        </p:nvPicPr>
        <p:blipFill>
          <a:blip r:embed="rId3"/>
          <a:stretch>
            <a:fillRect/>
          </a:stretch>
        </p:blipFill>
        <p:spPr>
          <a:xfrm>
            <a:off x="7661603" y="3841565"/>
            <a:ext cx="1300163" cy="1978819"/>
          </a:xfrm>
          <a:prstGeom prst="rect">
            <a:avLst/>
          </a:prstGeom>
        </p:spPr>
      </p:pic>
      <p:pic>
        <p:nvPicPr>
          <p:cNvPr id="8" name="Obrázek 7"/>
          <p:cNvPicPr>
            <a:picLocks noChangeAspect="1"/>
          </p:cNvPicPr>
          <p:nvPr/>
        </p:nvPicPr>
        <p:blipFill>
          <a:blip r:embed="rId4"/>
          <a:stretch>
            <a:fillRect/>
          </a:stretch>
        </p:blipFill>
        <p:spPr>
          <a:xfrm>
            <a:off x="4629150" y="1691007"/>
            <a:ext cx="1350169" cy="1907381"/>
          </a:xfrm>
          <a:prstGeom prst="rect">
            <a:avLst/>
          </a:prstGeom>
        </p:spPr>
      </p:pic>
      <p:pic>
        <p:nvPicPr>
          <p:cNvPr id="9" name="Obrázek 8"/>
          <p:cNvPicPr>
            <a:picLocks noChangeAspect="1"/>
          </p:cNvPicPr>
          <p:nvPr/>
        </p:nvPicPr>
        <p:blipFill>
          <a:blip r:embed="rId5"/>
          <a:stretch>
            <a:fillRect/>
          </a:stretch>
        </p:blipFill>
        <p:spPr>
          <a:xfrm>
            <a:off x="4291752" y="3891571"/>
            <a:ext cx="1293019" cy="1985963"/>
          </a:xfrm>
          <a:prstGeom prst="rect">
            <a:avLst/>
          </a:prstGeom>
        </p:spPr>
      </p:pic>
      <p:pic>
        <p:nvPicPr>
          <p:cNvPr id="4" name="Obrázek 3"/>
          <p:cNvPicPr>
            <a:picLocks noChangeAspect="1"/>
          </p:cNvPicPr>
          <p:nvPr/>
        </p:nvPicPr>
        <p:blipFill>
          <a:blip r:embed="rId6"/>
          <a:stretch>
            <a:fillRect/>
          </a:stretch>
        </p:blipFill>
        <p:spPr>
          <a:xfrm>
            <a:off x="5917818" y="3891571"/>
            <a:ext cx="1335881" cy="1928813"/>
          </a:xfrm>
          <a:prstGeom prst="rect">
            <a:avLst/>
          </a:prstGeom>
        </p:spPr>
      </p:pic>
    </p:spTree>
    <p:extLst>
      <p:ext uri="{BB962C8B-B14F-4D97-AF65-F5344CB8AC3E}">
        <p14:creationId xmlns:p14="http://schemas.microsoft.com/office/powerpoint/2010/main" val="3299855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857251"/>
            <a:ext cx="7886700" cy="573832"/>
          </a:xfrm>
        </p:spPr>
        <p:txBody>
          <a:bodyPr>
            <a:normAutofit/>
          </a:bodyPr>
          <a:lstStyle/>
          <a:p>
            <a:r>
              <a:rPr lang="cs-CZ" sz="2700" dirty="0"/>
              <a:t>Růst a diverzifikace knižního trhu</a:t>
            </a:r>
          </a:p>
        </p:txBody>
      </p:sp>
      <p:graphicFrame>
        <p:nvGraphicFramePr>
          <p:cNvPr id="9" name="Zástupný symbol pro obsah 8"/>
          <p:cNvGraphicFramePr>
            <a:graphicFrameLocks noGrp="1"/>
          </p:cNvGraphicFramePr>
          <p:nvPr>
            <p:ph idx="1"/>
            <p:extLst>
              <p:ext uri="{D42A27DB-BD31-4B8C-83A1-F6EECF244321}">
                <p14:modId xmlns:p14="http://schemas.microsoft.com/office/powerpoint/2010/main" val="2271357405"/>
              </p:ext>
            </p:extLst>
          </p:nvPr>
        </p:nvGraphicFramePr>
        <p:xfrm>
          <a:off x="628650" y="1508060"/>
          <a:ext cx="7886700" cy="44227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9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3698" y="41900"/>
            <a:ext cx="8536326" cy="1508222"/>
          </a:xfrm>
        </p:spPr>
        <p:txBody>
          <a:bodyPr>
            <a:normAutofit/>
          </a:bodyPr>
          <a:lstStyle/>
          <a:p>
            <a:r>
              <a:rPr lang="cs-CZ" sz="4000" dirty="0"/>
              <a:t>Divné ženy (a občas i divní muži či děti)</a:t>
            </a:r>
          </a:p>
        </p:txBody>
      </p:sp>
      <p:sp>
        <p:nvSpPr>
          <p:cNvPr id="3" name="Zástupný symbol pro obsah 2"/>
          <p:cNvSpPr>
            <a:spLocks noGrp="1"/>
          </p:cNvSpPr>
          <p:nvPr>
            <p:ph sz="half" idx="1"/>
          </p:nvPr>
        </p:nvSpPr>
        <p:spPr>
          <a:xfrm>
            <a:off x="473697" y="1642803"/>
            <a:ext cx="3890485" cy="4308070"/>
          </a:xfrm>
        </p:spPr>
        <p:txBody>
          <a:bodyPr>
            <a:normAutofit fontScale="62500" lnSpcReduction="20000"/>
          </a:bodyPr>
          <a:lstStyle/>
          <a:p>
            <a:r>
              <a:rPr lang="cs-CZ" dirty="0"/>
              <a:t>Anna Bolavá: </a:t>
            </a:r>
            <a:r>
              <a:rPr lang="cs-CZ" i="1" dirty="0"/>
              <a:t>Do tmy </a:t>
            </a:r>
            <a:r>
              <a:rPr lang="cs-CZ" dirty="0"/>
              <a:t>(Odeon, 2015)</a:t>
            </a:r>
          </a:p>
          <a:p>
            <a:r>
              <a:rPr lang="cs-CZ" dirty="0"/>
              <a:t>Jakuba Katalpa: </a:t>
            </a:r>
            <a:r>
              <a:rPr lang="cs-CZ" i="1" dirty="0"/>
              <a:t>Doupě </a:t>
            </a:r>
            <a:r>
              <a:rPr lang="cs-CZ" dirty="0"/>
              <a:t>(Host, 2017)</a:t>
            </a:r>
          </a:p>
          <a:p>
            <a:r>
              <a:rPr lang="cs-CZ" dirty="0"/>
              <a:t>Lucie </a:t>
            </a:r>
            <a:r>
              <a:rPr lang="cs-CZ" dirty="0" err="1"/>
              <a:t>Faulerová</a:t>
            </a:r>
            <a:r>
              <a:rPr lang="cs-CZ" dirty="0"/>
              <a:t>: </a:t>
            </a:r>
            <a:r>
              <a:rPr lang="cs-CZ" i="1" dirty="0"/>
              <a:t>Lapači prachu </a:t>
            </a:r>
            <a:r>
              <a:rPr lang="cs-CZ" dirty="0"/>
              <a:t>(</a:t>
            </a:r>
            <a:r>
              <a:rPr lang="cs-CZ" dirty="0" err="1"/>
              <a:t>Torst</a:t>
            </a:r>
            <a:r>
              <a:rPr lang="cs-CZ" dirty="0"/>
              <a:t>, 2017)</a:t>
            </a:r>
          </a:p>
          <a:p>
            <a:r>
              <a:rPr lang="cs-CZ" dirty="0"/>
              <a:t>Viktorie </a:t>
            </a:r>
            <a:r>
              <a:rPr lang="cs-CZ" dirty="0" err="1"/>
              <a:t>Hanišová</a:t>
            </a:r>
            <a:r>
              <a:rPr lang="cs-CZ" dirty="0"/>
              <a:t>: </a:t>
            </a:r>
            <a:r>
              <a:rPr lang="cs-CZ" i="1" dirty="0"/>
              <a:t>Houbařka </a:t>
            </a:r>
            <a:r>
              <a:rPr lang="cs-CZ" dirty="0"/>
              <a:t>(Host, 2018)</a:t>
            </a:r>
          </a:p>
          <a:p>
            <a:r>
              <a:rPr lang="cs-CZ" dirty="0"/>
              <a:t>Tereza </a:t>
            </a:r>
            <a:r>
              <a:rPr lang="cs-CZ" dirty="0" err="1"/>
              <a:t>Semotamová</a:t>
            </a:r>
            <a:r>
              <a:rPr lang="cs-CZ" dirty="0"/>
              <a:t>: </a:t>
            </a:r>
            <a:r>
              <a:rPr lang="cs-CZ" i="1" dirty="0"/>
              <a:t>Ve skříni </a:t>
            </a:r>
            <a:r>
              <a:rPr lang="cs-CZ" dirty="0"/>
              <a:t>(Argo, 2018)</a:t>
            </a:r>
          </a:p>
          <a:p>
            <a:endParaRPr lang="cs-CZ" dirty="0"/>
          </a:p>
          <a:p>
            <a:r>
              <a:rPr lang="cs-CZ" dirty="0"/>
              <a:t>Ondřej Horák: </a:t>
            </a:r>
            <a:r>
              <a:rPr lang="cs-CZ" i="1" dirty="0"/>
              <a:t>Nebožtík</a:t>
            </a:r>
            <a:r>
              <a:rPr lang="cs-CZ" dirty="0"/>
              <a:t> (Akropolis, 2016)</a:t>
            </a:r>
          </a:p>
          <a:p>
            <a:r>
              <a:rPr lang="cs-CZ" dirty="0"/>
              <a:t>Zbyněk Vybíral: </a:t>
            </a:r>
            <a:r>
              <a:rPr lang="cs-CZ" i="1" dirty="0"/>
              <a:t>Nocleh na letišti </a:t>
            </a:r>
            <a:r>
              <a:rPr lang="cs-CZ" i="1" dirty="0" err="1"/>
              <a:t>Gatwick</a:t>
            </a:r>
            <a:r>
              <a:rPr lang="cs-CZ" i="1" dirty="0"/>
              <a:t> </a:t>
            </a:r>
            <a:r>
              <a:rPr lang="cs-CZ" dirty="0"/>
              <a:t>(Protimluv, 2017)</a:t>
            </a:r>
          </a:p>
          <a:p>
            <a:r>
              <a:rPr lang="cs-CZ" dirty="0"/>
              <a:t>Eugen Liška, jr.: </a:t>
            </a:r>
            <a:r>
              <a:rPr lang="cs-CZ" i="1" dirty="0"/>
              <a:t>Stvoření </a:t>
            </a:r>
            <a:r>
              <a:rPr lang="cs-CZ" dirty="0"/>
              <a:t>(Host, 2017)</a:t>
            </a:r>
          </a:p>
        </p:txBody>
      </p:sp>
      <p:pic>
        <p:nvPicPr>
          <p:cNvPr id="7" name="Zástupný symbol pro obsah 6"/>
          <p:cNvPicPr>
            <a:picLocks noGrp="1" noChangeAspect="1"/>
          </p:cNvPicPr>
          <p:nvPr>
            <p:ph sz="half" idx="2"/>
          </p:nvPr>
        </p:nvPicPr>
        <p:blipFill>
          <a:blip r:embed="rId2"/>
          <a:stretch>
            <a:fillRect/>
          </a:stretch>
        </p:blipFill>
        <p:spPr>
          <a:xfrm>
            <a:off x="6814923" y="4307398"/>
            <a:ext cx="995963" cy="1483118"/>
          </a:xfrm>
          <a:prstGeom prst="rect">
            <a:avLst/>
          </a:prstGeom>
        </p:spPr>
      </p:pic>
      <p:pic>
        <p:nvPicPr>
          <p:cNvPr id="8" name="Obrázek 7"/>
          <p:cNvPicPr>
            <a:picLocks noChangeAspect="1"/>
          </p:cNvPicPr>
          <p:nvPr/>
        </p:nvPicPr>
        <p:blipFill>
          <a:blip r:embed="rId3"/>
          <a:stretch>
            <a:fillRect/>
          </a:stretch>
        </p:blipFill>
        <p:spPr>
          <a:xfrm>
            <a:off x="5508494" y="4155324"/>
            <a:ext cx="1174500" cy="1795549"/>
          </a:xfrm>
          <a:prstGeom prst="rect">
            <a:avLst/>
          </a:prstGeom>
        </p:spPr>
      </p:pic>
      <p:pic>
        <p:nvPicPr>
          <p:cNvPr id="9" name="Obrázek 8"/>
          <p:cNvPicPr>
            <a:picLocks noChangeAspect="1"/>
          </p:cNvPicPr>
          <p:nvPr/>
        </p:nvPicPr>
        <p:blipFill>
          <a:blip r:embed="rId4"/>
          <a:stretch>
            <a:fillRect/>
          </a:stretch>
        </p:blipFill>
        <p:spPr>
          <a:xfrm>
            <a:off x="4281374" y="1482725"/>
            <a:ext cx="927096" cy="1473979"/>
          </a:xfrm>
          <a:prstGeom prst="rect">
            <a:avLst/>
          </a:prstGeom>
        </p:spPr>
      </p:pic>
      <p:pic>
        <p:nvPicPr>
          <p:cNvPr id="10" name="Obrázek 9"/>
          <p:cNvPicPr>
            <a:picLocks noChangeAspect="1"/>
          </p:cNvPicPr>
          <p:nvPr/>
        </p:nvPicPr>
        <p:blipFill>
          <a:blip r:embed="rId5"/>
          <a:stretch>
            <a:fillRect/>
          </a:stretch>
        </p:blipFill>
        <p:spPr>
          <a:xfrm>
            <a:off x="6631549" y="1385295"/>
            <a:ext cx="1043576" cy="1777719"/>
          </a:xfrm>
          <a:prstGeom prst="rect">
            <a:avLst/>
          </a:prstGeom>
        </p:spPr>
      </p:pic>
      <p:pic>
        <p:nvPicPr>
          <p:cNvPr id="11" name="Obrázek 10"/>
          <p:cNvPicPr>
            <a:picLocks noChangeAspect="1"/>
          </p:cNvPicPr>
          <p:nvPr/>
        </p:nvPicPr>
        <p:blipFill>
          <a:blip r:embed="rId6"/>
          <a:stretch>
            <a:fillRect/>
          </a:stretch>
        </p:blipFill>
        <p:spPr>
          <a:xfrm>
            <a:off x="8074744" y="4412065"/>
            <a:ext cx="902405" cy="1471536"/>
          </a:xfrm>
          <a:prstGeom prst="rect">
            <a:avLst/>
          </a:prstGeom>
        </p:spPr>
      </p:pic>
      <p:pic>
        <p:nvPicPr>
          <p:cNvPr id="12" name="Obrázek 11"/>
          <p:cNvPicPr>
            <a:picLocks noChangeAspect="1"/>
          </p:cNvPicPr>
          <p:nvPr/>
        </p:nvPicPr>
        <p:blipFill>
          <a:blip r:embed="rId7"/>
          <a:stretch>
            <a:fillRect/>
          </a:stretch>
        </p:blipFill>
        <p:spPr>
          <a:xfrm>
            <a:off x="5351238" y="1385295"/>
            <a:ext cx="1086545" cy="1668837"/>
          </a:xfrm>
          <a:prstGeom prst="rect">
            <a:avLst/>
          </a:prstGeom>
        </p:spPr>
      </p:pic>
      <p:pic>
        <p:nvPicPr>
          <p:cNvPr id="4" name="Obrázek 3"/>
          <p:cNvPicPr>
            <a:picLocks noChangeAspect="1"/>
          </p:cNvPicPr>
          <p:nvPr/>
        </p:nvPicPr>
        <p:blipFill>
          <a:blip r:embed="rId8"/>
          <a:stretch>
            <a:fillRect/>
          </a:stretch>
        </p:blipFill>
        <p:spPr>
          <a:xfrm>
            <a:off x="8015016" y="1520044"/>
            <a:ext cx="995008" cy="1508222"/>
          </a:xfrm>
          <a:prstGeom prst="rect">
            <a:avLst/>
          </a:prstGeom>
        </p:spPr>
      </p:pic>
      <p:pic>
        <p:nvPicPr>
          <p:cNvPr id="5" name="Obrázek 4"/>
          <p:cNvPicPr>
            <a:picLocks noChangeAspect="1"/>
          </p:cNvPicPr>
          <p:nvPr/>
        </p:nvPicPr>
        <p:blipFill>
          <a:blip r:embed="rId9"/>
          <a:stretch>
            <a:fillRect/>
          </a:stretch>
        </p:blipFill>
        <p:spPr>
          <a:xfrm>
            <a:off x="4266030" y="4412065"/>
            <a:ext cx="967985" cy="1455362"/>
          </a:xfrm>
          <a:prstGeom prst="rect">
            <a:avLst/>
          </a:prstGeom>
        </p:spPr>
      </p:pic>
    </p:spTree>
    <p:extLst>
      <p:ext uri="{BB962C8B-B14F-4D97-AF65-F5344CB8AC3E}">
        <p14:creationId xmlns:p14="http://schemas.microsoft.com/office/powerpoint/2010/main" val="1751518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9240" y="188641"/>
            <a:ext cx="7975208" cy="1003554"/>
          </a:xfrm>
        </p:spPr>
        <p:txBody>
          <a:bodyPr>
            <a:normAutofit fontScale="90000"/>
          </a:bodyPr>
          <a:lstStyle/>
          <a:p>
            <a:r>
              <a:rPr lang="cs-CZ" sz="3000" dirty="0"/>
              <a:t>Rodinné anamnézy </a:t>
            </a:r>
            <a:br>
              <a:rPr lang="cs-CZ" sz="3000" dirty="0"/>
            </a:br>
            <a:r>
              <a:rPr lang="cs-CZ" sz="3000" dirty="0"/>
              <a:t>(nezvykle často v „exotickém“ světě venkova)</a:t>
            </a:r>
          </a:p>
        </p:txBody>
      </p:sp>
      <p:sp>
        <p:nvSpPr>
          <p:cNvPr id="3" name="Zástupný symbol pro obsah 2"/>
          <p:cNvSpPr>
            <a:spLocks noGrp="1"/>
          </p:cNvSpPr>
          <p:nvPr>
            <p:ph sz="half" idx="1"/>
          </p:nvPr>
        </p:nvSpPr>
        <p:spPr/>
        <p:txBody>
          <a:bodyPr>
            <a:normAutofit fontScale="92500" lnSpcReduction="20000"/>
          </a:bodyPr>
          <a:lstStyle/>
          <a:p>
            <a:r>
              <a:rPr lang="cs-CZ" dirty="0"/>
              <a:t>Anna Bolavá: </a:t>
            </a:r>
            <a:r>
              <a:rPr lang="cs-CZ" i="1" dirty="0"/>
              <a:t>Ke dnu </a:t>
            </a:r>
            <a:r>
              <a:rPr lang="cs-CZ" dirty="0"/>
              <a:t>(Odeon, 2017)</a:t>
            </a:r>
          </a:p>
          <a:p>
            <a:r>
              <a:rPr lang="cs-CZ" dirty="0"/>
              <a:t>Petra Dvořáková: </a:t>
            </a:r>
            <a:r>
              <a:rPr lang="cs-CZ" i="1" dirty="0"/>
              <a:t>Dědina: Pole, závist, chtíč a otčina </a:t>
            </a:r>
            <a:r>
              <a:rPr lang="cs-CZ" dirty="0"/>
              <a:t>(Host, 2018)</a:t>
            </a:r>
          </a:p>
          <a:p>
            <a:r>
              <a:rPr lang="cs-CZ" dirty="0"/>
              <a:t>Petra Soukupová: </a:t>
            </a:r>
            <a:r>
              <a:rPr lang="cs-CZ" i="1" dirty="0"/>
              <a:t>Nejlepší pro všechny</a:t>
            </a:r>
            <a:r>
              <a:rPr lang="cs-CZ" dirty="0"/>
              <a:t> (Host, 2017)</a:t>
            </a:r>
          </a:p>
          <a:p>
            <a:r>
              <a:rPr lang="cs-CZ" dirty="0"/>
              <a:t>Ivana Myšková: </a:t>
            </a:r>
            <a:r>
              <a:rPr lang="cs-CZ" i="1" dirty="0"/>
              <a:t>Bílá zvířata jsou velmi často hluchá </a:t>
            </a:r>
            <a:r>
              <a:rPr lang="cs-CZ" dirty="0"/>
              <a:t>(Host, 2017)</a:t>
            </a:r>
          </a:p>
          <a:p>
            <a:r>
              <a:rPr lang="cs-CZ" dirty="0"/>
              <a:t>Alena </a:t>
            </a:r>
            <a:r>
              <a:rPr lang="cs-CZ" dirty="0" err="1"/>
              <a:t>Mornštajnová</a:t>
            </a:r>
            <a:r>
              <a:rPr lang="cs-CZ" dirty="0"/>
              <a:t>: </a:t>
            </a:r>
            <a:r>
              <a:rPr lang="cs-CZ" i="1" dirty="0"/>
              <a:t>Tiché roky </a:t>
            </a:r>
            <a:r>
              <a:rPr lang="cs-CZ" dirty="0"/>
              <a:t>(Host, 2019)</a:t>
            </a:r>
          </a:p>
          <a:p>
            <a:endParaRPr lang="cs-CZ" dirty="0"/>
          </a:p>
        </p:txBody>
      </p:sp>
      <p:pic>
        <p:nvPicPr>
          <p:cNvPr id="5" name="Zástupný symbol pro obsah 4"/>
          <p:cNvPicPr>
            <a:picLocks noGrp="1" noChangeAspect="1"/>
          </p:cNvPicPr>
          <p:nvPr>
            <p:ph sz="half" idx="2"/>
          </p:nvPr>
        </p:nvPicPr>
        <p:blipFill>
          <a:blip r:embed="rId2"/>
          <a:stretch>
            <a:fillRect/>
          </a:stretch>
        </p:blipFill>
        <p:spPr>
          <a:xfrm>
            <a:off x="5677261" y="1263286"/>
            <a:ext cx="1271588" cy="2021681"/>
          </a:xfrm>
          <a:prstGeom prst="rect">
            <a:avLst/>
          </a:prstGeom>
        </p:spPr>
      </p:pic>
      <p:pic>
        <p:nvPicPr>
          <p:cNvPr id="7" name="Obrázek 6"/>
          <p:cNvPicPr>
            <a:picLocks noChangeAspect="1"/>
          </p:cNvPicPr>
          <p:nvPr/>
        </p:nvPicPr>
        <p:blipFill>
          <a:blip r:embed="rId3"/>
          <a:stretch>
            <a:fillRect/>
          </a:stretch>
        </p:blipFill>
        <p:spPr>
          <a:xfrm>
            <a:off x="4811464" y="3599456"/>
            <a:ext cx="1250156" cy="1907381"/>
          </a:xfrm>
          <a:prstGeom prst="rect">
            <a:avLst/>
          </a:prstGeom>
        </p:spPr>
      </p:pic>
      <p:pic>
        <p:nvPicPr>
          <p:cNvPr id="8" name="Obrázek 7"/>
          <p:cNvPicPr>
            <a:picLocks noChangeAspect="1"/>
          </p:cNvPicPr>
          <p:nvPr/>
        </p:nvPicPr>
        <p:blipFill>
          <a:blip r:embed="rId4"/>
          <a:stretch>
            <a:fillRect/>
          </a:stretch>
        </p:blipFill>
        <p:spPr>
          <a:xfrm>
            <a:off x="7374341" y="1481680"/>
            <a:ext cx="1389791" cy="2117776"/>
          </a:xfrm>
          <a:prstGeom prst="rect">
            <a:avLst/>
          </a:prstGeom>
        </p:spPr>
      </p:pic>
      <p:pic>
        <p:nvPicPr>
          <p:cNvPr id="4" name="Obrázek 3"/>
          <p:cNvPicPr>
            <a:picLocks noChangeAspect="1"/>
          </p:cNvPicPr>
          <p:nvPr/>
        </p:nvPicPr>
        <p:blipFill>
          <a:blip r:embed="rId5"/>
          <a:stretch>
            <a:fillRect/>
          </a:stretch>
        </p:blipFill>
        <p:spPr>
          <a:xfrm>
            <a:off x="6200558" y="3661561"/>
            <a:ext cx="1300163" cy="1978819"/>
          </a:xfrm>
          <a:prstGeom prst="rect">
            <a:avLst/>
          </a:prstGeom>
        </p:spPr>
      </p:pic>
      <p:pic>
        <p:nvPicPr>
          <p:cNvPr id="6" name="Obrázek 5"/>
          <p:cNvPicPr>
            <a:picLocks noChangeAspect="1"/>
          </p:cNvPicPr>
          <p:nvPr/>
        </p:nvPicPr>
        <p:blipFill>
          <a:blip r:embed="rId6"/>
          <a:stretch>
            <a:fillRect/>
          </a:stretch>
        </p:blipFill>
        <p:spPr>
          <a:xfrm>
            <a:off x="7701111" y="3888942"/>
            <a:ext cx="1063021" cy="1617895"/>
          </a:xfrm>
          <a:prstGeom prst="rect">
            <a:avLst/>
          </a:prstGeom>
        </p:spPr>
      </p:pic>
    </p:spTree>
    <p:extLst>
      <p:ext uri="{BB962C8B-B14F-4D97-AF65-F5344CB8AC3E}">
        <p14:creationId xmlns:p14="http://schemas.microsoft.com/office/powerpoint/2010/main" val="791689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3380" y="116633"/>
            <a:ext cx="7987232" cy="1038234"/>
          </a:xfrm>
        </p:spPr>
        <p:txBody>
          <a:bodyPr>
            <a:normAutofit fontScale="90000"/>
          </a:bodyPr>
          <a:lstStyle/>
          <a:p>
            <a:r>
              <a:rPr lang="cs-CZ" dirty="0"/>
              <a:t>„Obyčejné“ životy jako osudy zanořené: a) v minulosti</a:t>
            </a:r>
          </a:p>
        </p:txBody>
      </p:sp>
      <p:sp>
        <p:nvSpPr>
          <p:cNvPr id="3" name="Zástupný symbol pro obsah 2"/>
          <p:cNvSpPr>
            <a:spLocks noGrp="1"/>
          </p:cNvSpPr>
          <p:nvPr>
            <p:ph sz="half" idx="1"/>
          </p:nvPr>
        </p:nvSpPr>
        <p:spPr>
          <a:xfrm>
            <a:off x="643381" y="2447059"/>
            <a:ext cx="3195686" cy="3500666"/>
          </a:xfrm>
        </p:spPr>
        <p:txBody>
          <a:bodyPr>
            <a:normAutofit fontScale="62500" lnSpcReduction="20000"/>
          </a:bodyPr>
          <a:lstStyle/>
          <a:p>
            <a:r>
              <a:rPr lang="cs-CZ" dirty="0"/>
              <a:t>Alena </a:t>
            </a:r>
            <a:r>
              <a:rPr lang="cs-CZ" dirty="0" err="1"/>
              <a:t>Mornštajnová</a:t>
            </a:r>
            <a:r>
              <a:rPr lang="cs-CZ" dirty="0"/>
              <a:t>: </a:t>
            </a:r>
            <a:r>
              <a:rPr lang="cs-CZ" i="1" dirty="0"/>
              <a:t>Hana </a:t>
            </a:r>
            <a:r>
              <a:rPr lang="cs-CZ" dirty="0"/>
              <a:t>(Host, 2017)</a:t>
            </a:r>
          </a:p>
          <a:p>
            <a:r>
              <a:rPr lang="cs-CZ" dirty="0"/>
              <a:t>Aleš Palán: </a:t>
            </a:r>
            <a:r>
              <a:rPr lang="cs-CZ" i="1" dirty="0"/>
              <a:t>Ratajský les (</a:t>
            </a:r>
            <a:r>
              <a:rPr lang="cs-CZ" dirty="0" err="1"/>
              <a:t>Pistorius</a:t>
            </a:r>
            <a:r>
              <a:rPr lang="cs-CZ" dirty="0"/>
              <a:t> a Olšanská, 2016) </a:t>
            </a:r>
          </a:p>
          <a:p>
            <a:r>
              <a:rPr lang="cs-CZ" dirty="0"/>
              <a:t>Vratislav Maňák: </a:t>
            </a:r>
            <a:r>
              <a:rPr lang="cs-CZ" i="1" dirty="0"/>
              <a:t>Rubikova kostka: Stručné dějiny </a:t>
            </a:r>
            <a:r>
              <a:rPr lang="cs-CZ" i="1" dirty="0" err="1"/>
              <a:t>uchavců</a:t>
            </a:r>
            <a:r>
              <a:rPr lang="cs-CZ" i="1" dirty="0"/>
              <a:t> </a:t>
            </a:r>
            <a:r>
              <a:rPr lang="cs-CZ" dirty="0"/>
              <a:t>(Host, 2016)</a:t>
            </a:r>
          </a:p>
          <a:p>
            <a:r>
              <a:rPr lang="cs-CZ" dirty="0"/>
              <a:t>Marie Benetková: </a:t>
            </a:r>
            <a:r>
              <a:rPr lang="cs-CZ" i="1" dirty="0"/>
              <a:t>Zlatý nebe </a:t>
            </a:r>
            <a:r>
              <a:rPr lang="cs-CZ" dirty="0"/>
              <a:t>(Argo, 2017)</a:t>
            </a:r>
          </a:p>
          <a:p>
            <a:r>
              <a:rPr lang="cs-CZ" dirty="0"/>
              <a:t>Michal Přibáň: </a:t>
            </a:r>
            <a:r>
              <a:rPr lang="cs-CZ" i="1" dirty="0"/>
              <a:t>Všechno je jenom dvakrát </a:t>
            </a:r>
            <a:r>
              <a:rPr lang="cs-CZ" dirty="0"/>
              <a:t>(Host, 2016)</a:t>
            </a:r>
          </a:p>
          <a:p>
            <a:r>
              <a:rPr lang="cs-CZ" dirty="0"/>
              <a:t>Vojtěch Matocha: </a:t>
            </a:r>
            <a:r>
              <a:rPr lang="cs-CZ" i="1" dirty="0" err="1"/>
              <a:t>Prašina</a:t>
            </a:r>
            <a:r>
              <a:rPr lang="cs-CZ" dirty="0"/>
              <a:t> (Paseka, 2018)</a:t>
            </a:r>
          </a:p>
        </p:txBody>
      </p:sp>
      <p:pic>
        <p:nvPicPr>
          <p:cNvPr id="5" name="Zástupný symbol pro obsah 4"/>
          <p:cNvPicPr>
            <a:picLocks noGrp="1" noChangeAspect="1"/>
          </p:cNvPicPr>
          <p:nvPr>
            <p:ph sz="half" idx="2"/>
          </p:nvPr>
        </p:nvPicPr>
        <p:blipFill>
          <a:blip r:embed="rId2"/>
          <a:stretch>
            <a:fillRect/>
          </a:stretch>
        </p:blipFill>
        <p:spPr>
          <a:xfrm>
            <a:off x="4125727" y="3717172"/>
            <a:ext cx="1443038" cy="1993106"/>
          </a:xfrm>
          <a:prstGeom prst="rect">
            <a:avLst/>
          </a:prstGeom>
        </p:spPr>
      </p:pic>
      <p:pic>
        <p:nvPicPr>
          <p:cNvPr id="7" name="Obrázek 6"/>
          <p:cNvPicPr>
            <a:picLocks noChangeAspect="1"/>
          </p:cNvPicPr>
          <p:nvPr/>
        </p:nvPicPr>
        <p:blipFill>
          <a:blip r:embed="rId3"/>
          <a:stretch>
            <a:fillRect/>
          </a:stretch>
        </p:blipFill>
        <p:spPr>
          <a:xfrm>
            <a:off x="6124292" y="1372964"/>
            <a:ext cx="1293019" cy="1993106"/>
          </a:xfrm>
          <a:prstGeom prst="rect">
            <a:avLst/>
          </a:prstGeom>
        </p:spPr>
      </p:pic>
      <p:pic>
        <p:nvPicPr>
          <p:cNvPr id="9" name="Obrázek 8"/>
          <p:cNvPicPr>
            <a:picLocks noChangeAspect="1"/>
          </p:cNvPicPr>
          <p:nvPr/>
        </p:nvPicPr>
        <p:blipFill>
          <a:blip r:embed="rId4"/>
          <a:stretch>
            <a:fillRect/>
          </a:stretch>
        </p:blipFill>
        <p:spPr>
          <a:xfrm>
            <a:off x="5802286" y="3717171"/>
            <a:ext cx="1293019" cy="1993106"/>
          </a:xfrm>
          <a:prstGeom prst="rect">
            <a:avLst/>
          </a:prstGeom>
        </p:spPr>
      </p:pic>
      <p:pic>
        <p:nvPicPr>
          <p:cNvPr id="10" name="Obrázek 9"/>
          <p:cNvPicPr>
            <a:picLocks noChangeAspect="1"/>
          </p:cNvPicPr>
          <p:nvPr/>
        </p:nvPicPr>
        <p:blipFill>
          <a:blip r:embed="rId5"/>
          <a:stretch>
            <a:fillRect/>
          </a:stretch>
        </p:blipFill>
        <p:spPr>
          <a:xfrm>
            <a:off x="7640421" y="1394395"/>
            <a:ext cx="1293019" cy="1985963"/>
          </a:xfrm>
          <a:prstGeom prst="rect">
            <a:avLst/>
          </a:prstGeom>
        </p:spPr>
      </p:pic>
      <p:pic>
        <p:nvPicPr>
          <p:cNvPr id="6" name="Obrázek 5"/>
          <p:cNvPicPr>
            <a:picLocks noChangeAspect="1"/>
          </p:cNvPicPr>
          <p:nvPr/>
        </p:nvPicPr>
        <p:blipFill>
          <a:blip r:embed="rId6"/>
          <a:stretch>
            <a:fillRect/>
          </a:stretch>
        </p:blipFill>
        <p:spPr>
          <a:xfrm>
            <a:off x="4654852" y="1394395"/>
            <a:ext cx="1300163" cy="1971675"/>
          </a:xfrm>
          <a:prstGeom prst="rect">
            <a:avLst/>
          </a:prstGeom>
        </p:spPr>
      </p:pic>
      <p:pic>
        <p:nvPicPr>
          <p:cNvPr id="4" name="Obrázek 3"/>
          <p:cNvPicPr>
            <a:picLocks noChangeAspect="1"/>
          </p:cNvPicPr>
          <p:nvPr/>
        </p:nvPicPr>
        <p:blipFill>
          <a:blip r:embed="rId7"/>
          <a:stretch>
            <a:fillRect/>
          </a:stretch>
        </p:blipFill>
        <p:spPr>
          <a:xfrm>
            <a:off x="7337593" y="3717170"/>
            <a:ext cx="1293019" cy="1985963"/>
          </a:xfrm>
          <a:prstGeom prst="rect">
            <a:avLst/>
          </a:prstGeom>
        </p:spPr>
      </p:pic>
    </p:spTree>
    <p:extLst>
      <p:ext uri="{BB962C8B-B14F-4D97-AF65-F5344CB8AC3E}">
        <p14:creationId xmlns:p14="http://schemas.microsoft.com/office/powerpoint/2010/main" val="4147740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a:t>„Obyčejné“ životy jako osudy zanořené:</a:t>
            </a:r>
            <a:br>
              <a:rPr lang="cs-CZ" sz="3600" dirty="0"/>
            </a:br>
            <a:r>
              <a:rPr lang="cs-CZ" sz="3600" dirty="0"/>
              <a:t>b) v současnosti</a:t>
            </a:r>
          </a:p>
        </p:txBody>
      </p:sp>
      <p:sp>
        <p:nvSpPr>
          <p:cNvPr id="3" name="Zástupný symbol pro obsah 2"/>
          <p:cNvSpPr>
            <a:spLocks noGrp="1"/>
          </p:cNvSpPr>
          <p:nvPr>
            <p:ph sz="half" idx="1"/>
          </p:nvPr>
        </p:nvSpPr>
        <p:spPr>
          <a:xfrm>
            <a:off x="1028700" y="2571750"/>
            <a:ext cx="3335840" cy="3104804"/>
          </a:xfrm>
        </p:spPr>
        <p:txBody>
          <a:bodyPr>
            <a:normAutofit fontScale="55000" lnSpcReduction="20000"/>
          </a:bodyPr>
          <a:lstStyle/>
          <a:p>
            <a:endParaRPr lang="cs-CZ" dirty="0"/>
          </a:p>
          <a:p>
            <a:r>
              <a:rPr lang="cs-CZ" dirty="0"/>
              <a:t>Petr Motýl: </a:t>
            </a:r>
            <a:r>
              <a:rPr lang="cs-CZ" i="1" dirty="0"/>
              <a:t>Kosí srdce </a:t>
            </a:r>
            <a:r>
              <a:rPr lang="cs-CZ" dirty="0"/>
              <a:t>(</a:t>
            </a:r>
            <a:r>
              <a:rPr lang="cs-CZ" dirty="0" err="1"/>
              <a:t>Malvern</a:t>
            </a:r>
            <a:r>
              <a:rPr lang="cs-CZ" dirty="0"/>
              <a:t>, 2017)</a:t>
            </a:r>
          </a:p>
          <a:p>
            <a:r>
              <a:rPr lang="cs-CZ" dirty="0"/>
              <a:t>Miroslav Pech: </a:t>
            </a:r>
            <a:r>
              <a:rPr lang="cs-CZ" i="1" dirty="0" err="1"/>
              <a:t>Cobainovi</a:t>
            </a:r>
            <a:r>
              <a:rPr lang="cs-CZ" i="1" dirty="0"/>
              <a:t> žáci </a:t>
            </a:r>
            <a:r>
              <a:rPr lang="cs-CZ" dirty="0"/>
              <a:t>(Argo, 2017)</a:t>
            </a:r>
          </a:p>
          <a:p>
            <a:r>
              <a:rPr lang="cs-CZ" dirty="0"/>
              <a:t>Jiří Kamen: </a:t>
            </a:r>
            <a:r>
              <a:rPr lang="cs-CZ" i="1" dirty="0"/>
              <a:t>Elvis ze Záluží </a:t>
            </a:r>
            <a:r>
              <a:rPr lang="cs-CZ" dirty="0"/>
              <a:t>(Argo, 2018)</a:t>
            </a:r>
          </a:p>
          <a:p>
            <a:r>
              <a:rPr lang="cs-CZ" dirty="0"/>
              <a:t>Jaroslav </a:t>
            </a:r>
            <a:r>
              <a:rPr lang="cs-CZ" dirty="0" err="1"/>
              <a:t>Rudiš</a:t>
            </a:r>
            <a:r>
              <a:rPr lang="cs-CZ" dirty="0"/>
              <a:t>: </a:t>
            </a:r>
            <a:r>
              <a:rPr lang="cs-CZ" i="1" dirty="0"/>
              <a:t>Český ráj</a:t>
            </a:r>
            <a:r>
              <a:rPr lang="cs-CZ" dirty="0"/>
              <a:t> (Labyrint, 2018)</a:t>
            </a:r>
          </a:p>
          <a:p>
            <a:r>
              <a:rPr lang="cs-CZ" dirty="0"/>
              <a:t>Michal Šanda: </a:t>
            </a:r>
            <a:r>
              <a:rPr lang="cs-CZ" i="1" dirty="0" err="1"/>
              <a:t>Hemingwayův</a:t>
            </a:r>
            <a:r>
              <a:rPr lang="cs-CZ" i="1" dirty="0"/>
              <a:t> býk </a:t>
            </a:r>
            <a:r>
              <a:rPr lang="cs-CZ" dirty="0"/>
              <a:t>(</a:t>
            </a:r>
            <a:r>
              <a:rPr lang="cs-CZ" dirty="0" err="1"/>
              <a:t>Paper</a:t>
            </a:r>
            <a:r>
              <a:rPr lang="cs-CZ" dirty="0"/>
              <a:t> Jam, 2018)</a:t>
            </a:r>
          </a:p>
          <a:p>
            <a:r>
              <a:rPr lang="cs-CZ" dirty="0"/>
              <a:t>Petr Stančík: </a:t>
            </a:r>
            <a:r>
              <a:rPr lang="cs-CZ" i="1" dirty="0" err="1"/>
              <a:t>Nulorožec</a:t>
            </a:r>
            <a:r>
              <a:rPr lang="cs-CZ" i="1" dirty="0"/>
              <a:t> </a:t>
            </a:r>
            <a:r>
              <a:rPr lang="cs-CZ" dirty="0"/>
              <a:t>(Druhé město, 2018)</a:t>
            </a:r>
          </a:p>
          <a:p>
            <a:endParaRPr lang="cs-CZ" dirty="0"/>
          </a:p>
          <a:p>
            <a:endParaRPr lang="cs-CZ" dirty="0"/>
          </a:p>
          <a:p>
            <a:endParaRPr lang="cs-CZ" dirty="0"/>
          </a:p>
        </p:txBody>
      </p:sp>
      <p:pic>
        <p:nvPicPr>
          <p:cNvPr id="5" name="Zástupný symbol pro obsah 4"/>
          <p:cNvPicPr>
            <a:picLocks noGrp="1" noChangeAspect="1"/>
          </p:cNvPicPr>
          <p:nvPr>
            <p:ph sz="half" idx="2"/>
          </p:nvPr>
        </p:nvPicPr>
        <p:blipFill>
          <a:blip r:embed="rId2"/>
          <a:stretch>
            <a:fillRect/>
          </a:stretch>
        </p:blipFill>
        <p:spPr>
          <a:xfrm>
            <a:off x="4953526" y="2337435"/>
            <a:ext cx="1220830" cy="1892972"/>
          </a:xfrm>
          <a:prstGeom prst="rect">
            <a:avLst/>
          </a:prstGeom>
        </p:spPr>
      </p:pic>
      <p:pic>
        <p:nvPicPr>
          <p:cNvPr id="6" name="Obrázek 5"/>
          <p:cNvPicPr>
            <a:picLocks noChangeAspect="1"/>
          </p:cNvPicPr>
          <p:nvPr/>
        </p:nvPicPr>
        <p:blipFill>
          <a:blip r:embed="rId3"/>
          <a:stretch>
            <a:fillRect/>
          </a:stretch>
        </p:blipFill>
        <p:spPr>
          <a:xfrm>
            <a:off x="6407972" y="2428165"/>
            <a:ext cx="1156502" cy="1565330"/>
          </a:xfrm>
          <a:prstGeom prst="rect">
            <a:avLst/>
          </a:prstGeom>
        </p:spPr>
      </p:pic>
      <p:pic>
        <p:nvPicPr>
          <p:cNvPr id="4" name="Obrázek 3"/>
          <p:cNvPicPr>
            <a:picLocks noChangeAspect="1"/>
          </p:cNvPicPr>
          <p:nvPr/>
        </p:nvPicPr>
        <p:blipFill>
          <a:blip r:embed="rId4"/>
          <a:stretch>
            <a:fillRect/>
          </a:stretch>
        </p:blipFill>
        <p:spPr>
          <a:xfrm>
            <a:off x="4935531" y="4373155"/>
            <a:ext cx="977589" cy="1505177"/>
          </a:xfrm>
          <a:prstGeom prst="rect">
            <a:avLst/>
          </a:prstGeom>
        </p:spPr>
      </p:pic>
      <p:pic>
        <p:nvPicPr>
          <p:cNvPr id="8" name="Obrázek 7"/>
          <p:cNvPicPr>
            <a:picLocks noChangeAspect="1"/>
          </p:cNvPicPr>
          <p:nvPr/>
        </p:nvPicPr>
        <p:blipFill>
          <a:blip r:embed="rId5"/>
          <a:stretch>
            <a:fillRect/>
          </a:stretch>
        </p:blipFill>
        <p:spPr>
          <a:xfrm>
            <a:off x="7746668" y="4266123"/>
            <a:ext cx="1179995" cy="1719241"/>
          </a:xfrm>
          <a:prstGeom prst="rect">
            <a:avLst/>
          </a:prstGeom>
        </p:spPr>
      </p:pic>
      <p:pic>
        <p:nvPicPr>
          <p:cNvPr id="9" name="Obrázek 8"/>
          <p:cNvPicPr>
            <a:picLocks noChangeAspect="1"/>
          </p:cNvPicPr>
          <p:nvPr/>
        </p:nvPicPr>
        <p:blipFill>
          <a:blip r:embed="rId6"/>
          <a:stretch>
            <a:fillRect/>
          </a:stretch>
        </p:blipFill>
        <p:spPr>
          <a:xfrm>
            <a:off x="6299980" y="4405657"/>
            <a:ext cx="994255" cy="1480575"/>
          </a:xfrm>
          <a:prstGeom prst="rect">
            <a:avLst/>
          </a:prstGeom>
        </p:spPr>
      </p:pic>
      <p:pic>
        <p:nvPicPr>
          <p:cNvPr id="10" name="Obrázek 9"/>
          <p:cNvPicPr>
            <a:picLocks noChangeAspect="1"/>
          </p:cNvPicPr>
          <p:nvPr/>
        </p:nvPicPr>
        <p:blipFill>
          <a:blip r:embed="rId7"/>
          <a:stretch>
            <a:fillRect/>
          </a:stretch>
        </p:blipFill>
        <p:spPr>
          <a:xfrm>
            <a:off x="7866980" y="2569906"/>
            <a:ext cx="939370" cy="1281848"/>
          </a:xfrm>
          <a:prstGeom prst="rect">
            <a:avLst/>
          </a:prstGeom>
        </p:spPr>
      </p:pic>
    </p:spTree>
    <p:extLst>
      <p:ext uri="{BB962C8B-B14F-4D97-AF65-F5344CB8AC3E}">
        <p14:creationId xmlns:p14="http://schemas.microsoft.com/office/powerpoint/2010/main" val="711302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Otevírání se světu</a:t>
            </a:r>
          </a:p>
        </p:txBody>
      </p:sp>
      <p:sp>
        <p:nvSpPr>
          <p:cNvPr id="3" name="Zástupný symbol pro obsah 2"/>
          <p:cNvSpPr>
            <a:spLocks noGrp="1"/>
          </p:cNvSpPr>
          <p:nvPr>
            <p:ph sz="half" idx="1"/>
          </p:nvPr>
        </p:nvSpPr>
        <p:spPr>
          <a:xfrm>
            <a:off x="542406" y="2284961"/>
            <a:ext cx="4694612" cy="3672147"/>
          </a:xfrm>
        </p:spPr>
        <p:txBody>
          <a:bodyPr>
            <a:normAutofit fontScale="55000" lnSpcReduction="20000"/>
          </a:bodyPr>
          <a:lstStyle/>
          <a:p>
            <a:r>
              <a:rPr lang="cs-CZ" dirty="0"/>
              <a:t>Marek Šindelka: </a:t>
            </a:r>
            <a:r>
              <a:rPr lang="cs-CZ" i="1" dirty="0"/>
              <a:t>Únava materiálu </a:t>
            </a:r>
            <a:r>
              <a:rPr lang="cs-CZ" dirty="0"/>
              <a:t>(Odeon, 2016)</a:t>
            </a:r>
          </a:p>
          <a:p>
            <a:r>
              <a:rPr lang="cs-CZ" dirty="0"/>
              <a:t>Michal Kašpárek: </a:t>
            </a:r>
            <a:r>
              <a:rPr lang="cs-CZ" i="1" dirty="0"/>
              <a:t>Hry bez hranic </a:t>
            </a:r>
            <a:r>
              <a:rPr lang="cs-CZ" dirty="0"/>
              <a:t>(Listen 2018)</a:t>
            </a:r>
          </a:p>
          <a:p>
            <a:endParaRPr lang="cs-CZ" dirty="0"/>
          </a:p>
          <a:p>
            <a:r>
              <a:rPr lang="cs-CZ" dirty="0"/>
              <a:t>Patrik Ouředník: Konec světa se prý nekonal (</a:t>
            </a:r>
            <a:r>
              <a:rPr lang="cs-CZ" dirty="0" err="1"/>
              <a:t>Torst</a:t>
            </a:r>
            <a:r>
              <a:rPr lang="cs-CZ" dirty="0"/>
              <a:t>, 2018; překlad z francouzštiny)</a:t>
            </a:r>
          </a:p>
          <a:p>
            <a:r>
              <a:rPr lang="cs-CZ" dirty="0"/>
              <a:t>Radka </a:t>
            </a:r>
            <a:r>
              <a:rPr lang="cs-CZ" dirty="0" err="1"/>
              <a:t>Denemarková</a:t>
            </a:r>
            <a:r>
              <a:rPr lang="cs-CZ" dirty="0"/>
              <a:t>: </a:t>
            </a:r>
            <a:r>
              <a:rPr lang="cs-CZ" i="1" dirty="0"/>
              <a:t>Hodiny z olova </a:t>
            </a:r>
            <a:r>
              <a:rPr lang="cs-CZ" dirty="0"/>
              <a:t>(Host, 2018)</a:t>
            </a:r>
          </a:p>
          <a:p>
            <a:endParaRPr lang="cs-CZ" dirty="0"/>
          </a:p>
          <a:p>
            <a:r>
              <a:rPr lang="cs-CZ" dirty="0"/>
              <a:t>Markéta Pilátová: S Baťou v džungli (2017)</a:t>
            </a:r>
          </a:p>
          <a:p>
            <a:endParaRPr lang="cs-CZ" dirty="0"/>
          </a:p>
          <a:p>
            <a:endParaRPr lang="cs-CZ" dirty="0"/>
          </a:p>
          <a:p>
            <a:r>
              <a:rPr lang="cs-CZ" dirty="0"/>
              <a:t>Anna </a:t>
            </a:r>
            <a:r>
              <a:rPr lang="cs-CZ" dirty="0" err="1"/>
              <a:t>Cima</a:t>
            </a:r>
            <a:r>
              <a:rPr lang="cs-CZ" dirty="0"/>
              <a:t>: </a:t>
            </a:r>
            <a:r>
              <a:rPr lang="cs-CZ" i="1" dirty="0"/>
              <a:t>Probudím se na Šibuji </a:t>
            </a:r>
            <a:r>
              <a:rPr lang="cs-CZ" dirty="0"/>
              <a:t>(Paseka, 2018)</a:t>
            </a:r>
          </a:p>
        </p:txBody>
      </p:sp>
      <p:pic>
        <p:nvPicPr>
          <p:cNvPr id="5" name="Zástupný symbol pro obsah 4"/>
          <p:cNvPicPr>
            <a:picLocks noGrp="1" noChangeAspect="1"/>
          </p:cNvPicPr>
          <p:nvPr>
            <p:ph sz="half" idx="2"/>
          </p:nvPr>
        </p:nvPicPr>
        <p:blipFill>
          <a:blip r:embed="rId2"/>
          <a:stretch>
            <a:fillRect/>
          </a:stretch>
        </p:blipFill>
        <p:spPr>
          <a:xfrm>
            <a:off x="7758262" y="3777431"/>
            <a:ext cx="1214438" cy="2114550"/>
          </a:xfrm>
          <a:prstGeom prst="rect">
            <a:avLst/>
          </a:prstGeom>
        </p:spPr>
      </p:pic>
      <p:pic>
        <p:nvPicPr>
          <p:cNvPr id="6" name="Obrázek 5"/>
          <p:cNvPicPr>
            <a:picLocks noChangeAspect="1"/>
          </p:cNvPicPr>
          <p:nvPr/>
        </p:nvPicPr>
        <p:blipFill>
          <a:blip r:embed="rId3"/>
          <a:stretch>
            <a:fillRect/>
          </a:stretch>
        </p:blipFill>
        <p:spPr>
          <a:xfrm>
            <a:off x="5124685" y="1142080"/>
            <a:ext cx="1280271" cy="2030144"/>
          </a:xfrm>
          <a:prstGeom prst="rect">
            <a:avLst/>
          </a:prstGeom>
        </p:spPr>
      </p:pic>
      <p:pic>
        <p:nvPicPr>
          <p:cNvPr id="7" name="Obrázek 6"/>
          <p:cNvPicPr>
            <a:picLocks noChangeAspect="1"/>
          </p:cNvPicPr>
          <p:nvPr/>
        </p:nvPicPr>
        <p:blipFill>
          <a:blip r:embed="rId4"/>
          <a:stretch>
            <a:fillRect/>
          </a:stretch>
        </p:blipFill>
        <p:spPr>
          <a:xfrm>
            <a:off x="6450173" y="1231024"/>
            <a:ext cx="1348857" cy="1723793"/>
          </a:xfrm>
          <a:prstGeom prst="rect">
            <a:avLst/>
          </a:prstGeom>
        </p:spPr>
      </p:pic>
      <p:pic>
        <p:nvPicPr>
          <p:cNvPr id="8" name="Obrázek 7"/>
          <p:cNvPicPr>
            <a:picLocks noChangeAspect="1"/>
          </p:cNvPicPr>
          <p:nvPr/>
        </p:nvPicPr>
        <p:blipFill>
          <a:blip r:embed="rId5"/>
          <a:stretch>
            <a:fillRect/>
          </a:stretch>
        </p:blipFill>
        <p:spPr>
          <a:xfrm>
            <a:off x="7844248" y="1231024"/>
            <a:ext cx="1220830" cy="2107875"/>
          </a:xfrm>
          <a:prstGeom prst="rect">
            <a:avLst/>
          </a:prstGeom>
        </p:spPr>
      </p:pic>
      <p:pic>
        <p:nvPicPr>
          <p:cNvPr id="9" name="Obrázek 8"/>
          <p:cNvPicPr>
            <a:picLocks noChangeAspect="1"/>
          </p:cNvPicPr>
          <p:nvPr/>
        </p:nvPicPr>
        <p:blipFill>
          <a:blip r:embed="rId6"/>
          <a:stretch>
            <a:fillRect/>
          </a:stretch>
        </p:blipFill>
        <p:spPr>
          <a:xfrm>
            <a:off x="5124685" y="3508949"/>
            <a:ext cx="1207112" cy="1801524"/>
          </a:xfrm>
          <a:prstGeom prst="rect">
            <a:avLst/>
          </a:prstGeom>
        </p:spPr>
      </p:pic>
      <p:pic>
        <p:nvPicPr>
          <p:cNvPr id="10" name="Obrázek 9"/>
          <p:cNvPicPr>
            <a:picLocks noChangeAspect="1"/>
          </p:cNvPicPr>
          <p:nvPr/>
        </p:nvPicPr>
        <p:blipFill>
          <a:blip r:embed="rId7"/>
          <a:stretch>
            <a:fillRect/>
          </a:stretch>
        </p:blipFill>
        <p:spPr>
          <a:xfrm>
            <a:off x="6450174" y="4000244"/>
            <a:ext cx="1220830" cy="1668925"/>
          </a:xfrm>
          <a:prstGeom prst="rect">
            <a:avLst/>
          </a:prstGeom>
        </p:spPr>
      </p:pic>
    </p:spTree>
    <p:extLst>
      <p:ext uri="{BB962C8B-B14F-4D97-AF65-F5344CB8AC3E}">
        <p14:creationId xmlns:p14="http://schemas.microsoft.com/office/powerpoint/2010/main" val="3461837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6060" y="44625"/>
            <a:ext cx="7429499" cy="1127440"/>
          </a:xfrm>
        </p:spPr>
        <p:txBody>
          <a:bodyPr>
            <a:normAutofit fontScale="90000"/>
          </a:bodyPr>
          <a:lstStyle/>
          <a:p>
            <a:r>
              <a:rPr lang="cs-CZ" dirty="0"/>
              <a:t>Anatomie současného českého bestselleru</a:t>
            </a:r>
          </a:p>
        </p:txBody>
      </p:sp>
      <p:sp>
        <p:nvSpPr>
          <p:cNvPr id="3" name="Zástupný symbol pro obsah 2"/>
          <p:cNvSpPr>
            <a:spLocks noGrp="1"/>
          </p:cNvSpPr>
          <p:nvPr>
            <p:ph idx="1"/>
          </p:nvPr>
        </p:nvSpPr>
        <p:spPr>
          <a:xfrm>
            <a:off x="408709" y="1591542"/>
            <a:ext cx="8347364" cy="4409209"/>
          </a:xfrm>
        </p:spPr>
        <p:txBody>
          <a:bodyPr>
            <a:normAutofit/>
          </a:bodyPr>
          <a:lstStyle/>
          <a:p>
            <a:r>
              <a:rPr lang="cs-CZ" dirty="0"/>
              <a:t>Patrik Hartl (nar. 1976)</a:t>
            </a:r>
          </a:p>
          <a:p>
            <a:r>
              <a:rPr lang="cs-CZ" dirty="0"/>
              <a:t>(</a:t>
            </a:r>
            <a:r>
              <a:rPr lang="cs-CZ" i="1" dirty="0"/>
              <a:t>Malý pražský </a:t>
            </a:r>
            <a:r>
              <a:rPr lang="cs-CZ" i="1" dirty="0" err="1"/>
              <a:t>erotikon</a:t>
            </a:r>
            <a:r>
              <a:rPr lang="cs-CZ" dirty="0"/>
              <a:t>, 2014; </a:t>
            </a:r>
            <a:r>
              <a:rPr lang="cs-CZ" i="1" dirty="0"/>
              <a:t>Okamžiky štěstí</a:t>
            </a:r>
            <a:r>
              <a:rPr lang="cs-CZ" dirty="0"/>
              <a:t>, 2016; </a:t>
            </a:r>
            <a:r>
              <a:rPr lang="cs-CZ" i="1" dirty="0"/>
              <a:t>Nejlepší víkend </a:t>
            </a:r>
            <a:r>
              <a:rPr lang="cs-CZ" dirty="0"/>
              <a:t>(2018):</a:t>
            </a:r>
          </a:p>
          <a:p>
            <a:r>
              <a:rPr lang="cs-CZ" sz="1350" dirty="0"/>
              <a:t>„Na Babě stojí nad strání s výhledem na Prahu dvě sousedící řadovky, ve kterých bydlí rodiny, jejichž členové prožívají pod povrchem zdánlivě všedních dní nečekaně osudové milostné příběhy.</a:t>
            </a:r>
          </a:p>
          <a:p>
            <a:r>
              <a:rPr lang="cs-CZ" sz="1350" dirty="0"/>
              <a:t>Honza cítí pokušení, ale protože si nechce komplikovat život, snaží se mu odolat. Marta, přestože je vdaná, občas neodolá, a Zbyněk se ani odolávat nepokouší. Táňa miluje tajně, Petra má zábrany, Tomáš je až příliš velký romantik, Cyril trochu zvrhlík a Adéla se miluje častěji, než všichni předchozí dohromady, aby se necítila sama.“</a:t>
            </a:r>
          </a:p>
        </p:txBody>
      </p:sp>
      <p:pic>
        <p:nvPicPr>
          <p:cNvPr id="4" name="Obrázek 3"/>
          <p:cNvPicPr>
            <a:picLocks noChangeAspect="1"/>
          </p:cNvPicPr>
          <p:nvPr/>
        </p:nvPicPr>
        <p:blipFill>
          <a:blip r:embed="rId2"/>
          <a:stretch>
            <a:fillRect/>
          </a:stretch>
        </p:blipFill>
        <p:spPr>
          <a:xfrm>
            <a:off x="3204122" y="4649570"/>
            <a:ext cx="1364456" cy="1878806"/>
          </a:xfrm>
          <a:prstGeom prst="rect">
            <a:avLst/>
          </a:prstGeom>
        </p:spPr>
      </p:pic>
      <p:pic>
        <p:nvPicPr>
          <p:cNvPr id="5" name="Obrázek 4"/>
          <p:cNvPicPr>
            <a:picLocks noChangeAspect="1"/>
          </p:cNvPicPr>
          <p:nvPr/>
        </p:nvPicPr>
        <p:blipFill>
          <a:blip r:embed="rId3"/>
          <a:stretch>
            <a:fillRect/>
          </a:stretch>
        </p:blipFill>
        <p:spPr>
          <a:xfrm>
            <a:off x="4801797" y="4869160"/>
            <a:ext cx="2352725" cy="1600199"/>
          </a:xfrm>
          <a:prstGeom prst="rect">
            <a:avLst/>
          </a:prstGeom>
        </p:spPr>
      </p:pic>
      <p:pic>
        <p:nvPicPr>
          <p:cNvPr id="6" name="Obrázek 5"/>
          <p:cNvPicPr>
            <a:picLocks noChangeAspect="1"/>
          </p:cNvPicPr>
          <p:nvPr/>
        </p:nvPicPr>
        <p:blipFill>
          <a:blip r:embed="rId4"/>
          <a:stretch>
            <a:fillRect/>
          </a:stretch>
        </p:blipFill>
        <p:spPr>
          <a:xfrm>
            <a:off x="7419318" y="4649570"/>
            <a:ext cx="1371600" cy="1871663"/>
          </a:xfrm>
          <a:prstGeom prst="rect">
            <a:avLst/>
          </a:prstGeom>
        </p:spPr>
      </p:pic>
      <p:pic>
        <p:nvPicPr>
          <p:cNvPr id="7" name="Obrázek 6"/>
          <p:cNvPicPr>
            <a:picLocks noChangeAspect="1"/>
          </p:cNvPicPr>
          <p:nvPr/>
        </p:nvPicPr>
        <p:blipFill>
          <a:blip r:embed="rId5"/>
          <a:stretch>
            <a:fillRect/>
          </a:stretch>
        </p:blipFill>
        <p:spPr>
          <a:xfrm>
            <a:off x="175490" y="4869160"/>
            <a:ext cx="2729106" cy="1439626"/>
          </a:xfrm>
          <a:prstGeom prst="rect">
            <a:avLst/>
          </a:prstGeom>
        </p:spPr>
      </p:pic>
    </p:spTree>
    <p:extLst>
      <p:ext uri="{BB962C8B-B14F-4D97-AF65-F5344CB8AC3E}">
        <p14:creationId xmlns:p14="http://schemas.microsoft.com/office/powerpoint/2010/main" val="163502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6060" y="44625"/>
            <a:ext cx="7429499" cy="1579476"/>
          </a:xfrm>
        </p:spPr>
        <p:txBody>
          <a:bodyPr>
            <a:normAutofit/>
          </a:bodyPr>
          <a:lstStyle/>
          <a:p>
            <a:r>
              <a:rPr lang="cs-CZ" dirty="0"/>
              <a:t>Anatomie současného českého bestselleru II</a:t>
            </a:r>
          </a:p>
        </p:txBody>
      </p:sp>
      <p:sp>
        <p:nvSpPr>
          <p:cNvPr id="3" name="Zástupný symbol pro obsah 2"/>
          <p:cNvSpPr>
            <a:spLocks noGrp="1"/>
          </p:cNvSpPr>
          <p:nvPr>
            <p:ph idx="1"/>
          </p:nvPr>
        </p:nvSpPr>
        <p:spPr>
          <a:xfrm>
            <a:off x="162099" y="1836073"/>
            <a:ext cx="8722128" cy="4164677"/>
          </a:xfrm>
        </p:spPr>
        <p:txBody>
          <a:bodyPr>
            <a:normAutofit/>
          </a:bodyPr>
          <a:lstStyle/>
          <a:p>
            <a:r>
              <a:rPr lang="cs-CZ" dirty="0"/>
              <a:t>Radka Třeštíková (nar. 1981)</a:t>
            </a:r>
          </a:p>
          <a:p>
            <a:r>
              <a:rPr lang="cs-CZ" i="1" dirty="0"/>
              <a:t>Dobře mi tak </a:t>
            </a:r>
            <a:r>
              <a:rPr lang="cs-CZ" dirty="0"/>
              <a:t>(2014); </a:t>
            </a:r>
            <a:r>
              <a:rPr lang="cs-CZ" i="1" dirty="0"/>
              <a:t>To prší moře</a:t>
            </a:r>
            <a:r>
              <a:rPr lang="cs-CZ" dirty="0"/>
              <a:t> (2015); </a:t>
            </a:r>
            <a:r>
              <a:rPr lang="cs-CZ" i="1" dirty="0"/>
              <a:t>Bábovky</a:t>
            </a:r>
            <a:r>
              <a:rPr lang="cs-CZ" dirty="0"/>
              <a:t> (2016); </a:t>
            </a:r>
            <a:r>
              <a:rPr lang="cs-CZ" i="1" dirty="0"/>
              <a:t>Osm</a:t>
            </a:r>
            <a:r>
              <a:rPr lang="cs-CZ" dirty="0"/>
              <a:t> (2017); </a:t>
            </a:r>
            <a:r>
              <a:rPr lang="cs-CZ" i="1" dirty="0"/>
              <a:t>Veselí</a:t>
            </a:r>
            <a:r>
              <a:rPr lang="cs-CZ" dirty="0"/>
              <a:t> (2018)</a:t>
            </a:r>
          </a:p>
          <a:p>
            <a:r>
              <a:rPr lang="cs-CZ" sz="1050" dirty="0"/>
              <a:t>„Dvanáct žen, dvanáct osudů propojených v jednom románu. Napadlo vás někdy, co řeší milenka ženatého muže a jaká je ve skutečnosti ta příšerná manželka, o které jí on vypráví? Nebo proč má sestra manželky tak špatný vztah se svojí dcerou? Jak se vlastně cítí ta patnáctiletá holka, na kterou si rodiče nikdy neudělají čas? A kam se vlastně poděly ty peníze? Kdo je vzal, kdo je ztratil, kdo je utratil, kdo je našel a kdo je bude muset vrátit? Nechte se strhnout upřímnou zpovědí hlavních hrdinek, kde nechybí ironie, humor, bolest, napětí, nenávist ani láska. Kde se emotivní příběhy vzájemně prolínají, jeden vede ke druhému, k celé řadě zajímavých rozuzlení a potom nerušeně pokračují dál, někdy šťastně, někdy ne, takový už je život.</a:t>
            </a:r>
          </a:p>
        </p:txBody>
      </p:sp>
      <p:pic>
        <p:nvPicPr>
          <p:cNvPr id="4" name="Obrázek 3"/>
          <p:cNvPicPr>
            <a:picLocks noChangeAspect="1"/>
          </p:cNvPicPr>
          <p:nvPr/>
        </p:nvPicPr>
        <p:blipFill>
          <a:blip r:embed="rId2"/>
          <a:stretch>
            <a:fillRect/>
          </a:stretch>
        </p:blipFill>
        <p:spPr>
          <a:xfrm>
            <a:off x="240863" y="4797152"/>
            <a:ext cx="1321594" cy="1943100"/>
          </a:xfrm>
          <a:prstGeom prst="rect">
            <a:avLst/>
          </a:prstGeom>
        </p:spPr>
      </p:pic>
      <p:pic>
        <p:nvPicPr>
          <p:cNvPr id="5" name="Obrázek 4"/>
          <p:cNvPicPr>
            <a:picLocks noChangeAspect="1"/>
          </p:cNvPicPr>
          <p:nvPr/>
        </p:nvPicPr>
        <p:blipFill>
          <a:blip r:embed="rId3"/>
          <a:stretch>
            <a:fillRect/>
          </a:stretch>
        </p:blipFill>
        <p:spPr>
          <a:xfrm>
            <a:off x="1985437" y="4653136"/>
            <a:ext cx="1300163" cy="1978819"/>
          </a:xfrm>
          <a:prstGeom prst="rect">
            <a:avLst/>
          </a:prstGeom>
        </p:spPr>
      </p:pic>
      <p:pic>
        <p:nvPicPr>
          <p:cNvPr id="6" name="Obrázek 5"/>
          <p:cNvPicPr>
            <a:picLocks noChangeAspect="1"/>
          </p:cNvPicPr>
          <p:nvPr/>
        </p:nvPicPr>
        <p:blipFill>
          <a:blip r:embed="rId4"/>
          <a:stretch>
            <a:fillRect/>
          </a:stretch>
        </p:blipFill>
        <p:spPr>
          <a:xfrm>
            <a:off x="4197127" y="4689871"/>
            <a:ext cx="1264444" cy="2035969"/>
          </a:xfrm>
          <a:prstGeom prst="rect">
            <a:avLst/>
          </a:prstGeom>
        </p:spPr>
      </p:pic>
      <p:pic>
        <p:nvPicPr>
          <p:cNvPr id="7" name="Obrázek 6"/>
          <p:cNvPicPr>
            <a:picLocks noChangeAspect="1"/>
          </p:cNvPicPr>
          <p:nvPr/>
        </p:nvPicPr>
        <p:blipFill>
          <a:blip r:embed="rId5"/>
          <a:stretch>
            <a:fillRect/>
          </a:stretch>
        </p:blipFill>
        <p:spPr>
          <a:xfrm>
            <a:off x="6860412" y="4624560"/>
            <a:ext cx="1264444" cy="2035969"/>
          </a:xfrm>
          <a:prstGeom prst="rect">
            <a:avLst/>
          </a:prstGeom>
        </p:spPr>
      </p:pic>
    </p:spTree>
    <p:extLst>
      <p:ext uri="{BB962C8B-B14F-4D97-AF65-F5344CB8AC3E}">
        <p14:creationId xmlns:p14="http://schemas.microsoft.com/office/powerpoint/2010/main" val="3333220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9382" y="116632"/>
            <a:ext cx="8584970" cy="1320431"/>
          </a:xfrm>
        </p:spPr>
        <p:txBody>
          <a:bodyPr>
            <a:normAutofit fontScale="90000"/>
          </a:bodyPr>
          <a:lstStyle/>
          <a:p>
            <a:r>
              <a:rPr lang="cs-CZ" dirty="0"/>
              <a:t>Anatomie současného českého bestselleru III</a:t>
            </a:r>
          </a:p>
        </p:txBody>
      </p:sp>
      <p:sp>
        <p:nvSpPr>
          <p:cNvPr id="3" name="Zástupný symbol pro obsah 2"/>
          <p:cNvSpPr>
            <a:spLocks noGrp="1"/>
          </p:cNvSpPr>
          <p:nvPr>
            <p:ph idx="1"/>
          </p:nvPr>
        </p:nvSpPr>
        <p:spPr>
          <a:xfrm>
            <a:off x="49877" y="1954531"/>
            <a:ext cx="9046325" cy="4002578"/>
          </a:xfrm>
        </p:spPr>
        <p:txBody>
          <a:bodyPr/>
          <a:lstStyle/>
          <a:p>
            <a:r>
              <a:rPr lang="cs-CZ" dirty="0"/>
              <a:t>Alena </a:t>
            </a:r>
            <a:r>
              <a:rPr lang="cs-CZ" dirty="0" err="1"/>
              <a:t>Mornštajnová</a:t>
            </a:r>
            <a:r>
              <a:rPr lang="cs-CZ" dirty="0"/>
              <a:t> (1963)</a:t>
            </a:r>
          </a:p>
          <a:p>
            <a:r>
              <a:rPr lang="cs-CZ" i="1" dirty="0"/>
              <a:t>Slepá mapa </a:t>
            </a:r>
            <a:r>
              <a:rPr lang="cs-CZ" dirty="0"/>
              <a:t>(2013); </a:t>
            </a:r>
            <a:r>
              <a:rPr lang="cs-CZ" i="1" dirty="0"/>
              <a:t>Hotýlek</a:t>
            </a:r>
            <a:r>
              <a:rPr lang="cs-CZ" dirty="0"/>
              <a:t> (2015); </a:t>
            </a:r>
            <a:r>
              <a:rPr lang="cs-CZ" i="1" dirty="0"/>
              <a:t>Hana</a:t>
            </a:r>
            <a:r>
              <a:rPr lang="cs-CZ" dirty="0"/>
              <a:t> (2017); </a:t>
            </a:r>
            <a:r>
              <a:rPr lang="cs-CZ" i="1" dirty="0"/>
              <a:t>Tiché roky </a:t>
            </a:r>
            <a:r>
              <a:rPr lang="cs-CZ" dirty="0"/>
              <a:t>(2019)</a:t>
            </a:r>
          </a:p>
        </p:txBody>
      </p:sp>
      <p:pic>
        <p:nvPicPr>
          <p:cNvPr id="4" name="Obrázek 3"/>
          <p:cNvPicPr>
            <a:picLocks noChangeAspect="1"/>
          </p:cNvPicPr>
          <p:nvPr/>
        </p:nvPicPr>
        <p:blipFill>
          <a:blip r:embed="rId2"/>
          <a:stretch>
            <a:fillRect/>
          </a:stretch>
        </p:blipFill>
        <p:spPr>
          <a:xfrm>
            <a:off x="119106" y="4435490"/>
            <a:ext cx="1785938" cy="1521619"/>
          </a:xfrm>
          <a:prstGeom prst="rect">
            <a:avLst/>
          </a:prstGeom>
        </p:spPr>
      </p:pic>
      <p:pic>
        <p:nvPicPr>
          <p:cNvPr id="5" name="Obrázek 4"/>
          <p:cNvPicPr>
            <a:picLocks noChangeAspect="1"/>
          </p:cNvPicPr>
          <p:nvPr/>
        </p:nvPicPr>
        <p:blipFill>
          <a:blip r:embed="rId3"/>
          <a:stretch>
            <a:fillRect/>
          </a:stretch>
        </p:blipFill>
        <p:spPr>
          <a:xfrm>
            <a:off x="2402573" y="4206890"/>
            <a:ext cx="1164691" cy="1750218"/>
          </a:xfrm>
          <a:prstGeom prst="rect">
            <a:avLst/>
          </a:prstGeom>
        </p:spPr>
      </p:pic>
      <p:pic>
        <p:nvPicPr>
          <p:cNvPr id="6" name="Obrázek 5"/>
          <p:cNvPicPr>
            <a:picLocks noChangeAspect="1"/>
          </p:cNvPicPr>
          <p:nvPr/>
        </p:nvPicPr>
        <p:blipFill>
          <a:blip r:embed="rId4"/>
          <a:stretch>
            <a:fillRect/>
          </a:stretch>
        </p:blipFill>
        <p:spPr>
          <a:xfrm>
            <a:off x="3952267" y="4250532"/>
            <a:ext cx="1245504" cy="1750218"/>
          </a:xfrm>
          <a:prstGeom prst="rect">
            <a:avLst/>
          </a:prstGeom>
        </p:spPr>
      </p:pic>
      <p:pic>
        <p:nvPicPr>
          <p:cNvPr id="7" name="Obrázek 6"/>
          <p:cNvPicPr>
            <a:picLocks noChangeAspect="1"/>
          </p:cNvPicPr>
          <p:nvPr/>
        </p:nvPicPr>
        <p:blipFill>
          <a:blip r:embed="rId5"/>
          <a:stretch>
            <a:fillRect/>
          </a:stretch>
        </p:blipFill>
        <p:spPr>
          <a:xfrm>
            <a:off x="5529718" y="4421203"/>
            <a:ext cx="1164431" cy="1535906"/>
          </a:xfrm>
          <a:prstGeom prst="rect">
            <a:avLst/>
          </a:prstGeom>
        </p:spPr>
      </p:pic>
      <p:pic>
        <p:nvPicPr>
          <p:cNvPr id="8" name="Obrázek 7"/>
          <p:cNvPicPr>
            <a:picLocks noChangeAspect="1"/>
          </p:cNvPicPr>
          <p:nvPr/>
        </p:nvPicPr>
        <p:blipFill>
          <a:blip r:embed="rId6"/>
          <a:stretch>
            <a:fillRect/>
          </a:stretch>
        </p:blipFill>
        <p:spPr>
          <a:xfrm>
            <a:off x="7191678" y="4350285"/>
            <a:ext cx="1157288" cy="1535906"/>
          </a:xfrm>
          <a:prstGeom prst="rect">
            <a:avLst/>
          </a:prstGeom>
        </p:spPr>
      </p:pic>
    </p:spTree>
    <p:extLst>
      <p:ext uri="{BB962C8B-B14F-4D97-AF65-F5344CB8AC3E}">
        <p14:creationId xmlns:p14="http://schemas.microsoft.com/office/powerpoint/2010/main" val="3103513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6060" y="900892"/>
            <a:ext cx="7429499" cy="698270"/>
          </a:xfrm>
        </p:spPr>
        <p:txBody>
          <a:bodyPr>
            <a:normAutofit fontScale="90000"/>
          </a:bodyPr>
          <a:lstStyle/>
          <a:p>
            <a:r>
              <a:rPr lang="cs-CZ" dirty="0"/>
              <a:t>Alena </a:t>
            </a:r>
            <a:r>
              <a:rPr lang="cs-CZ" dirty="0" err="1"/>
              <a:t>Mornštajnová</a:t>
            </a:r>
            <a:r>
              <a:rPr lang="cs-CZ" dirty="0"/>
              <a:t>: </a:t>
            </a:r>
            <a:r>
              <a:rPr lang="cs-CZ" i="1" dirty="0"/>
              <a:t>Tiché roky </a:t>
            </a:r>
            <a:r>
              <a:rPr lang="cs-CZ" dirty="0"/>
              <a:t>(2019)</a:t>
            </a:r>
          </a:p>
        </p:txBody>
      </p:sp>
      <p:sp>
        <p:nvSpPr>
          <p:cNvPr id="3" name="Zástupný symbol pro obsah 2"/>
          <p:cNvSpPr>
            <a:spLocks noGrp="1"/>
          </p:cNvSpPr>
          <p:nvPr>
            <p:ph idx="1"/>
          </p:nvPr>
        </p:nvSpPr>
        <p:spPr>
          <a:xfrm>
            <a:off x="99753" y="2172739"/>
            <a:ext cx="9044247" cy="3828011"/>
          </a:xfrm>
        </p:spPr>
        <p:txBody>
          <a:bodyPr>
            <a:normAutofit fontScale="77500" lnSpcReduction="20000"/>
          </a:bodyPr>
          <a:lstStyle/>
          <a:p>
            <a:r>
              <a:rPr lang="cs-CZ" dirty="0"/>
              <a:t>Roland </a:t>
            </a:r>
            <a:r>
              <a:rPr lang="cs-CZ" dirty="0" err="1"/>
              <a:t>Barthes</a:t>
            </a:r>
            <a:r>
              <a:rPr lang="cs-CZ" dirty="0"/>
              <a:t>: Nautilus a Opilý koráb (</a:t>
            </a:r>
            <a:r>
              <a:rPr lang="cs-CZ" i="1" dirty="0"/>
              <a:t>Mytologie</a:t>
            </a:r>
            <a:r>
              <a:rPr lang="cs-CZ" dirty="0"/>
              <a:t>, 1957):</a:t>
            </a:r>
          </a:p>
          <a:p>
            <a:r>
              <a:rPr lang="cs-CZ" dirty="0" err="1"/>
              <a:t>Jules</a:t>
            </a:r>
            <a:r>
              <a:rPr lang="cs-CZ" dirty="0"/>
              <a:t> Verne: „kontinuální gesto uzavírání“: „uzavřít se a usadit, takový je existenční sen dětí i </a:t>
            </a:r>
            <a:r>
              <a:rPr lang="cs-CZ" dirty="0" err="1"/>
              <a:t>Julese</a:t>
            </a:r>
            <a:r>
              <a:rPr lang="cs-CZ" dirty="0"/>
              <a:t> </a:t>
            </a:r>
            <a:r>
              <a:rPr lang="cs-CZ" dirty="0" err="1"/>
              <a:t>Vernea</a:t>
            </a:r>
            <a:r>
              <a:rPr lang="cs-CZ" dirty="0"/>
              <a:t>“</a:t>
            </a:r>
          </a:p>
          <a:p>
            <a:r>
              <a:rPr lang="cs-CZ" dirty="0"/>
              <a:t>„Verne byl maniak plnosti: bez ustání ukončoval a zaplňoval svět, neustále ho zakulacoval jako vejce (…) svět je ukončený, plný spočitatelných věcí, které lze poskládat vedle sebe“</a:t>
            </a:r>
          </a:p>
          <a:p>
            <a:r>
              <a:rPr lang="cs-CZ" dirty="0"/>
              <a:t>„Verne se nijak nesnažil rozšířit svět podle modelu romantických úniků nebo mystických rovin nekonečna: ustavičně se jej snažil </a:t>
            </a:r>
            <a:r>
              <a:rPr lang="cs-CZ" b="1" dirty="0"/>
              <a:t>smrštit, zalidnit, zredukovat na známý a uzavřený prostor</a:t>
            </a:r>
            <a:r>
              <a:rPr lang="cs-CZ" dirty="0"/>
              <a:t>, který by člověk poté mohl pohodlně obývat“</a:t>
            </a:r>
          </a:p>
        </p:txBody>
      </p:sp>
    </p:spTree>
    <p:extLst>
      <p:ext uri="{BB962C8B-B14F-4D97-AF65-F5344CB8AC3E}">
        <p14:creationId xmlns:p14="http://schemas.microsoft.com/office/powerpoint/2010/main" val="1836824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6060" y="913362"/>
            <a:ext cx="7429499" cy="536171"/>
          </a:xfrm>
        </p:spPr>
        <p:txBody>
          <a:bodyPr>
            <a:normAutofit fontScale="90000"/>
          </a:bodyPr>
          <a:lstStyle/>
          <a:p>
            <a:r>
              <a:rPr lang="cs-CZ" dirty="0"/>
              <a:t>Alena </a:t>
            </a:r>
            <a:r>
              <a:rPr lang="cs-CZ" dirty="0" err="1"/>
              <a:t>Mornštajnová</a:t>
            </a:r>
            <a:r>
              <a:rPr lang="cs-CZ" dirty="0"/>
              <a:t>: </a:t>
            </a:r>
            <a:r>
              <a:rPr lang="cs-CZ" i="1" dirty="0"/>
              <a:t>Tiché roky </a:t>
            </a:r>
            <a:r>
              <a:rPr lang="cs-CZ" dirty="0"/>
              <a:t>(2019)</a:t>
            </a:r>
          </a:p>
        </p:txBody>
      </p:sp>
      <p:sp>
        <p:nvSpPr>
          <p:cNvPr id="3" name="Zástupný symbol pro obsah 2"/>
          <p:cNvSpPr>
            <a:spLocks noGrp="1"/>
          </p:cNvSpPr>
          <p:nvPr>
            <p:ph idx="1"/>
          </p:nvPr>
        </p:nvSpPr>
        <p:spPr>
          <a:xfrm>
            <a:off x="93519" y="2010641"/>
            <a:ext cx="9050481" cy="3990109"/>
          </a:xfrm>
        </p:spPr>
        <p:txBody>
          <a:bodyPr>
            <a:normAutofit fontScale="70000" lnSpcReduction="20000"/>
          </a:bodyPr>
          <a:lstStyle/>
          <a:p>
            <a:r>
              <a:rPr lang="cs-CZ" dirty="0"/>
              <a:t>2 vyprávěcí linie (na počátku zcela mimoběžné, na konci se ale prolnou): </a:t>
            </a:r>
          </a:p>
          <a:p>
            <a:r>
              <a:rPr lang="cs-CZ" dirty="0"/>
              <a:t>Dcera (vypráví v </a:t>
            </a:r>
            <a:r>
              <a:rPr lang="cs-CZ" dirty="0" err="1"/>
              <a:t>ich</a:t>
            </a:r>
            <a:r>
              <a:rPr lang="cs-CZ" dirty="0"/>
              <a:t>-formě) = současnost (bez minulosti, která je vždy jen tíživá a zavádějící), hledání, empatická citlivost, růst, otevřenost.</a:t>
            </a:r>
          </a:p>
          <a:p>
            <a:r>
              <a:rPr lang="cs-CZ" dirty="0"/>
              <a:t>Otec (o něm se vypráví v </a:t>
            </a:r>
            <a:r>
              <a:rPr lang="cs-CZ" dirty="0" err="1"/>
              <a:t>er</a:t>
            </a:r>
            <a:r>
              <a:rPr lang="cs-CZ" dirty="0"/>
              <a:t>-formě: padouch – nelze se s ním identifikovat, proto nesmí vyprávět): oddaný komunista (veřejné splývá s privátním: sociální inženýr, který i rozhodnutí mít další dceru chápe jako nástroj řešení manželské krize) – prototyp postavy dle antikomunistického diskursu</a:t>
            </a:r>
          </a:p>
          <a:p>
            <a:r>
              <a:rPr lang="cs-CZ" dirty="0"/>
              <a:t>Jedinkrát dá přednost soukromému (štěstí = svoboda své první dcery) před veřejným, za což je natrvalo potrestán</a:t>
            </a:r>
          </a:p>
          <a:p>
            <a:r>
              <a:rPr lang="cs-CZ" dirty="0"/>
              <a:t>Padouch jako ustálený tropus: fundamentalista, zneužívající rodič, citové monstrum + jediný polidšťující rys (obdiv k vážné hudbě + láska ke své ženě)</a:t>
            </a:r>
          </a:p>
        </p:txBody>
      </p:sp>
    </p:spTree>
    <p:extLst>
      <p:ext uri="{BB962C8B-B14F-4D97-AF65-F5344CB8AC3E}">
        <p14:creationId xmlns:p14="http://schemas.microsoft.com/office/powerpoint/2010/main" val="4268989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9841" y="857251"/>
            <a:ext cx="8376533" cy="1014704"/>
          </a:xfrm>
        </p:spPr>
        <p:txBody>
          <a:bodyPr>
            <a:normAutofit/>
          </a:bodyPr>
          <a:lstStyle/>
          <a:p>
            <a:r>
              <a:rPr lang="cs-CZ" dirty="0"/>
              <a:t>Nakladatelství: Přesun od ekonomiky symbolických (ideologických) hodnot k ekonomii založené na finančním zisku</a:t>
            </a:r>
          </a:p>
        </p:txBody>
      </p:sp>
      <p:pic>
        <p:nvPicPr>
          <p:cNvPr id="5" name="Zástupný symbol pro obsah 4"/>
          <p:cNvPicPr>
            <a:picLocks noGrp="1" noChangeAspect="1"/>
          </p:cNvPicPr>
          <p:nvPr>
            <p:ph idx="1"/>
          </p:nvPr>
        </p:nvPicPr>
        <p:blipFill>
          <a:blip r:embed="rId2"/>
          <a:stretch>
            <a:fillRect/>
          </a:stretch>
        </p:blipFill>
        <p:spPr>
          <a:xfrm>
            <a:off x="4800625" y="2634732"/>
            <a:ext cx="4286250" cy="3214688"/>
          </a:xfrm>
          <a:prstGeom prst="rect">
            <a:avLst/>
          </a:prstGeom>
        </p:spPr>
      </p:pic>
      <p:sp>
        <p:nvSpPr>
          <p:cNvPr id="4" name="Zástupný symbol pro text 3"/>
          <p:cNvSpPr>
            <a:spLocks noGrp="1"/>
          </p:cNvSpPr>
          <p:nvPr>
            <p:ph type="body" sz="half" idx="2"/>
          </p:nvPr>
        </p:nvSpPr>
        <p:spPr>
          <a:xfrm>
            <a:off x="241431" y="2144875"/>
            <a:ext cx="4286250" cy="3704545"/>
          </a:xfrm>
        </p:spPr>
        <p:txBody>
          <a:bodyPr>
            <a:normAutofit/>
          </a:bodyPr>
          <a:lstStyle/>
          <a:p>
            <a:r>
              <a:rPr lang="cs-CZ" b="1" dirty="0"/>
              <a:t>- Postupný kolaps tradičních velkých nakladatelství:</a:t>
            </a:r>
          </a:p>
          <a:p>
            <a:r>
              <a:rPr lang="cs-CZ" dirty="0"/>
              <a:t>Odeon: 1994</a:t>
            </a:r>
          </a:p>
          <a:p>
            <a:r>
              <a:rPr lang="cs-CZ" dirty="0"/>
              <a:t>Československý (Český) spisovatel: 1997</a:t>
            </a:r>
          </a:p>
          <a:p>
            <a:r>
              <a:rPr lang="cs-CZ" dirty="0"/>
              <a:t>Lidové nakladatelství: 1993</a:t>
            </a:r>
          </a:p>
          <a:p>
            <a:r>
              <a:rPr lang="cs-CZ" dirty="0" err="1"/>
              <a:t>Melantrich</a:t>
            </a:r>
            <a:r>
              <a:rPr lang="cs-CZ" dirty="0"/>
              <a:t>: 1999</a:t>
            </a:r>
          </a:p>
          <a:p>
            <a:r>
              <a:rPr lang="cs-CZ" b="1" dirty="0"/>
              <a:t>- Problematická či nedokončená privatizace:</a:t>
            </a:r>
          </a:p>
          <a:p>
            <a:r>
              <a:rPr lang="cs-CZ" dirty="0"/>
              <a:t>Práce, Mladá fronta</a:t>
            </a:r>
          </a:p>
          <a:p>
            <a:r>
              <a:rPr lang="cs-CZ" dirty="0"/>
              <a:t>- </a:t>
            </a:r>
            <a:r>
              <a:rPr lang="cs-CZ" b="1" dirty="0"/>
              <a:t>Jediný přeživší: </a:t>
            </a:r>
            <a:r>
              <a:rPr lang="cs-CZ" dirty="0"/>
              <a:t>Albatros</a:t>
            </a:r>
          </a:p>
          <a:p>
            <a:r>
              <a:rPr lang="cs-CZ" b="1" dirty="0"/>
              <a:t>- Nástup nových malých/středně velkých nakladatelství a rozptyl knižního know-how:</a:t>
            </a:r>
            <a:br>
              <a:rPr lang="cs-CZ" b="1" dirty="0"/>
            </a:br>
            <a:r>
              <a:rPr lang="cs-CZ" dirty="0"/>
              <a:t>polovina nakladatelů má v 90. letech obrat menší než 2 milióny Kč</a:t>
            </a:r>
          </a:p>
          <a:p>
            <a:endParaRPr lang="cs-CZ" dirty="0"/>
          </a:p>
        </p:txBody>
      </p:sp>
    </p:spTree>
    <p:extLst>
      <p:ext uri="{BB962C8B-B14F-4D97-AF65-F5344CB8AC3E}">
        <p14:creationId xmlns:p14="http://schemas.microsoft.com/office/powerpoint/2010/main" val="1868243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0926" y="116632"/>
            <a:ext cx="8516389" cy="1376542"/>
          </a:xfrm>
        </p:spPr>
        <p:txBody>
          <a:bodyPr>
            <a:normAutofit fontScale="90000"/>
          </a:bodyPr>
          <a:lstStyle/>
          <a:p>
            <a:r>
              <a:rPr lang="cs-CZ" dirty="0"/>
              <a:t>Od bestsellerů ke standardní próze: Komentáře o světě</a:t>
            </a:r>
          </a:p>
        </p:txBody>
      </p:sp>
      <p:sp>
        <p:nvSpPr>
          <p:cNvPr id="3" name="Zástupný symbol pro obsah 2"/>
          <p:cNvSpPr>
            <a:spLocks noGrp="1"/>
          </p:cNvSpPr>
          <p:nvPr>
            <p:ph idx="1"/>
          </p:nvPr>
        </p:nvSpPr>
        <p:spPr>
          <a:xfrm>
            <a:off x="130926" y="1617865"/>
            <a:ext cx="9013074" cy="4382885"/>
          </a:xfrm>
        </p:spPr>
        <p:txBody>
          <a:bodyPr>
            <a:normAutofit/>
          </a:bodyPr>
          <a:lstStyle/>
          <a:p>
            <a:r>
              <a:rPr lang="cs-CZ" sz="2400" dirty="0"/>
              <a:t>Bestseller: Nezájem o svět, zájem jen o dodržení pravidel úspěšného psaní (příběhy o vztazích zcela vypreparovaných ze složitosti současného světa)</a:t>
            </a:r>
          </a:p>
          <a:p>
            <a:r>
              <a:rPr lang="cs-CZ" sz="2400" dirty="0"/>
              <a:t>Standardní prózy: zájem o svět, ale neochota mluvit o něm románovou formou („myslet románem“)</a:t>
            </a:r>
          </a:p>
          <a:p>
            <a:r>
              <a:rPr lang="cs-CZ" sz="2400" dirty="0"/>
              <a:t>Potřeba situovat hrdinu, aby nic nemusel/nemohl dělat a mohl jen svět kolem komentovat:</a:t>
            </a:r>
          </a:p>
          <a:p>
            <a:r>
              <a:rPr lang="cs-CZ" sz="2400" dirty="0"/>
              <a:t>Jaroslav </a:t>
            </a:r>
            <a:r>
              <a:rPr lang="cs-CZ" sz="2400" dirty="0" err="1"/>
              <a:t>Rudiš</a:t>
            </a:r>
            <a:r>
              <a:rPr lang="cs-CZ" sz="2400" dirty="0"/>
              <a:t>: </a:t>
            </a:r>
            <a:r>
              <a:rPr lang="cs-CZ" sz="2400" i="1" dirty="0"/>
              <a:t>Český ráj</a:t>
            </a:r>
            <a:r>
              <a:rPr lang="cs-CZ" sz="2400" dirty="0"/>
              <a:t> (Labyrint, 2018)</a:t>
            </a:r>
          </a:p>
          <a:p>
            <a:r>
              <a:rPr lang="cs-CZ" sz="2400" dirty="0"/>
              <a:t>Ondřej Horák: </a:t>
            </a:r>
            <a:r>
              <a:rPr lang="cs-CZ" sz="2400" i="1" dirty="0"/>
              <a:t>Mrtvá schránka </a:t>
            </a:r>
            <a:r>
              <a:rPr lang="cs-CZ" sz="2400" dirty="0"/>
              <a:t>(</a:t>
            </a:r>
            <a:r>
              <a:rPr lang="cs-CZ" sz="2400" dirty="0" err="1"/>
              <a:t>Fra</a:t>
            </a:r>
            <a:r>
              <a:rPr lang="cs-CZ" sz="2400" dirty="0"/>
              <a:t>, 2018)</a:t>
            </a:r>
          </a:p>
          <a:p>
            <a:r>
              <a:rPr lang="cs-CZ" sz="2400" dirty="0"/>
              <a:t>Tereza </a:t>
            </a:r>
            <a:r>
              <a:rPr lang="cs-CZ" sz="2400" dirty="0" err="1"/>
              <a:t>Semotamová</a:t>
            </a:r>
            <a:r>
              <a:rPr lang="cs-CZ" sz="2400" dirty="0"/>
              <a:t>: </a:t>
            </a:r>
            <a:r>
              <a:rPr lang="cs-CZ" sz="2400" i="1" dirty="0"/>
              <a:t>Ve skříni </a:t>
            </a:r>
            <a:r>
              <a:rPr lang="cs-CZ" sz="2400" dirty="0"/>
              <a:t>(Argo, 2018)</a:t>
            </a:r>
          </a:p>
          <a:p>
            <a:endParaRPr lang="cs-CZ" dirty="0"/>
          </a:p>
          <a:p>
            <a:endParaRPr lang="cs-CZ" dirty="0"/>
          </a:p>
          <a:p>
            <a:endParaRPr lang="cs-CZ" dirty="0"/>
          </a:p>
        </p:txBody>
      </p:sp>
      <p:pic>
        <p:nvPicPr>
          <p:cNvPr id="4" name="Obrázek 3"/>
          <p:cNvPicPr>
            <a:picLocks noChangeAspect="1"/>
          </p:cNvPicPr>
          <p:nvPr/>
        </p:nvPicPr>
        <p:blipFill>
          <a:blip r:embed="rId2"/>
          <a:stretch>
            <a:fillRect/>
          </a:stretch>
        </p:blipFill>
        <p:spPr>
          <a:xfrm>
            <a:off x="5943839" y="4453582"/>
            <a:ext cx="973921" cy="1504319"/>
          </a:xfrm>
          <a:prstGeom prst="rect">
            <a:avLst/>
          </a:prstGeom>
        </p:spPr>
      </p:pic>
      <p:pic>
        <p:nvPicPr>
          <p:cNvPr id="5" name="Obrázek 4"/>
          <p:cNvPicPr>
            <a:picLocks noChangeAspect="1"/>
          </p:cNvPicPr>
          <p:nvPr/>
        </p:nvPicPr>
        <p:blipFill>
          <a:blip r:embed="rId3"/>
          <a:stretch>
            <a:fillRect/>
          </a:stretch>
        </p:blipFill>
        <p:spPr>
          <a:xfrm>
            <a:off x="7059887" y="4453582"/>
            <a:ext cx="968065" cy="1573106"/>
          </a:xfrm>
          <a:prstGeom prst="rect">
            <a:avLst/>
          </a:prstGeom>
        </p:spPr>
      </p:pic>
      <p:pic>
        <p:nvPicPr>
          <p:cNvPr id="6" name="Obrázek 5"/>
          <p:cNvPicPr>
            <a:picLocks noChangeAspect="1"/>
          </p:cNvPicPr>
          <p:nvPr/>
        </p:nvPicPr>
        <p:blipFill>
          <a:blip r:embed="rId4"/>
          <a:stretch>
            <a:fillRect/>
          </a:stretch>
        </p:blipFill>
        <p:spPr>
          <a:xfrm>
            <a:off x="8101302" y="4453582"/>
            <a:ext cx="969348" cy="1454022"/>
          </a:xfrm>
          <a:prstGeom prst="rect">
            <a:avLst/>
          </a:prstGeom>
        </p:spPr>
      </p:pic>
    </p:spTree>
    <p:extLst>
      <p:ext uri="{BB962C8B-B14F-4D97-AF65-F5344CB8AC3E}">
        <p14:creationId xmlns:p14="http://schemas.microsoft.com/office/powerpoint/2010/main" val="61255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1852" y="116633"/>
            <a:ext cx="8821881" cy="1445122"/>
          </a:xfrm>
        </p:spPr>
        <p:txBody>
          <a:bodyPr>
            <a:normAutofit/>
          </a:bodyPr>
          <a:lstStyle/>
          <a:p>
            <a:r>
              <a:rPr lang="cs-CZ" sz="2400" dirty="0"/>
              <a:t>Vytváření alternativních realit (a parazitování na té naší)</a:t>
            </a:r>
          </a:p>
        </p:txBody>
      </p:sp>
      <p:sp>
        <p:nvSpPr>
          <p:cNvPr id="3" name="Zástupný symbol pro obsah 2"/>
          <p:cNvSpPr>
            <a:spLocks noGrp="1"/>
          </p:cNvSpPr>
          <p:nvPr>
            <p:ph idx="1"/>
          </p:nvPr>
        </p:nvSpPr>
        <p:spPr>
          <a:xfrm>
            <a:off x="261852" y="1636569"/>
            <a:ext cx="8821881" cy="4364182"/>
          </a:xfrm>
        </p:spPr>
        <p:txBody>
          <a:bodyPr/>
          <a:lstStyle/>
          <a:p>
            <a:r>
              <a:rPr lang="cs-CZ" sz="2400" dirty="0"/>
              <a:t>Petr Stančík: </a:t>
            </a:r>
            <a:r>
              <a:rPr lang="cs-CZ" sz="2400" i="1" dirty="0" err="1"/>
              <a:t>Nulorožec</a:t>
            </a:r>
            <a:r>
              <a:rPr lang="cs-CZ" sz="2400" i="1" dirty="0"/>
              <a:t> </a:t>
            </a:r>
            <a:r>
              <a:rPr lang="cs-CZ" sz="2400" dirty="0"/>
              <a:t>(Druhé město, 2018)</a:t>
            </a:r>
          </a:p>
          <a:p>
            <a:r>
              <a:rPr lang="cs-CZ" sz="2400" dirty="0"/>
              <a:t>Vojtěch Matocha: </a:t>
            </a:r>
            <a:r>
              <a:rPr lang="cs-CZ" sz="2400" i="1" dirty="0" err="1"/>
              <a:t>Prašina</a:t>
            </a:r>
            <a:r>
              <a:rPr lang="cs-CZ" sz="2400" dirty="0"/>
              <a:t> (Paseka, 2018)</a:t>
            </a:r>
          </a:p>
          <a:p>
            <a:r>
              <a:rPr lang="cs-CZ" sz="2400" dirty="0"/>
              <a:t>Anna </a:t>
            </a:r>
            <a:r>
              <a:rPr lang="cs-CZ" sz="2400" dirty="0" err="1"/>
              <a:t>Cima</a:t>
            </a:r>
            <a:r>
              <a:rPr lang="cs-CZ" sz="2400" dirty="0"/>
              <a:t>: </a:t>
            </a:r>
            <a:r>
              <a:rPr lang="cs-CZ" sz="2400" i="1" dirty="0"/>
              <a:t>Probudím se na Šibuji </a:t>
            </a:r>
            <a:r>
              <a:rPr lang="cs-CZ" sz="2400" dirty="0"/>
              <a:t>(Paseka, 2018)</a:t>
            </a:r>
          </a:p>
          <a:p>
            <a:r>
              <a:rPr lang="cs-CZ" sz="2400" dirty="0"/>
              <a:t>Pavla Horáková: </a:t>
            </a:r>
            <a:r>
              <a:rPr lang="cs-CZ" sz="2400" i="1" dirty="0"/>
              <a:t>Teorie podivnosti </a:t>
            </a:r>
            <a:r>
              <a:rPr lang="cs-CZ" sz="2400" dirty="0"/>
              <a:t>(Argo, 2018)</a:t>
            </a:r>
          </a:p>
          <a:p>
            <a:endParaRPr lang="cs-CZ" dirty="0"/>
          </a:p>
          <a:p>
            <a:endParaRPr lang="cs-CZ" dirty="0"/>
          </a:p>
          <a:p>
            <a:endParaRPr lang="cs-CZ" dirty="0"/>
          </a:p>
          <a:p>
            <a:endParaRPr lang="cs-CZ" dirty="0"/>
          </a:p>
        </p:txBody>
      </p:sp>
      <p:pic>
        <p:nvPicPr>
          <p:cNvPr id="5" name="Obrázek 4"/>
          <p:cNvPicPr>
            <a:picLocks noChangeAspect="1"/>
          </p:cNvPicPr>
          <p:nvPr/>
        </p:nvPicPr>
        <p:blipFill>
          <a:blip r:embed="rId2"/>
          <a:stretch>
            <a:fillRect/>
          </a:stretch>
        </p:blipFill>
        <p:spPr>
          <a:xfrm>
            <a:off x="858653" y="3791361"/>
            <a:ext cx="1179678" cy="1719221"/>
          </a:xfrm>
          <a:prstGeom prst="rect">
            <a:avLst/>
          </a:prstGeom>
        </p:spPr>
      </p:pic>
      <p:pic>
        <p:nvPicPr>
          <p:cNvPr id="6" name="Obrázek 5"/>
          <p:cNvPicPr>
            <a:picLocks noChangeAspect="1"/>
          </p:cNvPicPr>
          <p:nvPr/>
        </p:nvPicPr>
        <p:blipFill>
          <a:blip r:embed="rId3"/>
          <a:stretch>
            <a:fillRect/>
          </a:stretch>
        </p:blipFill>
        <p:spPr>
          <a:xfrm>
            <a:off x="2354107" y="3722781"/>
            <a:ext cx="1293989" cy="1984420"/>
          </a:xfrm>
          <a:prstGeom prst="rect">
            <a:avLst/>
          </a:prstGeom>
        </p:spPr>
      </p:pic>
      <p:pic>
        <p:nvPicPr>
          <p:cNvPr id="7" name="Obrázek 6"/>
          <p:cNvPicPr>
            <a:picLocks noChangeAspect="1"/>
          </p:cNvPicPr>
          <p:nvPr/>
        </p:nvPicPr>
        <p:blipFill>
          <a:blip r:embed="rId4"/>
          <a:stretch>
            <a:fillRect/>
          </a:stretch>
        </p:blipFill>
        <p:spPr>
          <a:xfrm>
            <a:off x="4148022" y="3538637"/>
            <a:ext cx="1216258" cy="2112447"/>
          </a:xfrm>
          <a:prstGeom prst="rect">
            <a:avLst/>
          </a:prstGeom>
        </p:spPr>
      </p:pic>
      <p:pic>
        <p:nvPicPr>
          <p:cNvPr id="8" name="Obrázek 7"/>
          <p:cNvPicPr>
            <a:picLocks noChangeAspect="1"/>
          </p:cNvPicPr>
          <p:nvPr/>
        </p:nvPicPr>
        <p:blipFill>
          <a:blip r:embed="rId5"/>
          <a:stretch>
            <a:fillRect/>
          </a:stretch>
        </p:blipFill>
        <p:spPr>
          <a:xfrm>
            <a:off x="5924501" y="3630085"/>
            <a:ext cx="1339712" cy="1929551"/>
          </a:xfrm>
          <a:prstGeom prst="rect">
            <a:avLst/>
          </a:prstGeom>
        </p:spPr>
      </p:pic>
    </p:spTree>
    <p:extLst>
      <p:ext uri="{BB962C8B-B14F-4D97-AF65-F5344CB8AC3E}">
        <p14:creationId xmlns:p14="http://schemas.microsoft.com/office/powerpoint/2010/main" val="2249325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6060" y="116632"/>
            <a:ext cx="7429499" cy="1320432"/>
          </a:xfrm>
        </p:spPr>
        <p:txBody>
          <a:bodyPr>
            <a:normAutofit fontScale="90000"/>
          </a:bodyPr>
          <a:lstStyle/>
          <a:p>
            <a:r>
              <a:rPr lang="cs-CZ" dirty="0"/>
              <a:t>Fikce jakožto beletrizovaná publicistika</a:t>
            </a:r>
          </a:p>
        </p:txBody>
      </p:sp>
      <p:sp>
        <p:nvSpPr>
          <p:cNvPr id="3" name="Zástupný symbol pro obsah 2"/>
          <p:cNvSpPr>
            <a:spLocks noGrp="1"/>
          </p:cNvSpPr>
          <p:nvPr>
            <p:ph idx="1"/>
          </p:nvPr>
        </p:nvSpPr>
        <p:spPr>
          <a:xfrm>
            <a:off x="211975" y="1873481"/>
            <a:ext cx="8828116" cy="5083911"/>
          </a:xfrm>
        </p:spPr>
        <p:txBody>
          <a:bodyPr>
            <a:normAutofit/>
          </a:bodyPr>
          <a:lstStyle/>
          <a:p>
            <a:r>
              <a:rPr lang="cs-CZ" sz="2400" dirty="0"/>
              <a:t>Michal Kašpárek: </a:t>
            </a:r>
            <a:r>
              <a:rPr lang="cs-CZ" sz="2400" i="1" dirty="0"/>
              <a:t>Hry bez hranic </a:t>
            </a:r>
            <a:r>
              <a:rPr lang="cs-CZ" sz="2400" dirty="0"/>
              <a:t>(Listen 2018)</a:t>
            </a:r>
          </a:p>
          <a:p>
            <a:r>
              <a:rPr lang="cs-CZ" sz="2400" dirty="0"/>
              <a:t>Patrik Ouředník: </a:t>
            </a:r>
            <a:r>
              <a:rPr lang="cs-CZ" sz="2400" i="1" dirty="0"/>
              <a:t>Konec světa se prý nekonal </a:t>
            </a:r>
            <a:r>
              <a:rPr lang="cs-CZ" sz="2400" dirty="0"/>
              <a:t>(</a:t>
            </a:r>
            <a:r>
              <a:rPr lang="cs-CZ" sz="2400" dirty="0" err="1"/>
              <a:t>Torst</a:t>
            </a:r>
            <a:r>
              <a:rPr lang="cs-CZ" sz="2400" dirty="0"/>
              <a:t>, 2018; překlad z francouzštiny)</a:t>
            </a:r>
          </a:p>
          <a:p>
            <a:r>
              <a:rPr lang="cs-CZ" sz="2400" dirty="0"/>
              <a:t>Radka </a:t>
            </a:r>
            <a:r>
              <a:rPr lang="cs-CZ" sz="2400" dirty="0" err="1"/>
              <a:t>Denemarková</a:t>
            </a:r>
            <a:r>
              <a:rPr lang="cs-CZ" sz="2400" dirty="0"/>
              <a:t>: </a:t>
            </a:r>
            <a:r>
              <a:rPr lang="cs-CZ" sz="2400" i="1" dirty="0"/>
              <a:t>Hodiny z olova </a:t>
            </a:r>
            <a:r>
              <a:rPr lang="cs-CZ" sz="2400" dirty="0"/>
              <a:t>(Host, 2018)</a:t>
            </a:r>
          </a:p>
          <a:p>
            <a:r>
              <a:rPr lang="cs-CZ" sz="2400" dirty="0"/>
              <a:t>David Zábranský: </a:t>
            </a:r>
            <a:r>
              <a:rPr lang="cs-CZ" sz="2400" i="1" dirty="0"/>
              <a:t>Za Alpami </a:t>
            </a:r>
            <a:r>
              <a:rPr lang="cs-CZ" sz="2400" dirty="0"/>
              <a:t>(Větrné mlýny, 2017); </a:t>
            </a:r>
            <a:r>
              <a:rPr lang="cs-CZ" sz="2400" i="1" dirty="0" err="1"/>
              <a:t>Logoz</a:t>
            </a:r>
            <a:r>
              <a:rPr lang="cs-CZ" sz="2400" i="1" dirty="0"/>
              <a:t> aneb Robert </a:t>
            </a:r>
            <a:r>
              <a:rPr lang="cs-CZ" sz="2400" i="1" dirty="0" err="1"/>
              <a:t>Holm</a:t>
            </a:r>
            <a:r>
              <a:rPr lang="cs-CZ" sz="2400" i="1" dirty="0"/>
              <a:t>, marketér dánský</a:t>
            </a:r>
            <a:r>
              <a:rPr lang="cs-CZ" sz="2400" dirty="0"/>
              <a:t> (Větrné mlýny, 2019)</a:t>
            </a:r>
          </a:p>
          <a:p>
            <a:endParaRPr lang="cs-CZ" sz="2400" dirty="0"/>
          </a:p>
          <a:p>
            <a:endParaRPr lang="cs-CZ" dirty="0"/>
          </a:p>
          <a:p>
            <a:endParaRPr lang="cs-CZ" dirty="0"/>
          </a:p>
          <a:p>
            <a:endParaRPr lang="cs-CZ" dirty="0"/>
          </a:p>
        </p:txBody>
      </p:sp>
      <p:pic>
        <p:nvPicPr>
          <p:cNvPr id="4" name="Obrázek 3"/>
          <p:cNvPicPr>
            <a:picLocks noChangeAspect="1"/>
          </p:cNvPicPr>
          <p:nvPr/>
        </p:nvPicPr>
        <p:blipFill>
          <a:blip r:embed="rId2"/>
          <a:stretch>
            <a:fillRect/>
          </a:stretch>
        </p:blipFill>
        <p:spPr>
          <a:xfrm>
            <a:off x="4211284" y="4747096"/>
            <a:ext cx="1207112" cy="1801524"/>
          </a:xfrm>
          <a:prstGeom prst="rect">
            <a:avLst/>
          </a:prstGeom>
        </p:spPr>
      </p:pic>
      <p:pic>
        <p:nvPicPr>
          <p:cNvPr id="5" name="Obrázek 4"/>
          <p:cNvPicPr>
            <a:picLocks noChangeAspect="1"/>
          </p:cNvPicPr>
          <p:nvPr/>
        </p:nvPicPr>
        <p:blipFill>
          <a:blip r:embed="rId3"/>
          <a:stretch>
            <a:fillRect/>
          </a:stretch>
        </p:blipFill>
        <p:spPr>
          <a:xfrm>
            <a:off x="694435" y="4828969"/>
            <a:ext cx="1348857" cy="1723793"/>
          </a:xfrm>
          <a:prstGeom prst="rect">
            <a:avLst/>
          </a:prstGeom>
        </p:spPr>
      </p:pic>
      <p:pic>
        <p:nvPicPr>
          <p:cNvPr id="6" name="Obrázek 5"/>
          <p:cNvPicPr>
            <a:picLocks noChangeAspect="1"/>
          </p:cNvPicPr>
          <p:nvPr/>
        </p:nvPicPr>
        <p:blipFill>
          <a:blip r:embed="rId4"/>
          <a:stretch>
            <a:fillRect/>
          </a:stretch>
        </p:blipFill>
        <p:spPr>
          <a:xfrm>
            <a:off x="2768513" y="4828969"/>
            <a:ext cx="991233" cy="1711455"/>
          </a:xfrm>
          <a:prstGeom prst="rect">
            <a:avLst/>
          </a:prstGeom>
        </p:spPr>
      </p:pic>
      <p:pic>
        <p:nvPicPr>
          <p:cNvPr id="7" name="Obrázek 6"/>
          <p:cNvPicPr>
            <a:picLocks noChangeAspect="1"/>
          </p:cNvPicPr>
          <p:nvPr/>
        </p:nvPicPr>
        <p:blipFill>
          <a:blip r:embed="rId5"/>
          <a:stretch>
            <a:fillRect/>
          </a:stretch>
        </p:blipFill>
        <p:spPr>
          <a:xfrm>
            <a:off x="5912578" y="4869160"/>
            <a:ext cx="1154312" cy="1759919"/>
          </a:xfrm>
          <a:prstGeom prst="rect">
            <a:avLst/>
          </a:prstGeom>
        </p:spPr>
      </p:pic>
      <p:pic>
        <p:nvPicPr>
          <p:cNvPr id="8" name="Obrázek 7"/>
          <p:cNvPicPr>
            <a:picLocks noChangeAspect="1"/>
          </p:cNvPicPr>
          <p:nvPr/>
        </p:nvPicPr>
        <p:blipFill>
          <a:blip r:embed="rId6"/>
          <a:stretch>
            <a:fillRect/>
          </a:stretch>
        </p:blipFill>
        <p:spPr>
          <a:xfrm>
            <a:off x="7390505" y="4797152"/>
            <a:ext cx="1155404" cy="1698755"/>
          </a:xfrm>
          <a:prstGeom prst="rect">
            <a:avLst/>
          </a:prstGeom>
        </p:spPr>
      </p:pic>
    </p:spTree>
    <p:extLst>
      <p:ext uri="{BB962C8B-B14F-4D97-AF65-F5344CB8AC3E}">
        <p14:creationId xmlns:p14="http://schemas.microsoft.com/office/powerpoint/2010/main" val="3619368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6060" y="963237"/>
            <a:ext cx="7429499" cy="623455"/>
          </a:xfrm>
        </p:spPr>
        <p:txBody>
          <a:bodyPr>
            <a:normAutofit fontScale="90000"/>
          </a:bodyPr>
          <a:lstStyle/>
          <a:p>
            <a:r>
              <a:rPr lang="cs-CZ" dirty="0"/>
              <a:t>„Obyčejné“ romány</a:t>
            </a:r>
          </a:p>
        </p:txBody>
      </p:sp>
      <p:sp>
        <p:nvSpPr>
          <p:cNvPr id="3" name="Zástupný symbol pro obsah 2"/>
          <p:cNvSpPr>
            <a:spLocks noGrp="1"/>
          </p:cNvSpPr>
          <p:nvPr>
            <p:ph idx="1"/>
          </p:nvPr>
        </p:nvSpPr>
        <p:spPr>
          <a:xfrm>
            <a:off x="112222" y="1960765"/>
            <a:ext cx="8902931" cy="3996344"/>
          </a:xfrm>
        </p:spPr>
        <p:txBody>
          <a:bodyPr/>
          <a:lstStyle/>
          <a:p>
            <a:r>
              <a:rPr lang="cs-CZ" dirty="0"/>
              <a:t>Jáchym Topol: </a:t>
            </a:r>
            <a:r>
              <a:rPr lang="cs-CZ" i="1" dirty="0"/>
              <a:t>Citlivý člověk </a:t>
            </a:r>
            <a:r>
              <a:rPr lang="cs-CZ" dirty="0"/>
              <a:t>(</a:t>
            </a:r>
            <a:r>
              <a:rPr lang="cs-CZ" dirty="0" err="1"/>
              <a:t>Torst</a:t>
            </a:r>
            <a:r>
              <a:rPr lang="cs-CZ" dirty="0"/>
              <a:t>, 2017)</a:t>
            </a:r>
          </a:p>
          <a:p>
            <a:r>
              <a:rPr lang="cs-CZ" dirty="0"/>
              <a:t>Lucie </a:t>
            </a:r>
            <a:r>
              <a:rPr lang="cs-CZ" dirty="0" err="1"/>
              <a:t>Faulerová</a:t>
            </a:r>
            <a:r>
              <a:rPr lang="cs-CZ" dirty="0"/>
              <a:t>: </a:t>
            </a:r>
            <a:r>
              <a:rPr lang="cs-CZ" i="1" dirty="0"/>
              <a:t>Lapači prachu </a:t>
            </a:r>
            <a:r>
              <a:rPr lang="cs-CZ" dirty="0"/>
              <a:t>(</a:t>
            </a:r>
            <a:r>
              <a:rPr lang="cs-CZ" dirty="0" err="1"/>
              <a:t>Torst</a:t>
            </a:r>
            <a:r>
              <a:rPr lang="cs-CZ" dirty="0"/>
              <a:t>, 2017)</a:t>
            </a:r>
          </a:p>
          <a:p>
            <a:r>
              <a:rPr lang="cs-CZ" dirty="0"/>
              <a:t>Ludvík Němec: </a:t>
            </a:r>
            <a:r>
              <a:rPr lang="cs-CZ" i="1" dirty="0"/>
              <a:t>Žena v závorce </a:t>
            </a:r>
            <a:r>
              <a:rPr lang="cs-CZ" dirty="0"/>
              <a:t>(Druhé město, 2018)</a:t>
            </a:r>
          </a:p>
          <a:p>
            <a:endParaRPr lang="cs-CZ" dirty="0"/>
          </a:p>
          <a:p>
            <a:endParaRPr lang="cs-CZ" dirty="0"/>
          </a:p>
        </p:txBody>
      </p:sp>
      <p:pic>
        <p:nvPicPr>
          <p:cNvPr id="4" name="Obrázek 3"/>
          <p:cNvPicPr>
            <a:picLocks noChangeAspect="1"/>
          </p:cNvPicPr>
          <p:nvPr/>
        </p:nvPicPr>
        <p:blipFill>
          <a:blip r:embed="rId2"/>
          <a:stretch>
            <a:fillRect/>
          </a:stretch>
        </p:blipFill>
        <p:spPr>
          <a:xfrm>
            <a:off x="3705560" y="3958937"/>
            <a:ext cx="1101275" cy="1870724"/>
          </a:xfrm>
          <a:prstGeom prst="rect">
            <a:avLst/>
          </a:prstGeom>
        </p:spPr>
      </p:pic>
      <p:pic>
        <p:nvPicPr>
          <p:cNvPr id="5" name="Obrázek 4"/>
          <p:cNvPicPr>
            <a:picLocks noChangeAspect="1"/>
          </p:cNvPicPr>
          <p:nvPr/>
        </p:nvPicPr>
        <p:blipFill>
          <a:blip r:embed="rId3"/>
          <a:stretch>
            <a:fillRect/>
          </a:stretch>
        </p:blipFill>
        <p:spPr>
          <a:xfrm>
            <a:off x="1721720" y="3958937"/>
            <a:ext cx="1272397" cy="1796831"/>
          </a:xfrm>
          <a:prstGeom prst="rect">
            <a:avLst/>
          </a:prstGeom>
        </p:spPr>
      </p:pic>
      <p:pic>
        <p:nvPicPr>
          <p:cNvPr id="6" name="Obrázek 5"/>
          <p:cNvPicPr>
            <a:picLocks noChangeAspect="1"/>
          </p:cNvPicPr>
          <p:nvPr/>
        </p:nvPicPr>
        <p:blipFill>
          <a:blip r:embed="rId4"/>
          <a:stretch>
            <a:fillRect/>
          </a:stretch>
        </p:blipFill>
        <p:spPr>
          <a:xfrm>
            <a:off x="5518279" y="4018712"/>
            <a:ext cx="1349729" cy="1851487"/>
          </a:xfrm>
          <a:prstGeom prst="rect">
            <a:avLst/>
          </a:prstGeom>
        </p:spPr>
      </p:pic>
    </p:spTree>
    <p:extLst>
      <p:ext uri="{BB962C8B-B14F-4D97-AF65-F5344CB8AC3E}">
        <p14:creationId xmlns:p14="http://schemas.microsoft.com/office/powerpoint/2010/main" val="2605800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Nejisté odhady počtu výtisků:</a:t>
            </a:r>
          </a:p>
        </p:txBody>
      </p:sp>
      <p:pic>
        <p:nvPicPr>
          <p:cNvPr id="5" name="Zástupný symbol pro obsah 4"/>
          <p:cNvPicPr>
            <a:picLocks noGrp="1" noChangeAspect="1"/>
          </p:cNvPicPr>
          <p:nvPr>
            <p:ph idx="1"/>
          </p:nvPr>
        </p:nvPicPr>
        <p:blipFill>
          <a:blip r:embed="rId2"/>
          <a:stretch>
            <a:fillRect/>
          </a:stretch>
        </p:blipFill>
        <p:spPr>
          <a:xfrm>
            <a:off x="7518067" y="3028052"/>
            <a:ext cx="1569317" cy="2510909"/>
          </a:xfrm>
          <a:prstGeom prst="rect">
            <a:avLst/>
          </a:prstGeom>
        </p:spPr>
      </p:pic>
      <p:sp>
        <p:nvSpPr>
          <p:cNvPr id="4" name="Zástupný symbol pro text 3"/>
          <p:cNvSpPr>
            <a:spLocks noGrp="1"/>
          </p:cNvSpPr>
          <p:nvPr>
            <p:ph type="body" sz="half" idx="2"/>
          </p:nvPr>
        </p:nvSpPr>
        <p:spPr/>
        <p:txBody>
          <a:bodyPr/>
          <a:lstStyle/>
          <a:p>
            <a:r>
              <a:rPr lang="cs-CZ" dirty="0"/>
              <a:t>Miroslav Švandrlík: </a:t>
            </a:r>
            <a:r>
              <a:rPr lang="cs-CZ" i="1" dirty="0"/>
              <a:t>Černí baroni</a:t>
            </a:r>
            <a:r>
              <a:rPr lang="cs-CZ" dirty="0"/>
              <a:t>: 750 000 výtisků během let 1990-91</a:t>
            </a:r>
          </a:p>
          <a:p>
            <a:r>
              <a:rPr lang="cs-CZ" dirty="0" err="1"/>
              <a:t>Colleen</a:t>
            </a:r>
            <a:r>
              <a:rPr lang="cs-CZ" dirty="0"/>
              <a:t> </a:t>
            </a:r>
            <a:r>
              <a:rPr lang="cs-CZ" dirty="0" err="1"/>
              <a:t>McCullough</a:t>
            </a:r>
            <a:r>
              <a:rPr lang="cs-CZ" dirty="0"/>
              <a:t>: </a:t>
            </a:r>
            <a:r>
              <a:rPr lang="cs-CZ" i="1" dirty="0"/>
              <a:t>Ptáci v trní</a:t>
            </a:r>
            <a:r>
              <a:rPr lang="cs-CZ" dirty="0"/>
              <a:t>: 170 000 výtisků za pouhý rok (1993)</a:t>
            </a:r>
          </a:p>
          <a:p>
            <a:r>
              <a:rPr lang="cs-CZ" dirty="0"/>
              <a:t>Tolkien: </a:t>
            </a:r>
            <a:r>
              <a:rPr lang="cs-CZ" i="1" dirty="0"/>
              <a:t>Pán prstenů: </a:t>
            </a:r>
            <a:r>
              <a:rPr lang="cs-CZ" dirty="0"/>
              <a:t>80 000 v průběhu 10 let (pak nárůst díky filmovým verzím)</a:t>
            </a:r>
          </a:p>
          <a:p>
            <a:r>
              <a:rPr lang="cs-CZ" dirty="0"/>
              <a:t>Ivan Klíma: </a:t>
            </a:r>
            <a:r>
              <a:rPr lang="cs-CZ" i="1" dirty="0"/>
              <a:t>Láska a smetí</a:t>
            </a:r>
            <a:r>
              <a:rPr lang="cs-CZ" dirty="0"/>
              <a:t>: vydáno v nákladu 100 000 výtisků (značná část neprodejná za původní cenu)</a:t>
            </a:r>
          </a:p>
          <a:p>
            <a:endParaRPr lang="cs-CZ" dirty="0"/>
          </a:p>
          <a:p>
            <a:r>
              <a:rPr lang="cs-CZ" dirty="0"/>
              <a:t>1996: Nástup „fenoménu“ Levné knihy</a:t>
            </a:r>
          </a:p>
        </p:txBody>
      </p:sp>
      <p:pic>
        <p:nvPicPr>
          <p:cNvPr id="6" name="Obrázek 5"/>
          <p:cNvPicPr>
            <a:picLocks noChangeAspect="1"/>
          </p:cNvPicPr>
          <p:nvPr/>
        </p:nvPicPr>
        <p:blipFill>
          <a:blip r:embed="rId3"/>
          <a:stretch>
            <a:fillRect/>
          </a:stretch>
        </p:blipFill>
        <p:spPr>
          <a:xfrm>
            <a:off x="4310390" y="315246"/>
            <a:ext cx="1720988" cy="2423639"/>
          </a:xfrm>
          <a:prstGeom prst="rect">
            <a:avLst/>
          </a:prstGeom>
        </p:spPr>
      </p:pic>
      <p:pic>
        <p:nvPicPr>
          <p:cNvPr id="7" name="Obrázek 6"/>
          <p:cNvPicPr>
            <a:picLocks noChangeAspect="1"/>
          </p:cNvPicPr>
          <p:nvPr/>
        </p:nvPicPr>
        <p:blipFill>
          <a:blip r:embed="rId4"/>
          <a:stretch>
            <a:fillRect/>
          </a:stretch>
        </p:blipFill>
        <p:spPr>
          <a:xfrm>
            <a:off x="6876256" y="273050"/>
            <a:ext cx="1492136" cy="1809305"/>
          </a:xfrm>
          <a:prstGeom prst="rect">
            <a:avLst/>
          </a:prstGeom>
        </p:spPr>
      </p:pic>
      <p:pic>
        <p:nvPicPr>
          <p:cNvPr id="3" name="Obrázek 2"/>
          <p:cNvPicPr>
            <a:picLocks noChangeAspect="1"/>
          </p:cNvPicPr>
          <p:nvPr/>
        </p:nvPicPr>
        <p:blipFill>
          <a:blip r:embed="rId5"/>
          <a:stretch>
            <a:fillRect/>
          </a:stretch>
        </p:blipFill>
        <p:spPr>
          <a:xfrm>
            <a:off x="4045385" y="3611025"/>
            <a:ext cx="2946083" cy="1906484"/>
          </a:xfrm>
          <a:prstGeom prst="rect">
            <a:avLst/>
          </a:prstGeom>
        </p:spPr>
      </p:pic>
      <p:pic>
        <p:nvPicPr>
          <p:cNvPr id="8" name="Obrázek 7">
            <a:extLst>
              <a:ext uri="{FF2B5EF4-FFF2-40B4-BE49-F238E27FC236}">
                <a16:creationId xmlns:a16="http://schemas.microsoft.com/office/drawing/2014/main" id="{4B50D404-9C2D-4B80-B9B8-88553F0DE73C}"/>
              </a:ext>
            </a:extLst>
          </p:cNvPr>
          <p:cNvPicPr>
            <a:picLocks noChangeAspect="1"/>
          </p:cNvPicPr>
          <p:nvPr/>
        </p:nvPicPr>
        <p:blipFill>
          <a:blip r:embed="rId6"/>
          <a:stretch>
            <a:fillRect/>
          </a:stretch>
        </p:blipFill>
        <p:spPr>
          <a:xfrm>
            <a:off x="404711" y="4352393"/>
            <a:ext cx="3467868" cy="2388975"/>
          </a:xfrm>
          <a:prstGeom prst="rect">
            <a:avLst/>
          </a:prstGeom>
        </p:spPr>
      </p:pic>
    </p:spTree>
    <p:extLst>
      <p:ext uri="{BB962C8B-B14F-4D97-AF65-F5344CB8AC3E}">
        <p14:creationId xmlns:p14="http://schemas.microsoft.com/office/powerpoint/2010/main" val="461680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29841" y="941225"/>
            <a:ext cx="2949178" cy="384888"/>
          </a:xfrm>
        </p:spPr>
        <p:txBody>
          <a:bodyPr>
            <a:normAutofit fontScale="90000"/>
          </a:bodyPr>
          <a:lstStyle/>
          <a:p>
            <a:r>
              <a:rPr lang="cs-CZ" dirty="0"/>
              <a:t>Kolaps distribuční sítě</a:t>
            </a:r>
          </a:p>
        </p:txBody>
      </p:sp>
      <p:pic>
        <p:nvPicPr>
          <p:cNvPr id="7" name="Zástupný symbol pro obrázek 6"/>
          <p:cNvPicPr>
            <a:picLocks noGrp="1" noChangeAspect="1"/>
          </p:cNvPicPr>
          <p:nvPr>
            <p:ph type="pic" idx="1"/>
          </p:nvPr>
        </p:nvPicPr>
        <p:blipFill>
          <a:blip r:embed="rId2"/>
          <a:srcRect t="20420" b="20420"/>
          <a:stretch>
            <a:fillRect/>
          </a:stretch>
        </p:blipFill>
        <p:spPr>
          <a:xfrm>
            <a:off x="4932040" y="3650379"/>
            <a:ext cx="4062290" cy="3207621"/>
          </a:xfrm>
          <a:prstGeom prst="rect">
            <a:avLst/>
          </a:prstGeom>
        </p:spPr>
      </p:pic>
      <p:sp>
        <p:nvSpPr>
          <p:cNvPr id="6" name="Zástupný symbol pro text 5"/>
          <p:cNvSpPr>
            <a:spLocks noGrp="1"/>
          </p:cNvSpPr>
          <p:nvPr>
            <p:ph type="body" sz="half" idx="2"/>
          </p:nvPr>
        </p:nvSpPr>
        <p:spPr>
          <a:xfrm>
            <a:off x="629841" y="1836964"/>
            <a:ext cx="2949178" cy="4107802"/>
          </a:xfrm>
        </p:spPr>
        <p:txBody>
          <a:bodyPr>
            <a:normAutofit/>
          </a:bodyPr>
          <a:lstStyle/>
          <a:p>
            <a:r>
              <a:rPr lang="cs-CZ" sz="1500" dirty="0"/>
              <a:t>1993: Privatizace jediného velkoobchodního distributora „Knižní velkoobchod“ (privatizoval si jej místopředseda vlády Miroslav Macek), z něhož je vyveden cenný majetek a firma se stává prázdnou schránkou</a:t>
            </a:r>
          </a:p>
          <a:p>
            <a:r>
              <a:rPr lang="cs-CZ" sz="1500" dirty="0"/>
              <a:t>Noví distributoři vznikají až po r. 1995 (Kosmas v r. 1997)</a:t>
            </a:r>
          </a:p>
          <a:p>
            <a:endParaRPr lang="cs-CZ" sz="1500" dirty="0"/>
          </a:p>
          <a:p>
            <a:r>
              <a:rPr lang="cs-CZ" sz="1500" dirty="0"/>
              <a:t>1990-96: Éra privatizace: Knihkupectví mizí z městských center a jsou nahrazována pizzeriemi, kasiny atp.</a:t>
            </a:r>
          </a:p>
          <a:p>
            <a:endParaRPr lang="cs-CZ" sz="1500" dirty="0"/>
          </a:p>
          <a:p>
            <a:endParaRPr lang="cs-CZ" dirty="0"/>
          </a:p>
        </p:txBody>
      </p:sp>
      <p:pic>
        <p:nvPicPr>
          <p:cNvPr id="9" name="Obrázek 8"/>
          <p:cNvPicPr>
            <a:picLocks noChangeAspect="1"/>
          </p:cNvPicPr>
          <p:nvPr/>
        </p:nvPicPr>
        <p:blipFill>
          <a:blip r:embed="rId3"/>
          <a:stretch>
            <a:fillRect/>
          </a:stretch>
        </p:blipFill>
        <p:spPr>
          <a:xfrm>
            <a:off x="2960841" y="4941168"/>
            <a:ext cx="1369523" cy="1752989"/>
          </a:xfrm>
          <a:prstGeom prst="rect">
            <a:avLst/>
          </a:prstGeom>
        </p:spPr>
      </p:pic>
      <p:pic>
        <p:nvPicPr>
          <p:cNvPr id="2" name="Obrázek 1">
            <a:extLst>
              <a:ext uri="{FF2B5EF4-FFF2-40B4-BE49-F238E27FC236}">
                <a16:creationId xmlns:a16="http://schemas.microsoft.com/office/drawing/2014/main" id="{DE86DF95-1C0C-4907-B237-2C46156495C2}"/>
              </a:ext>
            </a:extLst>
          </p:cNvPr>
          <p:cNvPicPr>
            <a:picLocks noChangeAspect="1"/>
          </p:cNvPicPr>
          <p:nvPr/>
        </p:nvPicPr>
        <p:blipFill>
          <a:blip r:embed="rId4"/>
          <a:stretch>
            <a:fillRect/>
          </a:stretch>
        </p:blipFill>
        <p:spPr>
          <a:xfrm>
            <a:off x="4604701" y="366078"/>
            <a:ext cx="3909458" cy="3062922"/>
          </a:xfrm>
          <a:prstGeom prst="rect">
            <a:avLst/>
          </a:prstGeom>
        </p:spPr>
      </p:pic>
    </p:spTree>
    <p:extLst>
      <p:ext uri="{BB962C8B-B14F-4D97-AF65-F5344CB8AC3E}">
        <p14:creationId xmlns:p14="http://schemas.microsoft.com/office/powerpoint/2010/main" val="574893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857251"/>
            <a:ext cx="7886700" cy="440871"/>
          </a:xfrm>
        </p:spPr>
        <p:txBody>
          <a:bodyPr>
            <a:normAutofit fontScale="90000"/>
          </a:bodyPr>
          <a:lstStyle/>
          <a:p>
            <a:r>
              <a:rPr lang="cs-CZ" sz="2700" dirty="0"/>
              <a:t>Růst a diverzifikace knižního trhu (II)</a:t>
            </a:r>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3096408135"/>
              </p:ext>
            </p:extLst>
          </p:nvPr>
        </p:nvGraphicFramePr>
        <p:xfrm>
          <a:off x="628650" y="1375099"/>
          <a:ext cx="7886700" cy="45416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9383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857251"/>
            <a:ext cx="7886700" cy="650810"/>
          </a:xfrm>
        </p:spPr>
        <p:txBody>
          <a:bodyPr>
            <a:normAutofit/>
          </a:bodyPr>
          <a:lstStyle/>
          <a:p>
            <a:r>
              <a:rPr lang="cs-CZ" sz="2700" dirty="0"/>
              <a:t>Růst a diverzifikace knižního trhu (III)</a:t>
            </a:r>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1968807185"/>
              </p:ext>
            </p:extLst>
          </p:nvPr>
        </p:nvGraphicFramePr>
        <p:xfrm>
          <a:off x="628650" y="1438081"/>
          <a:ext cx="7886700" cy="45626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9363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857250"/>
            <a:ext cx="7886700" cy="573833"/>
          </a:xfrm>
        </p:spPr>
        <p:txBody>
          <a:bodyPr>
            <a:normAutofit/>
          </a:bodyPr>
          <a:lstStyle/>
          <a:p>
            <a:r>
              <a:rPr lang="cs-CZ" sz="2700" dirty="0"/>
              <a:t>Růst a diverzifikace knižního trhu (IV)</a:t>
            </a:r>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1448580394"/>
              </p:ext>
            </p:extLst>
          </p:nvPr>
        </p:nvGraphicFramePr>
        <p:xfrm>
          <a:off x="628650" y="1431083"/>
          <a:ext cx="7886700" cy="45136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5287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1990-1995</a:t>
            </a:r>
          </a:p>
        </p:txBody>
      </p:sp>
      <p:sp>
        <p:nvSpPr>
          <p:cNvPr id="3" name="Zástupný symbol pro obsah 2"/>
          <p:cNvSpPr>
            <a:spLocks noGrp="1"/>
          </p:cNvSpPr>
          <p:nvPr>
            <p:ph idx="1"/>
          </p:nvPr>
        </p:nvSpPr>
        <p:spPr/>
        <p:txBody>
          <a:bodyPr>
            <a:normAutofit fontScale="85000" lnSpcReduction="10000"/>
          </a:bodyPr>
          <a:lstStyle/>
          <a:p>
            <a:r>
              <a:rPr lang="cs-CZ" sz="2800" dirty="0"/>
              <a:t>Václav Havel: Do různých stran (1990); Hry (1990); Hry (1992)</a:t>
            </a:r>
          </a:p>
          <a:p>
            <a:r>
              <a:rPr lang="cs-CZ" sz="2800" dirty="0"/>
              <a:t>Josef Škvorecký: Tankový prapor (1990); Mirákl (1991); Příběh inženýra lidských duší (1992)</a:t>
            </a:r>
          </a:p>
          <a:p>
            <a:r>
              <a:rPr lang="cs-CZ" sz="2800" dirty="0"/>
              <a:t>Milan Kundera: Nesmrtelnost (1993)</a:t>
            </a:r>
          </a:p>
          <a:p>
            <a:r>
              <a:rPr lang="cs-CZ" sz="2800" dirty="0"/>
              <a:t>Bohumil Hrabal: Listopadový uragan (1990); Ponorné říčky (1991)</a:t>
            </a:r>
          </a:p>
          <a:p>
            <a:r>
              <a:rPr lang="cs-CZ" sz="2800" dirty="0"/>
              <a:t>Jan Hanč: Události (1948, 1991, 1995)</a:t>
            </a:r>
          </a:p>
          <a:p>
            <a:r>
              <a:rPr lang="cs-CZ" sz="2800" dirty="0"/>
              <a:t>Ludvík Vaculík: Český snář (1990); Jak se dělá chlapec (1993)</a:t>
            </a:r>
          </a:p>
          <a:p>
            <a:r>
              <a:rPr lang="cs-CZ" sz="2800" dirty="0"/>
              <a:t>Josef Jedlička: Krev není voda (1991)</a:t>
            </a:r>
          </a:p>
          <a:p>
            <a:r>
              <a:rPr lang="cs-CZ" sz="2800" dirty="0"/>
              <a:t>Jan Zábrana: Celý život (1 a 2, 1992)</a:t>
            </a:r>
          </a:p>
          <a:p>
            <a:r>
              <a:rPr lang="cs-CZ" sz="2800" dirty="0"/>
              <a:t>Ivan Diviš: Teorie spolehlivosti (1994)</a:t>
            </a:r>
          </a:p>
        </p:txBody>
      </p:sp>
    </p:spTree>
    <p:extLst>
      <p:ext uri="{BB962C8B-B14F-4D97-AF65-F5344CB8AC3E}">
        <p14:creationId xmlns:p14="http://schemas.microsoft.com/office/powerpoint/2010/main" val="70379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3">
                                            <p:txEl>
                                              <p:pRg st="8" end="8"/>
                                            </p:txEl>
                                          </p:spTgt>
                                        </p:tgtEl>
                                        <p:attrNameLst>
                                          <p:attrName>style.visibility</p:attrName>
                                        </p:attrNameLst>
                                      </p:cBhvr>
                                      <p:to>
                                        <p:strVal val="visible"/>
                                      </p:to>
                                    </p:set>
                                    <p:animEffect transition="in" filter="wipe(down)">
                                      <p:cBhvr>
                                        <p:cTn id="151" dur="580">
                                          <p:stCondLst>
                                            <p:cond delay="0"/>
                                          </p:stCondLst>
                                        </p:cTn>
                                        <p:tgtEl>
                                          <p:spTgt spid="3">
                                            <p:txEl>
                                              <p:pRg st="8" end="8"/>
                                            </p:txEl>
                                          </p:spTgt>
                                        </p:tgtEl>
                                      </p:cBhvr>
                                    </p:animEffect>
                                    <p:anim calcmode="lin" valueType="num">
                                      <p:cBhvr>
                                        <p:cTn id="15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8" end="8"/>
                                            </p:txEl>
                                          </p:spTgt>
                                        </p:tgtEl>
                                      </p:cBhvr>
                                      <p:to x="100000" y="60000"/>
                                    </p:animScale>
                                    <p:animScale>
                                      <p:cBhvr>
                                        <p:cTn id="158" dur="166" decel="50000">
                                          <p:stCondLst>
                                            <p:cond delay="676"/>
                                          </p:stCondLst>
                                        </p:cTn>
                                        <p:tgtEl>
                                          <p:spTgt spid="3">
                                            <p:txEl>
                                              <p:pRg st="8" end="8"/>
                                            </p:txEl>
                                          </p:spTgt>
                                        </p:tgtEl>
                                      </p:cBhvr>
                                      <p:to x="100000" y="100000"/>
                                    </p:animScale>
                                    <p:animScale>
                                      <p:cBhvr>
                                        <p:cTn id="159" dur="26">
                                          <p:stCondLst>
                                            <p:cond delay="1312"/>
                                          </p:stCondLst>
                                        </p:cTn>
                                        <p:tgtEl>
                                          <p:spTgt spid="3">
                                            <p:txEl>
                                              <p:pRg st="8" end="8"/>
                                            </p:txEl>
                                          </p:spTgt>
                                        </p:tgtEl>
                                      </p:cBhvr>
                                      <p:to x="100000" y="80000"/>
                                    </p:animScale>
                                    <p:animScale>
                                      <p:cBhvr>
                                        <p:cTn id="160" dur="166" decel="50000">
                                          <p:stCondLst>
                                            <p:cond delay="1338"/>
                                          </p:stCondLst>
                                        </p:cTn>
                                        <p:tgtEl>
                                          <p:spTgt spid="3">
                                            <p:txEl>
                                              <p:pRg st="8" end="8"/>
                                            </p:txEl>
                                          </p:spTgt>
                                        </p:tgtEl>
                                      </p:cBhvr>
                                      <p:to x="100000" y="100000"/>
                                    </p:animScale>
                                    <p:animScale>
                                      <p:cBhvr>
                                        <p:cTn id="161" dur="26">
                                          <p:stCondLst>
                                            <p:cond delay="1642"/>
                                          </p:stCondLst>
                                        </p:cTn>
                                        <p:tgtEl>
                                          <p:spTgt spid="3">
                                            <p:txEl>
                                              <p:pRg st="8" end="8"/>
                                            </p:txEl>
                                          </p:spTgt>
                                        </p:tgtEl>
                                      </p:cBhvr>
                                      <p:to x="100000" y="90000"/>
                                    </p:animScale>
                                    <p:animScale>
                                      <p:cBhvr>
                                        <p:cTn id="162" dur="166" decel="50000">
                                          <p:stCondLst>
                                            <p:cond delay="1668"/>
                                          </p:stCondLst>
                                        </p:cTn>
                                        <p:tgtEl>
                                          <p:spTgt spid="3">
                                            <p:txEl>
                                              <p:pRg st="8" end="8"/>
                                            </p:txEl>
                                          </p:spTgt>
                                        </p:tgtEl>
                                      </p:cBhvr>
                                      <p:to x="100000" y="100000"/>
                                    </p:animScale>
                                    <p:animScale>
                                      <p:cBhvr>
                                        <p:cTn id="163" dur="26">
                                          <p:stCondLst>
                                            <p:cond delay="1808"/>
                                          </p:stCondLst>
                                        </p:cTn>
                                        <p:tgtEl>
                                          <p:spTgt spid="3">
                                            <p:txEl>
                                              <p:pRg st="8" end="8"/>
                                            </p:txEl>
                                          </p:spTgt>
                                        </p:tgtEl>
                                      </p:cBhvr>
                                      <p:to x="100000" y="95000"/>
                                    </p:animScale>
                                    <p:animScale>
                                      <p:cBhvr>
                                        <p:cTn id="164"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TotalTime>
  <Words>2710</Words>
  <Application>Microsoft Office PowerPoint</Application>
  <PresentationFormat>Předvádění na obrazovce (4:3)</PresentationFormat>
  <Paragraphs>250</Paragraphs>
  <Slides>33</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33</vt:i4>
      </vt:variant>
    </vt:vector>
  </HeadingPairs>
  <TitlesOfParts>
    <vt:vector size="36" baseType="lpstr">
      <vt:lpstr>Arial</vt:lpstr>
      <vt:lpstr>Calibri</vt:lpstr>
      <vt:lpstr>Motiv systému Office</vt:lpstr>
      <vt:lpstr>Česká literatura 1990-2020</vt:lpstr>
      <vt:lpstr>Růst a diverzifikace knižního trhu</vt:lpstr>
      <vt:lpstr>Nakladatelství: Přesun od ekonomiky symbolických (ideologických) hodnot k ekonomii založené na finančním zisku</vt:lpstr>
      <vt:lpstr>Nejisté odhady počtu výtisků:</vt:lpstr>
      <vt:lpstr>Kolaps distribuční sítě</vt:lpstr>
      <vt:lpstr>Růst a diverzifikace knižního trhu (II)</vt:lpstr>
      <vt:lpstr>Růst a diverzifikace knižního trhu (III)</vt:lpstr>
      <vt:lpstr>Růst a diverzifikace knižního trhu (IV)</vt:lpstr>
      <vt:lpstr>1990-1995</vt:lpstr>
      <vt:lpstr>1990-1995 pokračování</vt:lpstr>
      <vt:lpstr>1996-2000</vt:lpstr>
      <vt:lpstr>2001-2005</vt:lpstr>
      <vt:lpstr>2006-2010</vt:lpstr>
      <vt:lpstr>2011-2015</vt:lpstr>
      <vt:lpstr>2011-2015 pokračování</vt:lpstr>
      <vt:lpstr>Literatura fascinovaná politickou realitou </vt:lpstr>
      <vt:lpstr>„Společenské sondy“ v atraktivním „popovém“ balení</vt:lpstr>
      <vt:lpstr>Virtuální světy: Alternativní historie a dystopie</vt:lpstr>
      <vt:lpstr>Vyhrocené obrazy současnosti</vt:lpstr>
      <vt:lpstr>Divné ženy (a občas i divní muži či děti)</vt:lpstr>
      <vt:lpstr>Rodinné anamnézy  (nezvykle často v „exotickém“ světě venkova)</vt:lpstr>
      <vt:lpstr>„Obyčejné“ životy jako osudy zanořené: a) v minulosti</vt:lpstr>
      <vt:lpstr>„Obyčejné“ životy jako osudy zanořené: b) v současnosti</vt:lpstr>
      <vt:lpstr>Otevírání se světu</vt:lpstr>
      <vt:lpstr>Anatomie současného českého bestselleru</vt:lpstr>
      <vt:lpstr>Anatomie současného českého bestselleru II</vt:lpstr>
      <vt:lpstr>Anatomie současného českého bestselleru III</vt:lpstr>
      <vt:lpstr>Alena Mornštajnová: Tiché roky (2019)</vt:lpstr>
      <vt:lpstr>Alena Mornštajnová: Tiché roky (2019)</vt:lpstr>
      <vt:lpstr>Od bestsellerů ke standardní próze: Komentáře o světě</vt:lpstr>
      <vt:lpstr>Vytváření alternativních realit (a parazitování na té naší)</vt:lpstr>
      <vt:lpstr>Fikce jakožto beletrizovaná publicistika</vt:lpstr>
      <vt:lpstr>„Obyčejné“ romány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Česká literatura 1990-2013</dc:title>
  <dc:creator>pc</dc:creator>
  <cp:lastModifiedBy>Bílek, Petr</cp:lastModifiedBy>
  <cp:revision>37</cp:revision>
  <dcterms:created xsi:type="dcterms:W3CDTF">2014-01-02T14:02:35Z</dcterms:created>
  <dcterms:modified xsi:type="dcterms:W3CDTF">2020-12-21T10:36:02Z</dcterms:modified>
</cp:coreProperties>
</file>