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64" r:id="rId4"/>
    <p:sldId id="266" r:id="rId5"/>
    <p:sldId id="265" r:id="rId6"/>
    <p:sldId id="267" r:id="rId7"/>
    <p:sldId id="258" r:id="rId8"/>
    <p:sldId id="259" r:id="rId9"/>
    <p:sldId id="260" r:id="rId10"/>
    <p:sldId id="261" r:id="rId11"/>
    <p:sldId id="268" r:id="rId12"/>
    <p:sldId id="262" r:id="rId13"/>
    <p:sldId id="263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8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9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5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36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6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9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3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4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8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8330F0-55F6-45EE-B311-A22A6260B56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E9A13F-A405-4926-94F6-FFFEF433637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14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Frantz</a:t>
            </a:r>
            <a:r>
              <a:rPr lang="cs-CZ" dirty="0" smtClean="0"/>
              <a:t> </a:t>
            </a:r>
            <a:r>
              <a:rPr lang="cs-CZ" dirty="0" err="1" smtClean="0"/>
              <a:t>Fanon</a:t>
            </a:r>
            <a:r>
              <a:rPr lang="cs-CZ" dirty="0" smtClean="0"/>
              <a:t> a skupinová identita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Čapek, 9. duben 2018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525" y="4839854"/>
            <a:ext cx="6202155" cy="138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7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005444"/>
            <a:ext cx="8946541" cy="42429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Teze: komplexy jsou výsledkem historické situace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„Vznik pocitu méněcennosti je domorodým korelátem evropského pocitu nadřazenosti. Mějme odvahu to říci: </a:t>
            </a:r>
            <a:r>
              <a:rPr lang="cs-CZ" sz="2400" i="1" dirty="0" smtClean="0"/>
              <a:t>člověka trpícího pocitem méněcennosti vytváří rasista</a:t>
            </a:r>
            <a:r>
              <a:rPr lang="cs-CZ" sz="2400" dirty="0" smtClean="0"/>
              <a:t>. Tímto závěrem se připojujeme k Sartrovi: „Žid je člověkem, jehož mají ostatní lidé za Žida… žida </a:t>
            </a:r>
            <a:r>
              <a:rPr lang="cs-CZ" sz="2400" i="1" dirty="0" smtClean="0"/>
              <a:t>dělá </a:t>
            </a:r>
            <a:r>
              <a:rPr lang="cs-CZ" sz="2400" dirty="0" smtClean="0"/>
              <a:t>antisemita.““ (100)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6816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u="sng" dirty="0" smtClean="0"/>
              <a:t>Prožitá </a:t>
            </a:r>
            <a:r>
              <a:rPr lang="cs-CZ" sz="2400" b="1" u="sng" dirty="0"/>
              <a:t>zkušenost </a:t>
            </a:r>
            <a:r>
              <a:rPr lang="cs-CZ" sz="2400" b="1" u="sng" dirty="0" smtClean="0"/>
              <a:t>černocha</a:t>
            </a:r>
            <a:endParaRPr lang="en-US" sz="2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každý </a:t>
            </a:r>
            <a:r>
              <a:rPr lang="cs-CZ" sz="2400" dirty="0"/>
              <a:t>člověk má na základě stejné tělesné struktury podobné </a:t>
            </a:r>
            <a:r>
              <a:rPr lang="cs-CZ" sz="2400" dirty="0" smtClean="0"/>
              <a:t>sebe-prožívání</a:t>
            </a:r>
            <a:r>
              <a:rPr lang="cs-CZ" sz="2400" dirty="0"/>
              <a:t> </a:t>
            </a:r>
            <a:r>
              <a:rPr lang="cs-CZ" sz="2400" dirty="0" smtClean="0"/>
              <a:t>(„Pomalá </a:t>
            </a:r>
            <a:r>
              <a:rPr lang="cs-CZ" sz="2400" dirty="0"/>
              <a:t>konstrukce mého já jakožto těla uprostřed prostorového a časového světa, takové je, zdá se, ono schéma</a:t>
            </a:r>
            <a:r>
              <a:rPr lang="cs-CZ" sz="2400" dirty="0" smtClean="0"/>
              <a:t>“, „</a:t>
            </a:r>
            <a:r>
              <a:rPr lang="cs-CZ" sz="2400" dirty="0"/>
              <a:t>tělesné schéma“, viz </a:t>
            </a:r>
            <a:r>
              <a:rPr lang="cs-CZ" sz="2400" dirty="0" err="1"/>
              <a:t>Merleau</a:t>
            </a:r>
            <a:r>
              <a:rPr lang="cs-CZ" sz="2400" dirty="0"/>
              <a:t>-Ponty)</a:t>
            </a:r>
          </a:p>
          <a:p>
            <a:pPr lvl="0"/>
            <a:r>
              <a:rPr lang="cs-CZ" sz="2400" dirty="0"/>
              <a:t>ale: „Vytvořil jsem nad tělesným schématem schéma historicko-rasové“ (112)</a:t>
            </a:r>
          </a:p>
          <a:p>
            <a:pPr lvl="1"/>
            <a:r>
              <a:rPr lang="cs-CZ" sz="2400" dirty="0"/>
              <a:t>„Maminko, podívej se na toho negra, já mám strach!“ (112)</a:t>
            </a:r>
          </a:p>
          <a:p>
            <a:pPr lvl="1"/>
            <a:r>
              <a:rPr lang="cs-CZ" sz="2400" dirty="0"/>
              <a:t>„Ve vlaku mi namísto jednoho místa nechávali místa dvě nebo tři.“ (113)</a:t>
            </a:r>
          </a:p>
          <a:p>
            <a:pPr lvl="1"/>
            <a:r>
              <a:rPr lang="cs-CZ" sz="2400" dirty="0"/>
              <a:t>„Do světa vstupuji pozvolna, zvyklý nesnažit se upoutat pozornost. Místo abych šel, se plazím. Bílé pohledy, ty jediné opravdové, mě ale vzápětí začnou pitvat. Upřeně mě </a:t>
            </a:r>
            <a:r>
              <a:rPr lang="cs-CZ" sz="2400" i="1" dirty="0"/>
              <a:t>sledují</a:t>
            </a:r>
            <a:r>
              <a:rPr lang="cs-CZ" sz="2400" dirty="0"/>
              <a:t>“ (115</a:t>
            </a:r>
            <a:r>
              <a:rPr lang="cs-CZ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0380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7360"/>
            <a:ext cx="8946541" cy="45110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Psychopatologie (výklad komplexu)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fixace na prožitou zkušenost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Erlebnis</a:t>
            </a:r>
            <a:r>
              <a:rPr lang="cs-CZ" sz="2400" i="1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popkultura a kolektivní katarze (vybití energie)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záporné postavy komiksů a filmů: „negr“, indián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„Vnucovat stejné „zlé duchy“ bělochovi i černochovi je závažná výchovná chyba</a:t>
            </a:r>
            <a:r>
              <a:rPr lang="cs-CZ" sz="2200" dirty="0" smtClean="0"/>
              <a:t>.“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Antilský černoch </a:t>
            </a:r>
            <a:r>
              <a:rPr lang="cs-CZ" sz="2400" dirty="0" smtClean="0"/>
              <a:t>se stává </a:t>
            </a:r>
            <a:r>
              <a:rPr lang="cs-CZ" sz="2400" dirty="0" err="1" smtClean="0"/>
              <a:t>negrofobní</a:t>
            </a:r>
            <a:endParaRPr lang="cs-CZ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„</a:t>
            </a:r>
            <a:r>
              <a:rPr lang="cs-CZ" sz="2200" dirty="0" err="1" smtClean="0"/>
              <a:t>Martiničan</a:t>
            </a:r>
            <a:r>
              <a:rPr lang="cs-CZ" sz="2200" dirty="0" smtClean="0"/>
              <a:t> </a:t>
            </a:r>
            <a:r>
              <a:rPr lang="cs-CZ" sz="2200" dirty="0"/>
              <a:t>se nesrovnává s bělochem pokládaným za otce, vůdce či Boha, ale se svým bližním pod bělochovým dohledem… Občas si kladu otázku, zda jsou si školní inspektoři a vysocí úředníci vědomi své role v koloniích. Dvacet let se snaží s pomocí svých osnov udělat z negra bělocha. Nakonec ho pustí a řeknou mu: máte nezpochybnitelný komplex závislosti na bělochovi.“ (179</a:t>
            </a:r>
            <a:r>
              <a:rPr lang="cs-CZ" sz="2200" dirty="0" smtClean="0"/>
              <a:t>).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02604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7397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31636"/>
            <a:ext cx="8946541" cy="4816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u="sng" dirty="0" smtClean="0"/>
              <a:t>„Namísto závěru“</a:t>
            </a:r>
          </a:p>
          <a:p>
            <a:pPr marL="0" indent="0">
              <a:buNone/>
            </a:pPr>
            <a:r>
              <a:rPr lang="cs-CZ" sz="2200" dirty="0" smtClean="0"/>
              <a:t>„</a:t>
            </a:r>
            <a:r>
              <a:rPr lang="cs-CZ" sz="2200" dirty="0"/>
              <a:t>Ne, nemám právo přijít a vykřičet na bělocha svou nenávist. Nemám ale ani povinnost šeptat bělochovi svůj vděk… </a:t>
            </a:r>
            <a:endParaRPr lang="en-US" sz="2200" dirty="0"/>
          </a:p>
          <a:p>
            <a:pPr marL="0" indent="0">
              <a:buNone/>
            </a:pPr>
            <a:r>
              <a:rPr lang="cs-CZ" sz="2200" dirty="0"/>
              <a:t>Pokud běloch zpochybňuje moje lidství, uvalím na jeho život celé své břemeno člověka a ukážu mu, že nejsem „</a:t>
            </a:r>
            <a:r>
              <a:rPr lang="cs-CZ" sz="2200" dirty="0" err="1"/>
              <a:t>Banania</a:t>
            </a:r>
            <a:r>
              <a:rPr lang="cs-CZ" sz="2200" dirty="0"/>
              <a:t>, mňam“, jak si stále představuje.</a:t>
            </a:r>
            <a:endParaRPr lang="en-US" sz="2200" dirty="0"/>
          </a:p>
          <a:p>
            <a:pPr marL="0" indent="0">
              <a:buNone/>
            </a:pPr>
            <a:r>
              <a:rPr lang="cs-CZ" sz="2200" dirty="0"/>
              <a:t>Jednoho dnes se octnu ve světě a přihlásím se k jedinému právu: právu vyžadovat od bližního lidské chování.</a:t>
            </a:r>
            <a:endParaRPr lang="en-US" sz="2200" dirty="0"/>
          </a:p>
          <a:p>
            <a:pPr marL="0" indent="0">
              <a:buNone/>
            </a:pPr>
            <a:r>
              <a:rPr lang="cs-CZ" sz="2200" dirty="0"/>
              <a:t>Přihlásím se k jediné povinnosti. K povinnosti nezapřít svou svobodu při žádném ze svých rozhodnutí</a:t>
            </a:r>
            <a:r>
              <a:rPr lang="cs-CZ" sz="2200" dirty="0" smtClean="0"/>
              <a:t>. …</a:t>
            </a:r>
            <a:endParaRPr lang="en-US" sz="2200" dirty="0"/>
          </a:p>
          <a:p>
            <a:pPr marL="0" indent="0">
              <a:buNone/>
            </a:pPr>
            <a:r>
              <a:rPr lang="cs-CZ" sz="2200" dirty="0"/>
              <a:t>Můj život nesmí být zasvěcen bilancování </a:t>
            </a:r>
            <a:r>
              <a:rPr lang="cs-CZ" sz="2200" dirty="0" err="1"/>
              <a:t>negerských</a:t>
            </a:r>
            <a:r>
              <a:rPr lang="cs-CZ" sz="2200" dirty="0"/>
              <a:t> hodnot.</a:t>
            </a:r>
            <a:endParaRPr lang="en-US" sz="2200" dirty="0"/>
          </a:p>
          <a:p>
            <a:pPr marL="0" indent="0">
              <a:buNone/>
            </a:pPr>
            <a:r>
              <a:rPr lang="cs-CZ" sz="2200" dirty="0"/>
              <a:t>Neexistuje bílý svět, neexistuje bílá etika ani bílá inteligence.</a:t>
            </a:r>
            <a:endParaRPr lang="en-US" sz="2200" dirty="0"/>
          </a:p>
          <a:p>
            <a:pPr marL="0" indent="0">
              <a:buNone/>
            </a:pPr>
            <a:r>
              <a:rPr lang="cs-CZ" sz="2200" dirty="0"/>
              <a:t>Všude na světě jsou lidé, kteří hledají.“ (188n</a:t>
            </a:r>
            <a:r>
              <a:rPr lang="cs-CZ" sz="2200" dirty="0" smtClean="0"/>
              <a:t>.)</a:t>
            </a:r>
            <a:endParaRPr lang="cs-CZ" sz="2200" u="sng" dirty="0" smtClean="0"/>
          </a:p>
        </p:txBody>
      </p:sp>
    </p:spTree>
    <p:extLst>
      <p:ext uri="{BB962C8B-B14F-4D97-AF65-F5344CB8AC3E}">
        <p14:creationId xmlns:p14="http://schemas.microsoft.com/office/powerpoint/2010/main" val="319092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514350" indent="-514350">
              <a:buAutoNum type="romanUcPeriod"/>
            </a:pPr>
            <a:r>
              <a:rPr lang="cs-CZ" sz="2400" dirty="0" smtClean="0"/>
              <a:t>Identita osobní</a:t>
            </a:r>
          </a:p>
          <a:p>
            <a:pPr marL="806958" lvl="1" indent="-514350">
              <a:buFont typeface="Arial" panose="020B0604020202020204" pitchFamily="34" charset="0"/>
              <a:buChar char="•"/>
            </a:pPr>
            <a:r>
              <a:rPr lang="cs-CZ" sz="2200" dirty="0" err="1" smtClean="0"/>
              <a:t>r</a:t>
            </a:r>
            <a:r>
              <a:rPr lang="cs-CZ" sz="2200" dirty="0" err="1" smtClean="0"/>
              <a:t>eidentifikace</a:t>
            </a:r>
            <a:r>
              <a:rPr lang="cs-CZ" sz="2200" dirty="0" smtClean="0"/>
              <a:t> osoby</a:t>
            </a:r>
          </a:p>
          <a:p>
            <a:pPr marL="806958" lvl="1" indent="-514350">
              <a:buFont typeface="Arial" panose="020B0604020202020204" pitchFamily="34" charset="0"/>
              <a:buChar char="•"/>
            </a:pPr>
            <a:r>
              <a:rPr lang="cs-CZ" sz="2200" dirty="0" err="1" smtClean="0"/>
              <a:t>charakteriziace</a:t>
            </a:r>
            <a:r>
              <a:rPr lang="cs-CZ" sz="2200" dirty="0" smtClean="0"/>
              <a:t> osoby</a:t>
            </a:r>
            <a:endParaRPr lang="cs-CZ" sz="2200" dirty="0" smtClean="0"/>
          </a:p>
          <a:p>
            <a:pPr marL="514350" indent="-514350">
              <a:buAutoNum type="romanUcPeriod"/>
            </a:pPr>
            <a:r>
              <a:rPr lang="cs-CZ" sz="2400" dirty="0" smtClean="0"/>
              <a:t>Identita „lidská“</a:t>
            </a:r>
          </a:p>
          <a:p>
            <a:pPr marL="806958" lvl="1" indent="-514350">
              <a:buFont typeface="Arial" panose="020B0604020202020204" pitchFamily="34" charset="0"/>
              <a:buChar char="•"/>
            </a:pPr>
            <a:r>
              <a:rPr lang="cs-CZ" sz="2200" dirty="0" smtClean="0"/>
              <a:t>účast na tomtéž „lidství“ (diskuse: plod – dítě)</a:t>
            </a:r>
          </a:p>
          <a:p>
            <a:pPr marL="806958" lvl="1" indent="-514350">
              <a:buFont typeface="Arial" panose="020B0604020202020204" pitchFamily="34" charset="0"/>
              <a:buChar char="•"/>
            </a:pPr>
            <a:r>
              <a:rPr lang="cs-CZ" sz="2200" dirty="0" smtClean="0"/>
              <a:t>„krize identity“ – krize vztahu k vlastním „lidství“ (Havel)</a:t>
            </a:r>
          </a:p>
          <a:p>
            <a:pPr marL="514350" indent="-514350">
              <a:buAutoNum type="romanUcPeriod"/>
            </a:pPr>
            <a:r>
              <a:rPr lang="cs-CZ" sz="2400" dirty="0" smtClean="0"/>
              <a:t>Identita skupinová</a:t>
            </a:r>
          </a:p>
          <a:p>
            <a:pPr marL="806958" lvl="1" indent="-514350">
              <a:buFont typeface="Arial" panose="020B0604020202020204" pitchFamily="34" charset="0"/>
              <a:buChar char="•"/>
            </a:pPr>
            <a:r>
              <a:rPr lang="cs-CZ" sz="2200" dirty="0" err="1"/>
              <a:t>Amartya</a:t>
            </a:r>
            <a:r>
              <a:rPr lang="cs-CZ" sz="2200" dirty="0"/>
              <a:t> Sen (</a:t>
            </a:r>
            <a:r>
              <a:rPr lang="cs-CZ" sz="2200" i="1" dirty="0"/>
              <a:t>Identity and </a:t>
            </a:r>
            <a:r>
              <a:rPr lang="cs-CZ" sz="2200" i="1" dirty="0" err="1"/>
              <a:t>Violence</a:t>
            </a:r>
            <a:r>
              <a:rPr lang="cs-CZ" sz="2200" dirty="0"/>
              <a:t>, 2006, </a:t>
            </a:r>
            <a:r>
              <a:rPr lang="cs-CZ" sz="2200" dirty="0" err="1"/>
              <a:t>xii</a:t>
            </a:r>
            <a:r>
              <a:rPr lang="cs-CZ" sz="2200" dirty="0"/>
              <a:t>): „</a:t>
            </a:r>
            <a:r>
              <a:rPr lang="cs-CZ" sz="2200" dirty="0" err="1"/>
              <a:t>we</a:t>
            </a:r>
            <a:r>
              <a:rPr lang="cs-CZ" sz="2200" dirty="0"/>
              <a:t> shift </a:t>
            </a:r>
            <a:r>
              <a:rPr lang="cs-CZ" sz="2200" dirty="0" err="1"/>
              <a:t>our</a:t>
            </a:r>
            <a:r>
              <a:rPr lang="cs-CZ" sz="2200" dirty="0"/>
              <a:t> </a:t>
            </a:r>
            <a:r>
              <a:rPr lang="cs-CZ" sz="2200" dirty="0" err="1"/>
              <a:t>attention</a:t>
            </a:r>
            <a:r>
              <a:rPr lang="cs-CZ" sz="2200" dirty="0"/>
              <a:t> to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notion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i="1" dirty="0" err="1"/>
              <a:t>being</a:t>
            </a:r>
            <a:r>
              <a:rPr lang="cs-CZ" sz="2200" i="1" dirty="0"/>
              <a:t> </a:t>
            </a:r>
            <a:r>
              <a:rPr lang="cs-CZ" sz="2200" i="1" dirty="0" err="1"/>
              <a:t>identical</a:t>
            </a:r>
            <a:r>
              <a:rPr lang="cs-CZ" sz="2200" i="1" dirty="0"/>
              <a:t> </a:t>
            </a:r>
            <a:r>
              <a:rPr lang="cs-CZ" sz="2200" i="1" dirty="0" err="1"/>
              <a:t>with</a:t>
            </a:r>
            <a:r>
              <a:rPr lang="cs-CZ" sz="2200" i="1" dirty="0"/>
              <a:t> </a:t>
            </a:r>
            <a:r>
              <a:rPr lang="cs-CZ" sz="2200" i="1" dirty="0" err="1"/>
              <a:t>oneself</a:t>
            </a:r>
            <a:r>
              <a:rPr lang="cs-CZ" sz="2200" dirty="0"/>
              <a:t> to </a:t>
            </a:r>
            <a:r>
              <a:rPr lang="cs-CZ" sz="2200" dirty="0" err="1"/>
              <a:t>that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i="1" dirty="0" err="1"/>
              <a:t>sharing</a:t>
            </a:r>
            <a:r>
              <a:rPr lang="cs-CZ" sz="2200" i="1" dirty="0"/>
              <a:t> </a:t>
            </a:r>
            <a:r>
              <a:rPr lang="cs-CZ" sz="2200" i="1" dirty="0" err="1"/>
              <a:t>an</a:t>
            </a:r>
            <a:r>
              <a:rPr lang="cs-CZ" sz="2200" i="1" dirty="0"/>
              <a:t> identity </a:t>
            </a:r>
            <a:r>
              <a:rPr lang="cs-CZ" sz="2200" i="1" dirty="0" err="1"/>
              <a:t>with</a:t>
            </a:r>
            <a:r>
              <a:rPr lang="cs-CZ" sz="2200" i="1" dirty="0"/>
              <a:t> </a:t>
            </a:r>
            <a:r>
              <a:rPr lang="cs-CZ" sz="2200" i="1" dirty="0" err="1"/>
              <a:t>others</a:t>
            </a:r>
            <a:r>
              <a:rPr lang="cs-CZ" sz="2200" dirty="0" smtClean="0"/>
              <a:t>“.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289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Mnohost (skupinových) identit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„každý </a:t>
            </a:r>
            <a:r>
              <a:rPr lang="cs-CZ" sz="2400" dirty="0"/>
              <a:t>má hned několik identit, které mezi sebou mohou soupeřit, ale i se vzájemně podporovat: příbuzenství, zaměstnání, kultura, instituce, území, vzdělání, ideologie, stranictví a další. Ztotožnit se s jednou lakovou dimenzí může znamenat dostat se do rozporu s dimenzí jinou. Klasickým příkladem toho je situace, do které se v roce 1914 dostali němečtí dělníci. Ti se museli rozhodnout: buď se na třídním základě ztotožní s mezinárodním proletariátem, nebo na základě národním s německým národem a říší. V porovnání s ostatními dimenzemi identity v současném světě rapidně roste význam identity kulturní.“ </a:t>
            </a:r>
            <a:r>
              <a:rPr lang="cs-CZ" sz="2400" dirty="0" smtClean="0"/>
              <a:t>(S. </a:t>
            </a:r>
            <a:r>
              <a:rPr lang="cs-CZ" sz="2400" dirty="0" err="1" smtClean="0"/>
              <a:t>Huntington</a:t>
            </a:r>
            <a:r>
              <a:rPr lang="cs-CZ" sz="2400" dirty="0" smtClean="0"/>
              <a:t>, </a:t>
            </a:r>
            <a:r>
              <a:rPr lang="cs-CZ" sz="2400" i="1" dirty="0" smtClean="0"/>
              <a:t>Střet </a:t>
            </a:r>
            <a:r>
              <a:rPr lang="cs-CZ" sz="2400" i="1" dirty="0"/>
              <a:t>civilizací</a:t>
            </a:r>
            <a:r>
              <a:rPr lang="cs-CZ" sz="2400" dirty="0"/>
              <a:t>, kap. </a:t>
            </a:r>
            <a:r>
              <a:rPr lang="cs-CZ" sz="2400" dirty="0" smtClean="0"/>
              <a:t>6).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99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Mnohost (skupinových) identit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Důsledek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 smtClean="0"/>
              <a:t>Huntington</a:t>
            </a:r>
            <a:r>
              <a:rPr lang="cs-CZ" sz="2400" dirty="0" smtClean="0"/>
              <a:t>: střet civilizací (konflikt kulturně odlišných světů, civilizace křesťanské a muslimské)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Sen: mnohost </a:t>
            </a:r>
            <a:r>
              <a:rPr lang="cs-CZ" sz="2400" dirty="0"/>
              <a:t>identit naopak brání tomu, abychom uvěřili „iluzi jedné identity, kterou si nemůžeme volit“ („</a:t>
            </a:r>
            <a:r>
              <a:rPr lang="cs-CZ" sz="2400" dirty="0" err="1"/>
              <a:t>illusion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err="1"/>
              <a:t>unique</a:t>
            </a:r>
            <a:r>
              <a:rPr lang="cs-CZ" sz="2400" dirty="0"/>
              <a:t> and </a:t>
            </a:r>
            <a:r>
              <a:rPr lang="cs-CZ" sz="2400" dirty="0" err="1"/>
              <a:t>choiceless</a:t>
            </a:r>
            <a:r>
              <a:rPr lang="cs-CZ" sz="2400" dirty="0"/>
              <a:t> identity“ (Sen, </a:t>
            </a:r>
            <a:r>
              <a:rPr lang="cs-CZ" sz="2400" dirty="0" err="1"/>
              <a:t>xv</a:t>
            </a:r>
            <a:r>
              <a:rPr lang="cs-CZ" sz="2400" dirty="0"/>
              <a:t>). Vyznačujeme se „pluralitou identit“, jsme „různí různými způsoby“ („</a:t>
            </a:r>
            <a:r>
              <a:rPr lang="cs-CZ" sz="2400" dirty="0" err="1"/>
              <a:t>we</a:t>
            </a:r>
            <a:r>
              <a:rPr lang="cs-CZ" sz="2400" dirty="0"/>
              <a:t> are </a:t>
            </a:r>
            <a:r>
              <a:rPr lang="cs-CZ" sz="2400" i="1" dirty="0" err="1"/>
              <a:t>diversely</a:t>
            </a:r>
            <a:r>
              <a:rPr lang="cs-CZ" sz="2400" i="1" dirty="0"/>
              <a:t> </a:t>
            </a:r>
            <a:r>
              <a:rPr lang="cs-CZ" sz="2400" i="1" dirty="0" err="1"/>
              <a:t>different</a:t>
            </a:r>
            <a:r>
              <a:rPr lang="cs-CZ" sz="2400" dirty="0"/>
              <a:t>“, </a:t>
            </a:r>
            <a:r>
              <a:rPr lang="cs-CZ" sz="2400" dirty="0" err="1"/>
              <a:t>xiv</a:t>
            </a:r>
            <a:r>
              <a:rPr lang="cs-CZ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732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Metodologické problémy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cs-CZ" sz="2400" u="sng" dirty="0" smtClean="0"/>
              <a:t>Pojem identita označuje různorodé struktury</a:t>
            </a:r>
          </a:p>
          <a:p>
            <a:pPr marL="749808" lvl="1" indent="-457200">
              <a:buFont typeface="Arial" panose="020B0604020202020204" pitchFamily="34" charset="0"/>
              <a:buChar char="•"/>
            </a:pPr>
            <a:r>
              <a:rPr lang="cs-CZ" sz="2200" dirty="0" smtClean="0"/>
              <a:t>rodina, zaměstnání, instituce/strana, názorová skupina (ideologie), kulturní identita, rasa/etnicita, sexuální orientace…</a:t>
            </a:r>
          </a:p>
          <a:p>
            <a:pPr marL="749808" lvl="1" indent="-457200">
              <a:buFont typeface="Arial" panose="020B0604020202020204" pitchFamily="34" charset="0"/>
              <a:buChar char="•"/>
            </a:pPr>
            <a:r>
              <a:rPr lang="cs-CZ" sz="2200" dirty="0" err="1" smtClean="0"/>
              <a:t>Brubaker</a:t>
            </a:r>
            <a:r>
              <a:rPr lang="cs-CZ" sz="2200" dirty="0" smtClean="0"/>
              <a:t>, Cooper, </a:t>
            </a:r>
            <a:r>
              <a:rPr lang="cs-CZ" sz="2200" i="1" dirty="0" err="1" smtClean="0"/>
              <a:t>Beyond</a:t>
            </a:r>
            <a:r>
              <a:rPr lang="cs-CZ" sz="2200" i="1" dirty="0" smtClean="0"/>
              <a:t> Identity </a:t>
            </a:r>
            <a:r>
              <a:rPr lang="cs-CZ" sz="2200" dirty="0" smtClean="0"/>
              <a:t>(2000)</a:t>
            </a:r>
          </a:p>
          <a:p>
            <a:pPr marL="932688" lvl="2" indent="-457200">
              <a:buFont typeface="Arial" panose="020B0604020202020204" pitchFamily="34" charset="0"/>
              <a:buChar char="•"/>
            </a:pPr>
            <a:r>
              <a:rPr lang="cs-CZ" sz="2200" dirty="0" err="1" smtClean="0"/>
              <a:t>Sebeztotožnění</a:t>
            </a:r>
            <a:r>
              <a:rPr lang="cs-CZ" sz="2200" dirty="0" smtClean="0"/>
              <a:t> se liší od vnější identifikace (kategorizace)</a:t>
            </a:r>
          </a:p>
          <a:p>
            <a:pPr marL="932688" lvl="2" indent="-457200">
              <a:buFont typeface="Arial" panose="020B0604020202020204" pitchFamily="34" charset="0"/>
              <a:buChar char="•"/>
            </a:pPr>
            <a:r>
              <a:rPr lang="cs-CZ" sz="2200" dirty="0" smtClean="0"/>
              <a:t>Tj. pojem identity je lepší snad ani nepoužívat</a:t>
            </a:r>
          </a:p>
          <a:p>
            <a:pPr marL="292608" lvl="1" indent="0">
              <a:buNone/>
            </a:pPr>
            <a:endParaRPr lang="cs-CZ" sz="2200" dirty="0" smtClean="0"/>
          </a:p>
          <a:p>
            <a:pPr marL="457200" indent="-457200">
              <a:buAutoNum type="alphaLcParenR"/>
            </a:pPr>
            <a:r>
              <a:rPr lang="cs-CZ" sz="2400" u="sng" dirty="0" smtClean="0"/>
              <a:t>Jaký </a:t>
            </a:r>
            <a:r>
              <a:rPr lang="cs-CZ" sz="2400" u="sng" dirty="0" smtClean="0"/>
              <a:t>má (ontologický) status?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Konstruktivismus (</a:t>
            </a:r>
            <a:r>
              <a:rPr lang="cs-CZ" sz="2200" dirty="0" err="1" smtClean="0"/>
              <a:t>Foucault</a:t>
            </a:r>
            <a:r>
              <a:rPr lang="cs-CZ" sz="2200" dirty="0" smtClean="0"/>
              <a:t>, </a:t>
            </a:r>
            <a:r>
              <a:rPr lang="cs-CZ" sz="2200" dirty="0" err="1" smtClean="0"/>
              <a:t>Butler</a:t>
            </a:r>
            <a:r>
              <a:rPr lang="cs-CZ" sz="2200" dirty="0" smtClean="0"/>
              <a:t>, gypsy.cz na albu </a:t>
            </a:r>
            <a:r>
              <a:rPr lang="cs-CZ" sz="2200" dirty="0" err="1" smtClean="0"/>
              <a:t>Reprezent</a:t>
            </a:r>
            <a:r>
              <a:rPr lang="cs-CZ" sz="2200" dirty="0" smtClean="0"/>
              <a:t>, 2008), </a:t>
            </a:r>
            <a:r>
              <a:rPr lang="cs-CZ" sz="2200" dirty="0" err="1" smtClean="0"/>
              <a:t>Fanon</a:t>
            </a:r>
            <a:r>
              <a:rPr lang="cs-CZ" sz="2200" dirty="0" smtClean="0"/>
              <a:t>?</a:t>
            </a:r>
            <a:endParaRPr lang="cs-CZ" sz="2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Esencialismus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00268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Jakou roli může hrát </a:t>
            </a:r>
            <a:r>
              <a:rPr lang="cs-CZ" dirty="0" smtClean="0"/>
              <a:t>identita v </a:t>
            </a:r>
            <a:r>
              <a:rPr lang="cs-CZ" dirty="0"/>
              <a:t>politice?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klasický liberalismus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„politika identity“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err="1"/>
              <a:t>Taylor</a:t>
            </a:r>
            <a:r>
              <a:rPr lang="cs-CZ" sz="2400" dirty="0"/>
              <a:t>: politika uznání (identit)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482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Frantz</a:t>
            </a:r>
            <a:r>
              <a:rPr lang="cs-CZ" dirty="0" smtClean="0"/>
              <a:t> </a:t>
            </a:r>
            <a:r>
              <a:rPr lang="cs-CZ" dirty="0" err="1" smtClean="0"/>
              <a:t>Fanon</a:t>
            </a:r>
            <a:r>
              <a:rPr lang="cs-CZ" dirty="0" smtClean="0"/>
              <a:t>: skupinová identita s post-koloniální myšlení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37360"/>
            <a:ext cx="8946541" cy="4959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 smtClean="0"/>
              <a:t>Černá </a:t>
            </a:r>
            <a:r>
              <a:rPr lang="cs-CZ" sz="2400" i="1" dirty="0"/>
              <a:t>kůže, bílé masky</a:t>
            </a:r>
            <a:r>
              <a:rPr lang="cs-CZ" sz="2400" dirty="0"/>
              <a:t>, přel. I. Kozelská, Praha </a:t>
            </a:r>
            <a:r>
              <a:rPr lang="cs-CZ" sz="2400" dirty="0" smtClean="0"/>
              <a:t>2011 (</a:t>
            </a:r>
            <a:r>
              <a:rPr lang="cs-CZ" sz="2400" dirty="0" err="1" smtClean="0"/>
              <a:t>orig.</a:t>
            </a:r>
            <a:r>
              <a:rPr lang="cs-CZ" sz="2400" i="1" dirty="0" err="1" smtClean="0"/>
              <a:t>Peau</a:t>
            </a:r>
            <a:r>
              <a:rPr lang="cs-CZ" sz="2400" i="1" dirty="0" smtClean="0"/>
              <a:t> </a:t>
            </a:r>
            <a:r>
              <a:rPr lang="cs-CZ" sz="2400" i="1" dirty="0" err="1"/>
              <a:t>Noire</a:t>
            </a:r>
            <a:r>
              <a:rPr lang="cs-CZ" sz="2400" i="1" dirty="0"/>
              <a:t>, </a:t>
            </a:r>
            <a:r>
              <a:rPr lang="cs-CZ" sz="2400" i="1" dirty="0" err="1" smtClean="0"/>
              <a:t>Masques</a:t>
            </a:r>
            <a:r>
              <a:rPr lang="cs-CZ" sz="2400" i="1" dirty="0" smtClean="0"/>
              <a:t> </a:t>
            </a:r>
            <a:r>
              <a:rPr lang="cs-CZ" sz="2400" i="1" dirty="0" err="1"/>
              <a:t>Blancs</a:t>
            </a:r>
            <a:r>
              <a:rPr lang="cs-CZ" sz="2400" dirty="0"/>
              <a:t>, 1952)</a:t>
            </a:r>
          </a:p>
          <a:p>
            <a:pPr marL="0" lvl="0" indent="0">
              <a:buNone/>
            </a:pPr>
            <a:r>
              <a:rPr lang="cs-CZ" sz="2400" dirty="0" err="1" smtClean="0"/>
              <a:t>Fanon</a:t>
            </a:r>
            <a:r>
              <a:rPr lang="cs-CZ" sz="2400" dirty="0" smtClean="0"/>
              <a:t> </a:t>
            </a:r>
            <a:r>
              <a:rPr lang="cs-CZ" sz="2400" dirty="0"/>
              <a:t>(1925-1961), </a:t>
            </a:r>
            <a:r>
              <a:rPr lang="cs-CZ" sz="2400" dirty="0" err="1" smtClean="0"/>
              <a:t>Martinique</a:t>
            </a:r>
            <a:r>
              <a:rPr lang="cs-CZ" sz="2400" dirty="0" smtClean="0"/>
              <a:t>, </a:t>
            </a:r>
            <a:r>
              <a:rPr lang="cs-CZ" sz="2400" dirty="0"/>
              <a:t>později </a:t>
            </a:r>
            <a:r>
              <a:rPr lang="cs-CZ" sz="2400" dirty="0" smtClean="0"/>
              <a:t>Alžír </a:t>
            </a:r>
            <a:r>
              <a:rPr lang="cs-CZ" sz="2400" dirty="0"/>
              <a:t>(od 1953 vedoucí lékař Psychiatrické nemocnice), </a:t>
            </a:r>
            <a:r>
              <a:rPr lang="cs-CZ" sz="2400" dirty="0" smtClean="0"/>
              <a:t>člen Fronty </a:t>
            </a:r>
            <a:r>
              <a:rPr lang="cs-CZ" sz="2400" dirty="0"/>
              <a:t>národního </a:t>
            </a:r>
            <a:r>
              <a:rPr lang="cs-CZ" sz="2400" dirty="0" err="1" smtClean="0"/>
              <a:t>osv</a:t>
            </a:r>
            <a:r>
              <a:rPr lang="cs-CZ" sz="2400" dirty="0" smtClean="0"/>
              <a:t>.</a:t>
            </a:r>
            <a:endParaRPr lang="en-US" sz="2400" dirty="0"/>
          </a:p>
          <a:p>
            <a:pPr marL="0" lvl="0" indent="0">
              <a:buNone/>
            </a:pPr>
            <a:r>
              <a:rPr lang="cs-CZ" sz="2400" dirty="0"/>
              <a:t>vydavatelé českého překladu (2011) knihu charakterizují jako jeden z pramenů </a:t>
            </a:r>
            <a:r>
              <a:rPr lang="cs-CZ" sz="2400" dirty="0" err="1"/>
              <a:t>postkoloniálních</a:t>
            </a:r>
            <a:r>
              <a:rPr lang="cs-CZ" sz="2400" dirty="0"/>
              <a:t> </a:t>
            </a:r>
            <a:r>
              <a:rPr lang="cs-CZ" sz="2400" dirty="0" smtClean="0"/>
              <a:t>studií: </a:t>
            </a:r>
            <a:r>
              <a:rPr lang="cs-CZ" sz="2400" dirty="0"/>
              <a:t>„Tento myšlenkový proud pramenící z antikoloniálního a antiimperialistického boje kolonizovaných za nezávislost (a vlastní kulturní identitu) spojuje dědictví západní filosofie s kritikou západního koloniálního rozumu, humanismu a univerzalismu. Humanistické koncepce Západu se ve svém praktickém politickém působení na každodenní život kolonizovaných lidí staly nástrojem symbolického i skutečně nelidského chování a útlaku.“ (str. 42</a:t>
            </a:r>
            <a:r>
              <a:rPr lang="cs-CZ" sz="2400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6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46596"/>
            <a:ext cx="8946541" cy="4511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/>
              <a:t>Černá kůže, bílé masky</a:t>
            </a:r>
            <a:endParaRPr lang="en-US" sz="2400" dirty="0"/>
          </a:p>
          <a:p>
            <a:pPr marL="0" lvl="0" indent="0">
              <a:buNone/>
            </a:pPr>
            <a:r>
              <a:rPr lang="cs-CZ" sz="2400" dirty="0"/>
              <a:t>téma: komplex méněcennosti černocha, který je výsledkem dvojího procesu</a:t>
            </a:r>
            <a:endParaRPr lang="en-US" sz="2400" dirty="0"/>
          </a:p>
          <a:p>
            <a:pPr marL="457200" lvl="1" indent="0">
              <a:buNone/>
            </a:pPr>
            <a:r>
              <a:rPr lang="cs-CZ" sz="2400" dirty="0"/>
              <a:t>ekonomického podmanění </a:t>
            </a:r>
            <a:r>
              <a:rPr lang="cs-CZ" sz="2400" dirty="0" smtClean="0"/>
              <a:t>kolonizovaných</a:t>
            </a:r>
            <a:endParaRPr lang="en-US" sz="2400" dirty="0"/>
          </a:p>
          <a:p>
            <a:pPr marL="457200" lvl="1" indent="0">
              <a:buNone/>
            </a:pPr>
            <a:r>
              <a:rPr lang="cs-CZ" sz="2400" dirty="0"/>
              <a:t>zvnitřnění této méněcennosti (její „zažrání pod kůži“), díky němuž chce černoch různými způsoby „vybělit svou rasu“ (47</a:t>
            </a:r>
            <a:r>
              <a:rPr lang="cs-CZ" sz="2400" dirty="0" smtClean="0"/>
              <a:t>)</a:t>
            </a:r>
            <a:endParaRPr lang="en-US" sz="2400" dirty="0"/>
          </a:p>
          <a:p>
            <a:pPr marL="0" lvl="0" indent="0">
              <a:buNone/>
            </a:pPr>
            <a:r>
              <a:rPr lang="cs-CZ" sz="2400" dirty="0"/>
              <a:t>komplex se týká obou stran:</a:t>
            </a:r>
            <a:endParaRPr lang="en-US" sz="2400" dirty="0"/>
          </a:p>
          <a:p>
            <a:pPr marL="457200" lvl="1" indent="0">
              <a:buNone/>
            </a:pPr>
            <a:r>
              <a:rPr lang="cs-CZ" sz="2400" dirty="0"/>
              <a:t>„v důsledku kontaktu mezi bílou a černou rasou dochází k masovému přijímání jakéhosi </a:t>
            </a:r>
            <a:r>
              <a:rPr lang="cs-CZ" sz="2400" dirty="0" err="1"/>
              <a:t>psychoexistenciálního</a:t>
            </a:r>
            <a:r>
              <a:rPr lang="cs-CZ" sz="2400" dirty="0"/>
              <a:t> komplexu. Naším úmyslem je tento komplex analyzovat a touto cestou ho zničit.“ (49</a:t>
            </a:r>
            <a:r>
              <a:rPr lang="cs-CZ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4573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005444"/>
            <a:ext cx="8946541" cy="42429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Popis komplexu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černoch a jazyk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milostné vztahy (kap. 2 a 3)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rozlišování „skutečných“ černochů a těch, kteří „jen tak vypadají“ (85)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sny a snové neurózy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10449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</TotalTime>
  <Words>825</Words>
  <Application>Microsoft Office PowerPoint</Application>
  <PresentationFormat>Širokoúhlá obrazovka</PresentationFormat>
  <Paragraphs>70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Retrospektiva</vt:lpstr>
      <vt:lpstr>Frantz Fanon a skupinová identita</vt:lpstr>
      <vt:lpstr>Pojmy</vt:lpstr>
      <vt:lpstr>Mnohost (skupinových) identit</vt:lpstr>
      <vt:lpstr>Mnohost (skupinových) identit</vt:lpstr>
      <vt:lpstr>Metodologické problémy</vt:lpstr>
      <vt:lpstr>Jakou roli může hrát identita v politice?</vt:lpstr>
      <vt:lpstr>Frantz Fanon: skupinová identita s post-koloniální myšlení</vt:lpstr>
      <vt:lpstr>Prezentace aplikace PowerPoint</vt:lpstr>
      <vt:lpstr>Prezentace aplikace PowerPoint</vt:lpstr>
      <vt:lpstr>Prezentace aplikace PowerPoint</vt:lpstr>
      <vt:lpstr>Prožitá zkušenost černocha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identity</dc:title>
  <dc:creator>Čapek, Jakub</dc:creator>
  <cp:lastModifiedBy>Jakub Čapek</cp:lastModifiedBy>
  <cp:revision>11</cp:revision>
  <cp:lastPrinted>2018-04-09T11:11:11Z</cp:lastPrinted>
  <dcterms:created xsi:type="dcterms:W3CDTF">2017-04-24T10:12:52Z</dcterms:created>
  <dcterms:modified xsi:type="dcterms:W3CDTF">2018-04-09T11:14:04Z</dcterms:modified>
</cp:coreProperties>
</file>