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1" r:id="rId5"/>
    <p:sldId id="263" r:id="rId6"/>
    <p:sldId id="264" r:id="rId7"/>
    <p:sldId id="265" r:id="rId8"/>
    <p:sldId id="262" r:id="rId9"/>
    <p:sldId id="258" r:id="rId10"/>
    <p:sldId id="266" r:id="rId11"/>
  </p:sldIdLst>
  <p:sldSz cx="9144000" cy="6858000" type="screen4x3"/>
  <p:notesSz cx="6858000" cy="9144000"/>
  <p:defaultTextStyle>
    <a:defPPr>
      <a:defRPr lang="cs-CZ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Klepnutím lze upravit styl předlohy nadpisů.</a:t>
            </a:r>
            <a:endParaRPr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Klepnutím lze upravit styly předlohy textu.</a:t>
            </a:r>
            <a:endParaRPr dirty="0"/>
          </a:p>
          <a:p>
            <a:pPr lvl="1"/>
            <a:r>
              <a:rPr dirty="0"/>
              <a:t>Druhá úroveň</a:t>
            </a:r>
            <a:endParaRPr dirty="0"/>
          </a:p>
          <a:p>
            <a:pPr lvl="2"/>
            <a:r>
              <a:rPr dirty="0"/>
              <a:t>Třetí úroveň</a:t>
            </a:r>
            <a:endParaRPr dirty="0"/>
          </a:p>
          <a:p>
            <a:pPr lvl="3"/>
            <a:r>
              <a:rPr dirty="0"/>
              <a:t>Čtvrtá úroveň</a:t>
            </a:r>
            <a:endParaRPr dirty="0"/>
          </a:p>
          <a:p>
            <a:pPr lvl="4"/>
            <a:r>
              <a:rPr dirty="0"/>
              <a:t>Pátá úroveň</a:t>
            </a:r>
            <a:endParaRPr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27A34C-D626-4E8D-AC95-0AFBD05FBAB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Nadpis 1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ClrTx/>
              <a:buSzTx/>
              <a:buFontTx/>
            </a:pPr>
            <a:r>
              <a:rPr dirty="0"/>
              <a:t>Pedagogická komunikace a interakce</a:t>
            </a:r>
            <a:endParaRPr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Blok 4-2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Nadpis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dirty="0"/>
              <a:t>Obecné charakteristiky komunikace</a:t>
            </a:r>
            <a:endParaRPr dirty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sz="2400" dirty="0"/>
              <a:t>Komunikace je vzájemná konstrukce významů a interpretace reality</a:t>
            </a:r>
            <a:endParaRPr sz="2400" dirty="0"/>
          </a:p>
          <a:p>
            <a:r>
              <a:rPr sz="2400" b="1" dirty="0"/>
              <a:t>Verbální komunikace</a:t>
            </a:r>
            <a:r>
              <a:rPr sz="2400" dirty="0"/>
              <a:t> – Griceho maximy</a:t>
            </a:r>
            <a:r>
              <a:rPr lang="cs-CZ" sz="2400" dirty="0"/>
              <a:t>:</a:t>
            </a:r>
            <a:endParaRPr lang="cs-CZ" sz="2400" dirty="0"/>
          </a:p>
          <a:p>
            <a:r>
              <a:rPr lang="cs-CZ" sz="2400" dirty="0"/>
              <a:t>- zásada kvantity</a:t>
            </a:r>
            <a:endParaRPr lang="cs-CZ" sz="2400" dirty="0"/>
          </a:p>
          <a:p>
            <a:r>
              <a:rPr lang="cs-CZ" sz="2400" dirty="0"/>
              <a:t>- zásada kvality</a:t>
            </a:r>
            <a:endParaRPr lang="cs-CZ" sz="2400" dirty="0"/>
          </a:p>
          <a:p>
            <a:r>
              <a:rPr lang="cs-CZ" sz="2400" dirty="0"/>
              <a:t>- zásada relevance</a:t>
            </a:r>
            <a:endParaRPr lang="cs-CZ" sz="2400" dirty="0"/>
          </a:p>
          <a:p>
            <a:r>
              <a:rPr lang="cs-CZ" sz="2400" dirty="0"/>
              <a:t>- zásada způsobu</a:t>
            </a:r>
            <a:endParaRPr lang="cs-CZ" sz="2400" dirty="0"/>
          </a:p>
          <a:p>
            <a:r>
              <a:rPr lang="cs-CZ" sz="2400" b="1" dirty="0"/>
              <a:t>Nonverbální komunikace</a:t>
            </a:r>
            <a:r>
              <a:rPr lang="cs-CZ" sz="2400" dirty="0"/>
              <a:t> : gestika, mimika, proxemika</a:t>
            </a:r>
            <a:endParaRPr lang="cs-CZ" sz="2400" dirty="0"/>
          </a:p>
          <a:p>
            <a:r>
              <a:rPr lang="cs-CZ" sz="2400" dirty="0"/>
              <a:t>dvojná vazba a její užití</a:t>
            </a:r>
            <a:endParaRPr sz="2400" dirty="0"/>
          </a:p>
          <a:p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/>
              <a:t>Teoretické modely - obecně</a:t>
            </a:r>
            <a:endParaRPr lang="cs-CZ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2400" b="1" i="1" dirty="0">
                <a:sym typeface="+mn-ea"/>
              </a:rPr>
              <a:t>Shannonův rovnovážný model</a:t>
            </a:r>
            <a:r>
              <a:rPr lang="cs-CZ" sz="2400" dirty="0">
                <a:sym typeface="+mn-ea"/>
              </a:rPr>
              <a:t>: kritická otázka kódování, de-kódování, “šumu” a média (komunikační kanál)</a:t>
            </a:r>
            <a:endParaRPr lang="cs-CZ" sz="2400" dirty="0">
              <a:sym typeface="+mn-ea"/>
            </a:endParaRPr>
          </a:p>
          <a:p>
            <a:r>
              <a:rPr lang="cs-CZ" sz="2400" dirty="0">
                <a:solidFill>
                  <a:srgbClr val="FF0000"/>
                </a:solidFill>
                <a:sym typeface="+mn-ea"/>
              </a:rPr>
              <a:t>- jen dyadický, nepočítá se vztahy mezi A a B, ignoruje širší kontext</a:t>
            </a:r>
            <a:endParaRPr sz="2400" dirty="0">
              <a:solidFill>
                <a:srgbClr val="FF0000"/>
              </a:solidFill>
            </a:endParaRPr>
          </a:p>
          <a:p>
            <a:r>
              <a:rPr sz="2400" b="1" i="1" dirty="0">
                <a:sym typeface="+mn-ea"/>
              </a:rPr>
              <a:t>Thayerský model</a:t>
            </a:r>
            <a:r>
              <a:rPr sz="2400" dirty="0">
                <a:sym typeface="+mn-ea"/>
              </a:rPr>
              <a:t>: očekávání, </a:t>
            </a:r>
            <a:r>
              <a:rPr lang="cs-CZ" sz="2400" dirty="0">
                <a:sym typeface="+mn-ea"/>
              </a:rPr>
              <a:t>sebepojetí</a:t>
            </a:r>
            <a:r>
              <a:rPr sz="2400" dirty="0">
                <a:sym typeface="+mn-ea"/>
              </a:rPr>
              <a:t>, smysl vztahu</a:t>
            </a:r>
            <a:endParaRPr sz="2400" dirty="0">
              <a:sym typeface="+mn-ea"/>
            </a:endParaRPr>
          </a:p>
          <a:p>
            <a:r>
              <a:rPr lang="cs-CZ" sz="2400" dirty="0">
                <a:sym typeface="+mn-ea"/>
              </a:rPr>
              <a:t>Př. sebepojetí  učitele: vševěd, misionář, hygienik, mesiáš</a:t>
            </a:r>
            <a:endParaRPr lang="cs-CZ" sz="2400" dirty="0">
              <a:sym typeface="+mn-ea"/>
            </a:endParaRPr>
          </a:p>
          <a:p>
            <a:r>
              <a:rPr lang="cs-CZ" sz="2400" dirty="0">
                <a:sym typeface="+mn-ea"/>
              </a:rPr>
              <a:t>Př. sebepojetí žáka: kompetentní “původce”, oběť světa, looser</a:t>
            </a:r>
            <a:endParaRPr sz="2400" dirty="0"/>
          </a:p>
          <a:p>
            <a:r>
              <a:rPr sz="2400" b="1" i="1" dirty="0">
                <a:sym typeface="+mn-ea"/>
              </a:rPr>
              <a:t>Pragmatika komunikace</a:t>
            </a:r>
            <a:r>
              <a:rPr sz="2400" dirty="0">
                <a:sym typeface="+mn-ea"/>
              </a:rPr>
              <a:t>: princip teritoriality a temporality</a:t>
            </a:r>
            <a:endParaRPr sz="2400" dirty="0"/>
          </a:p>
          <a:p>
            <a:pPr marL="0" indent="0">
              <a:buNone/>
            </a:pPr>
            <a:r>
              <a:rPr lang="cs-CZ" altLang="en-US" sz="2400"/>
              <a:t>     K= f (X-obsah; Y-vztah; Ter-kolik reálných adresátů; Temp-časový horizont vztahu)</a:t>
            </a:r>
            <a:endParaRPr lang="cs-CZ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/>
              <a:t>Pedagogická komunikace jako součást vyučování/učení </a:t>
            </a:r>
            <a:endParaRPr lang="cs-CZ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 sz="1600"/>
              <a:t>Výzkum výukové komunikace ve vztahu k učení:</a:t>
            </a:r>
            <a:endParaRPr lang="cs-CZ" altLang="en-US" sz="1600"/>
          </a:p>
          <a:p>
            <a:r>
              <a:rPr lang="cs-CZ" altLang="en-US" sz="1600" b="1"/>
              <a:t>na straně učitele</a:t>
            </a:r>
            <a:endParaRPr lang="cs-CZ" altLang="en-US" sz="1600" b="1"/>
          </a:p>
          <a:p>
            <a:r>
              <a:rPr lang="cs-CZ" altLang="en-US" sz="1600"/>
              <a:t>- </a:t>
            </a:r>
            <a:r>
              <a:rPr lang="cs-CZ" altLang="en-US" sz="1600" b="1" i="1"/>
              <a:t>jasnost</a:t>
            </a:r>
            <a:r>
              <a:rPr lang="cs-CZ" altLang="en-US" sz="1600"/>
              <a:t> (teacher clarity): adekvátní tempo, logický postup, informování o výukových cílech, relevantní příklady, kladení otázek, zdůrazňování hlavních myšlenek, opakování obtížných pasáží...): “</a:t>
            </a:r>
            <a:r>
              <a:rPr lang="cs-CZ" altLang="en-US" sz="1600" i="1"/>
              <a:t>Látku, kterou nám učitelka vysvětlovala, jsem bez problémů pochopila. Vůbec jsem nerozuměla tomu, o čem učitelka mluvila. Bylo mi jasné zadání všech úkolů v hodině. Když učitelka pokládá otázky, je mi jasné, na co se ptá”</a:t>
            </a:r>
            <a:endParaRPr lang="cs-CZ" altLang="en-US" sz="1600" i="1"/>
          </a:p>
          <a:p>
            <a:r>
              <a:rPr lang="cs-CZ" altLang="en-US" sz="1600"/>
              <a:t>- </a:t>
            </a:r>
            <a:r>
              <a:rPr lang="cs-CZ" altLang="en-US" sz="1600" b="1" i="1"/>
              <a:t>kredibilita</a:t>
            </a:r>
            <a:r>
              <a:rPr lang="cs-CZ" altLang="en-US" sz="1600"/>
              <a:t> učitele (žáky vnímán jako důvěryhodný): </a:t>
            </a:r>
            <a:endParaRPr lang="cs-CZ" altLang="en-US" sz="1600"/>
          </a:p>
          <a:p>
            <a:r>
              <a:rPr lang="cs-CZ" altLang="en-US" sz="1600"/>
              <a:t>kompetentnost učitele (je expert ve svém předmětu; ví, o čem mluví; inteligentní):  “</a:t>
            </a:r>
            <a:r>
              <a:rPr lang="cs-CZ" altLang="en-US" sz="1600" i="1"/>
              <a:t>Domnívám se, že tato učitelka neumí učit. Učitelka je velmi vzdělaná ve svém oboru. Učitelka výborně rozumí látce, kterou vyučuje. Tato učitelka předmětu rozumí a dokáže to vysvětlit i nám”</a:t>
            </a:r>
            <a:endParaRPr lang="cs-CZ" altLang="en-US" sz="1600"/>
          </a:p>
          <a:p>
            <a:r>
              <a:rPr lang="cs-CZ" altLang="en-US" sz="1600"/>
              <a:t>charakter učitele (čestnost, poctivost, autentičnost, zásadovost):  </a:t>
            </a:r>
            <a:r>
              <a:rPr lang="cs-CZ" altLang="en-US" sz="1600" i="1"/>
              <a:t>“Učitelka má svoje zásady, kterými se řídí. Co učitelka řekne, to taky dodrží. Tato učitelka má u žáků autoritu”</a:t>
            </a:r>
            <a:endParaRPr lang="cs-CZ" altLang="en-US" sz="1600" i="1"/>
          </a:p>
          <a:p>
            <a:r>
              <a:rPr lang="cs-CZ" altLang="en-US" sz="1600"/>
              <a:t>blízkost učitele(citlivost vůči potřebám žáků, zájem o ně, chápavost, zodpovědnost za ně)</a:t>
            </a:r>
            <a:endParaRPr lang="cs-CZ" altLang="en-US" sz="1600"/>
          </a:p>
          <a:p>
            <a:endParaRPr lang="cs-CZ" altLang="en-US" sz="2000"/>
          </a:p>
          <a:p>
            <a:endParaRPr lang="cs-CZ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/>
              <a:t>Pedagogická komunikace jako součást vyučování/učení</a:t>
            </a:r>
            <a:endParaRPr lang="cs-CZ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 sz="2400" b="1">
                <a:sym typeface="+mn-ea"/>
              </a:rPr>
              <a:t>na straně žáka</a:t>
            </a:r>
            <a:endParaRPr lang="cs-CZ" altLang="en-US" sz="2400" b="1"/>
          </a:p>
          <a:p>
            <a:r>
              <a:rPr lang="cs-CZ" altLang="en-US" sz="2400">
                <a:sym typeface="+mn-ea"/>
              </a:rPr>
              <a:t>žákovská angažovanost, participace na komunikaci, ochota komunikovat i ochota naslouchat (vs vyhýbavost) - souvislost s osobnostními charakteristikami, ale také s nastavením rámce komunikace</a:t>
            </a:r>
            <a:endParaRPr lang="cs-CZ" altLang="en-US" sz="2400"/>
          </a:p>
          <a:p>
            <a:r>
              <a:rPr lang="cs-CZ" altLang="en-US" sz="2400"/>
              <a:t>aktivní komunikační angažovanost: </a:t>
            </a:r>
            <a:r>
              <a:rPr lang="cs-CZ" altLang="en-US" sz="2000" i="1"/>
              <a:t>V češtině se často hlásím. Když mě něco zajímá, klidně se na to učitelky zeptám. V češtině se snažím chovat nenápadně, aby mě učitelka nevyvolala</a:t>
            </a:r>
            <a:endParaRPr lang="cs-CZ" altLang="en-US" sz="2000" i="1"/>
          </a:p>
          <a:p>
            <a:r>
              <a:rPr lang="cs-CZ" altLang="en-US" sz="2400"/>
              <a:t>pasivní komunikační angažovanost: </a:t>
            </a:r>
            <a:r>
              <a:rPr lang="cs-CZ" altLang="en-US" sz="2400" i="1"/>
              <a:t>“</a:t>
            </a:r>
            <a:r>
              <a:rPr lang="cs-CZ" altLang="en-US" sz="2000" i="1"/>
              <a:t>v této hodině jsem většinu času dávala pozor. V češtině se snažím sledovat výklad učitelky, abych se něco naučila. V češtině se snažím co nejlépe plnit pokyny učitelky”</a:t>
            </a:r>
            <a:endParaRPr lang="cs-CZ" altLang="en-US" sz="2000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/>
              <a:t>Faktory efektivní komunikace</a:t>
            </a:r>
            <a:endParaRPr lang="cs-CZ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na percipované výsledky učení: (Ž) aktivní komunikační angažovanost a (U) blízkost učitele</a:t>
            </a:r>
            <a:endParaRPr lang="cs-CZ" altLang="en-US"/>
          </a:p>
          <a:p>
            <a:r>
              <a:rPr lang="cs-CZ" altLang="en-US"/>
              <a:t>na tom, jakým způsobem do komunikace vstupuje sám žák, záleží více, než na komunikačním chování učitele (Sedláček, Šeďová, 2015).</a:t>
            </a:r>
            <a:endParaRPr lang="cs-CZ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cs-CZ" dirty="0"/>
              <a:t>Složitost jazyků komunikace ve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p>
            <a:pPr marL="0" indent="0" eaLnBrk="1" hangingPunct="1">
              <a:buNone/>
            </a:pPr>
            <a:endParaRPr sz="2000" dirty="0"/>
          </a:p>
          <a:p>
            <a:pPr marL="0" indent="0" eaLnBrk="1" hangingPunct="1"/>
            <a:r>
              <a:rPr sz="2000" dirty="0"/>
              <a:t>Šalamounová, Z: Socializace do školního jazyka</a:t>
            </a:r>
            <a:r>
              <a:rPr lang="cs-CZ" sz="2000" dirty="0"/>
              <a:t> (MUNI Press 2015)</a:t>
            </a:r>
            <a:r>
              <a:rPr sz="2000" dirty="0"/>
              <a:t> - osvojování gramatiky (slova nesklonná, dvojčlenné věty, syntax)</a:t>
            </a:r>
            <a:endParaRPr sz="2000" dirty="0"/>
          </a:p>
          <a:p>
            <a:pPr marL="0" indent="0" eaLnBrk="1" hangingPunct="1"/>
            <a:r>
              <a:rPr sz="2000" dirty="0"/>
              <a:t>Fáze rekonstrukce slovníku:</a:t>
            </a:r>
            <a:endParaRPr sz="2000" dirty="0"/>
          </a:p>
          <a:p>
            <a:pPr marL="0" indent="0" eaLnBrk="1" hangingPunct="1"/>
            <a:r>
              <a:rPr sz="2000" dirty="0"/>
              <a:t>1. Střet jazyků – komunikační přístup vs. gramatický přístup („</a:t>
            </a:r>
            <a:r>
              <a:rPr sz="2000" i="1" dirty="0"/>
              <a:t>Sníh, který byl bílý, padal na pole“</a:t>
            </a:r>
            <a:r>
              <a:rPr sz="2000" dirty="0"/>
              <a:t>)</a:t>
            </a:r>
            <a:endParaRPr sz="2000" dirty="0"/>
          </a:p>
          <a:p>
            <a:pPr marL="0" indent="0" eaLnBrk="1" hangingPunct="1"/>
            <a:r>
              <a:rPr sz="2000" dirty="0"/>
              <a:t>opakování a nominalizace (př)</a:t>
            </a:r>
            <a:endParaRPr sz="2000" dirty="0"/>
          </a:p>
          <a:p>
            <a:pPr marL="0" indent="0" eaLnBrk="1" hangingPunct="1"/>
            <a:r>
              <a:rPr sz="2000" dirty="0"/>
              <a:t>strategie překladu: překlad do každodenního jazyka; metafory – souvětí jako „párky“; rozbor pojmu)</a:t>
            </a:r>
            <a:endParaRPr sz="2000" dirty="0"/>
          </a:p>
          <a:p>
            <a:pPr marL="0" indent="0" eaLnBrk="1" hangingPunct="1"/>
            <a:r>
              <a:rPr sz="2000" dirty="0"/>
              <a:t>2. Bilingvnost a polovičaté pojmy</a:t>
            </a:r>
            <a:endParaRPr sz="2000" dirty="0"/>
          </a:p>
          <a:p>
            <a:pPr marL="0" indent="0" eaLnBrk="1" hangingPunct="1"/>
            <a:r>
              <a:rPr sz="2000" dirty="0"/>
              <a:t>3. Explicitní vědecká fáze</a:t>
            </a:r>
            <a:endParaRPr sz="2000" dirty="0"/>
          </a:p>
          <a:p>
            <a:pPr marL="0" indent="0" eaLnBrk="1" hangingPunct="1"/>
            <a:r>
              <a:rPr sz="2000" dirty="0"/>
              <a:t>4. Implicitní vědecká fáze</a:t>
            </a:r>
            <a:endParaRPr sz="2000" dirty="0"/>
          </a:p>
          <a:p>
            <a:pPr marL="0" indent="0" eaLnBrk="1" hangingPunct="1"/>
            <a:r>
              <a:rPr sz="2000" dirty="0"/>
              <a:t>Algoritmy jako pojistný systém vs. svinuté pojmy</a:t>
            </a:r>
            <a:endParaRPr sz="2000" dirty="0"/>
          </a:p>
          <a:p>
            <a:pPr marL="0" indent="0" eaLnBrk="1" hangingPunct="1"/>
            <a:endParaRPr sz="2400" dirty="0"/>
          </a:p>
          <a:p>
            <a:pPr marL="0" indent="0" eaLnBrk="1" hangingPunct="1">
              <a:buNone/>
            </a:pPr>
            <a:endParaRPr sz="2400" dirty="0"/>
          </a:p>
          <a:p>
            <a:pPr marL="0" indent="0" eaLnBrk="1" hangingPunct="1"/>
            <a:r>
              <a:rPr sz="2400" dirty="0"/>
              <a:t>4.</a:t>
            </a:r>
            <a:endParaRPr sz="2400" dirty="0"/>
          </a:p>
          <a:p>
            <a:pPr marL="0" indent="0" eaLnBrk="1" hangingPunct="1"/>
            <a:endParaRPr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Nadpis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dirty="0"/>
              <a:t>Interakční schemata</a:t>
            </a:r>
            <a:r>
              <a:rPr lang="cs-CZ" dirty="0"/>
              <a:t> ve školním prostředí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dirty="0"/>
              <a:t>Teorie směny </a:t>
            </a:r>
            <a:r>
              <a:rPr lang="cs-CZ" dirty="0"/>
              <a:t>: “něco  za něco” (náklady vs zisk) - předpokládá maximalizaci zisku</a:t>
            </a:r>
            <a:endParaRPr lang="cs-CZ" dirty="0"/>
          </a:p>
          <a:p>
            <a:r>
              <a:rPr dirty="0"/>
              <a:t>Teorie spravedlivosti (equity) a problém pozitivní afirmace</a:t>
            </a:r>
            <a:r>
              <a:rPr lang="cs-CZ" dirty="0"/>
              <a:t>: kompenzace rozdílných předpokladů před vstupem do interakce</a:t>
            </a:r>
            <a:endParaRPr dirty="0"/>
          </a:p>
          <a:p>
            <a:r>
              <a:rPr dirty="0"/>
              <a:t>Teorie závazku (commitmentu)</a:t>
            </a:r>
            <a:r>
              <a:rPr lang="cs-CZ" dirty="0"/>
              <a:t>: pedagogická interakce jako budování závazku. Př. “foot-in-the door” technika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/>
              <a:t>Literatura</a:t>
            </a:r>
            <a:endParaRPr lang="cs-CZ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Šeďová, K., Švaříček, R., &amp; Šalamounová, Z. (2012). </a:t>
            </a:r>
            <a:r>
              <a:rPr lang="cs-CZ" altLang="en-US" i="1"/>
              <a:t>Komunikace ve školní třídě</a:t>
            </a:r>
            <a:r>
              <a:rPr lang="cs-CZ" altLang="en-US"/>
              <a:t>. Praha: Portál.</a:t>
            </a:r>
            <a:endParaRPr lang="cs-CZ" altLang="en-US"/>
          </a:p>
          <a:p>
            <a:r>
              <a:rPr lang="cs-CZ" altLang="en-US"/>
              <a:t>Sedláček, M.; Šeďová, K. (2015). Komunikace ve školní třídě a žákovské učení. </a:t>
            </a:r>
            <a:r>
              <a:rPr lang="cs-CZ" altLang="en-US" i="1"/>
              <a:t>Orbis Scholae</a:t>
            </a:r>
            <a:r>
              <a:rPr lang="cs-CZ" altLang="en-US"/>
              <a:t>, 9(1), s. 83-101</a:t>
            </a:r>
            <a:endParaRPr lang="cs-CZ" altLang="en-US"/>
          </a:p>
          <a:p>
            <a:r>
              <a:rPr lang="cs-CZ" altLang="en-US"/>
              <a:t>Mareš, J., &amp; Gavora, P. (2004). Interpersonální styl učitelů: teorie, diagnostika a výsledky výzkumů. Pedagogika, 54(2), 101−128.</a:t>
            </a:r>
            <a:endParaRPr lang="cs-CZ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4087</Words>
  <Application>WPS Presentation</Application>
  <PresentationFormat>Předvádění na obrazovce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SimSun</vt:lpstr>
      <vt:lpstr>Wingdings</vt:lpstr>
      <vt:lpstr>Calibri</vt:lpstr>
      <vt:lpstr>Microsoft YaHei</vt:lpstr>
      <vt:lpstr>Arial Unicode MS</vt:lpstr>
      <vt:lpstr>Motiv sady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Učení předchází vývoji – gramatika češtiny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komunikace a interakce</dc:title>
  <dc:creator>Stanislav Štech</dc:creator>
  <cp:lastModifiedBy>Stanislav Štech</cp:lastModifiedBy>
  <cp:revision>5</cp:revision>
  <dcterms:created xsi:type="dcterms:W3CDTF">2022-12-14T11:58:32Z</dcterms:created>
  <dcterms:modified xsi:type="dcterms:W3CDTF">2022-12-16T17:12:06Z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84D4D35713984F708A834C95B685C626</vt:lpwstr>
  </property>
  <property fmtid="{D5CDD505-2E9C-101B-9397-08002B2CF9AE}" pid="3" name="KSOProductBuildVer">
    <vt:lpwstr>1033-11.2.0.11417</vt:lpwstr>
  </property>
</Properties>
</file>