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81" r:id="rId4"/>
    <p:sldId id="260" r:id="rId5"/>
    <p:sldId id="283" r:id="rId6"/>
    <p:sldId id="291" r:id="rId7"/>
    <p:sldId id="292" r:id="rId8"/>
    <p:sldId id="285" r:id="rId9"/>
    <p:sldId id="286" r:id="rId10"/>
    <p:sldId id="287" r:id="rId11"/>
    <p:sldId id="288" r:id="rId12"/>
    <p:sldId id="289" r:id="rId13"/>
    <p:sldId id="290" r:id="rId14"/>
    <p:sldId id="274" r:id="rId15"/>
    <p:sldId id="278" r:id="rId16"/>
    <p:sldId id="276" r:id="rId17"/>
    <p:sldId id="280" r:id="rId18"/>
    <p:sldId id="284" r:id="rId19"/>
    <p:sldId id="266" r:id="rId20"/>
  </p:sldIdLst>
  <p:sldSz cx="16243300" cy="10147300"/>
  <p:notesSz cx="6858000" cy="9144000"/>
  <p:embeddedFontLst>
    <p:embeddedFont>
      <p:font typeface="Titillium Web" panose="00000500000000000000" pitchFamily="2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VskPyCWZxXJmdZWTMcRWa7Atk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64ADFB-A709-4308-8BA6-F86EBA106C1B}">
  <a:tblStyle styleId="{B164ADFB-A709-4308-8BA6-F86EBA106C1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6E6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15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59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82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1306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6240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980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8850" y="1143000"/>
            <a:ext cx="4940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796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r="57" b="116"/>
          <a:stretch/>
        </p:blipFill>
        <p:spPr>
          <a:xfrm>
            <a:off x="-5" y="-189039"/>
            <a:ext cx="16243300" cy="101473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986750" y="1938234"/>
            <a:ext cx="14269791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Czech mayors - successful incumbents in a complicated electoral system?</a:t>
            </a:r>
            <a:endParaRPr lang="pt-BR" sz="1600" dirty="0"/>
          </a:p>
        </p:txBody>
      </p:sp>
      <p:sp>
        <p:nvSpPr>
          <p:cNvPr id="90" name="Google Shape;90;p1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 txBox="1"/>
          <p:nvPr/>
        </p:nvSpPr>
        <p:spPr>
          <a:xfrm>
            <a:off x="986750" y="6124953"/>
            <a:ext cx="6992781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 Čapek</a:t>
            </a:r>
            <a:endParaRPr sz="1600" dirty="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Ph.D</a:t>
            </a:r>
            <a:r>
              <a:rPr lang="en-US" sz="32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 student at Faculty of Social Sciences, Charles University</a:t>
            </a:r>
            <a:endParaRPr sz="32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Jakub.capek@fsv.cuni.cz</a:t>
            </a:r>
            <a:endParaRPr sz="3200" b="1" i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502912" y="4499891"/>
            <a:ext cx="541777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ECPR Dublin 2024</a:t>
            </a:r>
            <a:endParaRPr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1149" y="-375337"/>
            <a:ext cx="2434946" cy="203743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87925" y="624619"/>
            <a:ext cx="859819" cy="95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80847" y="969364"/>
            <a:ext cx="915913" cy="10172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65777" y="0"/>
            <a:ext cx="3777523" cy="219109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6816" y="9048676"/>
            <a:ext cx="1991127" cy="109862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1A211512-4471-A902-7FC9-9F8DEC603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5" y="2113419"/>
            <a:ext cx="14528729" cy="5920459"/>
          </a:xfrm>
          <a:prstGeom prst="rect">
            <a:avLst/>
          </a:prstGeom>
          <a:ln>
            <a:noFill/>
          </a:ln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30852" y="9548261"/>
            <a:ext cx="1085688" cy="59903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40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1149" y="-375337"/>
            <a:ext cx="2434946" cy="203743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87925" y="624619"/>
            <a:ext cx="859819" cy="95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80847" y="969364"/>
            <a:ext cx="915913" cy="10172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65777" y="0"/>
            <a:ext cx="3777523" cy="219109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6816" y="9048676"/>
            <a:ext cx="1991127" cy="109862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601934-7846-413A-0FCA-721CD1B19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036" y="549312"/>
            <a:ext cx="11668249" cy="4433933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30852" y="9548261"/>
            <a:ext cx="1085688" cy="59903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8C1B9A-DAB3-8D2E-B374-94B09879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834" y="5326189"/>
            <a:ext cx="11771451" cy="427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15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1149" y="-375337"/>
            <a:ext cx="2434946" cy="203743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87925" y="624619"/>
            <a:ext cx="859819" cy="95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80847" y="969364"/>
            <a:ext cx="915913" cy="10172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65777" y="0"/>
            <a:ext cx="3777523" cy="219109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6816" y="9048676"/>
            <a:ext cx="1991127" cy="109862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ble with numbers and a few percentages&#10;&#10;Description automatically generated">
            <a:extLst>
              <a:ext uri="{FF2B5EF4-FFF2-40B4-BE49-F238E27FC236}">
                <a16:creationId xmlns:a16="http://schemas.microsoft.com/office/drawing/2014/main" id="{61B4A415-CDD1-23B5-5374-2D647BB4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5" y="2821695"/>
            <a:ext cx="14528729" cy="4503906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30852" y="9548261"/>
            <a:ext cx="1085688" cy="59903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84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42605" cy="101473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2ED61F-F328-C8DC-C9FE-DAC0EFC96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83" y="315990"/>
            <a:ext cx="8807855" cy="8793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FDCE8A-52D7-4076-95B5-961C7E1F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572" y="8804790"/>
            <a:ext cx="8631366" cy="59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5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5"/>
          <p:cNvSpPr txBox="1"/>
          <p:nvPr/>
        </p:nvSpPr>
        <p:spPr>
          <a:xfrm>
            <a:off x="1493469" y="1263650"/>
            <a:ext cx="9067207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Conclusions</a:t>
            </a: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462592" y="3301390"/>
            <a:ext cx="13247818" cy="3774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Mayors in the Czech cities with more than 10,000 inhabitants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defend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their position in </a:t>
            </a:r>
            <a:r>
              <a:rPr lang="cs-CZ" sz="2400" dirty="0">
                <a:latin typeface="Titillium Web"/>
                <a:ea typeface="Titillium Web"/>
                <a:cs typeface="Titillium Web"/>
                <a:sym typeface="Titillium Web"/>
              </a:rPr>
              <a:t>40-  60 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% of the cases</a:t>
            </a: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They usually receive the 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highest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number of votes among all candidates, especially in the last three elections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There is a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high growth 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in the number of preferential votes between their first and second elections</a:t>
            </a:r>
            <a:endParaRPr lang="cs-CZ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If there is a decrease in the number of votes, it‘s usually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small</a:t>
            </a:r>
            <a:endParaRPr lang="cs-CZ" sz="24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When there is a drop in the performance of incumbents, it‘s mostly caused by the rise of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new parties</a:t>
            </a:r>
          </a:p>
        </p:txBody>
      </p:sp>
    </p:spTree>
    <p:extLst>
      <p:ext uri="{BB962C8B-B14F-4D97-AF65-F5344CB8AC3E}">
        <p14:creationId xmlns:p14="http://schemas.microsoft.com/office/powerpoint/2010/main" val="2112639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5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5"/>
          <p:cNvSpPr txBox="1"/>
          <p:nvPr/>
        </p:nvSpPr>
        <p:spPr>
          <a:xfrm>
            <a:off x="1493469" y="1263650"/>
            <a:ext cx="13649549" cy="26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 factors and limits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493469" y="3301391"/>
            <a:ext cx="12264159" cy="521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uniqueness of the Czech electoral system makes it an interesting case for analysis, but also renders it difficult to compare with foreign practices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cs-CZ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Number of political parties competing in the municipality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000" dirty="0">
                <a:latin typeface="Titillium Web"/>
                <a:ea typeface="Titillium Web"/>
                <a:cs typeface="Titillium Web"/>
                <a:sym typeface="Titillium Web"/>
              </a:rPr>
              <a:t>-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000" dirty="0">
                <a:latin typeface="Titillium Web"/>
                <a:ea typeface="Titillium Web"/>
                <a:cs typeface="Titillium Web"/>
                <a:sym typeface="Titillium Web"/>
              </a:rPr>
              <a:t>M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ore parties means that votes are spread across more candidates</a:t>
            </a:r>
            <a:endParaRPr lang="cs-CZ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Position of the candidate on the electoral list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000" dirty="0">
                <a:latin typeface="Titillium Web"/>
                <a:ea typeface="Titillium Web"/>
                <a:cs typeface="Titillium Web"/>
                <a:sym typeface="Titillium Web"/>
              </a:rPr>
              <a:t>- 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Mayors tends to move to the first position on the electoral list in their second elections – this is specific of the electoral syst</a:t>
            </a:r>
            <a:r>
              <a:rPr lang="cs-CZ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cs-CZ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T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he situation on the national scene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- </a:t>
            </a: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voters in local elections partly copy the nationwide climate</a:t>
            </a:r>
          </a:p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2003094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13459" y="3096332"/>
            <a:ext cx="12264159" cy="215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Wingdings" panose="05000000000000000000" pitchFamily="2" charset="2"/>
              <a:buChar char="v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Results </a:t>
            </a:r>
            <a:r>
              <a:rPr lang="en-US" sz="2400" b="1" dirty="0">
                <a:latin typeface="Titillium Web"/>
                <a:ea typeface="Titillium Web"/>
                <a:cs typeface="Titillium Web"/>
                <a:sym typeface="Titillium Web"/>
              </a:rPr>
              <a:t>cannot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 be generalized to all Czech mayors, but they give a very broad idea about their performance in elections in the largest cities</a:t>
            </a:r>
          </a:p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Results also show the specifics of the system and the directions which the research may take</a:t>
            </a:r>
            <a:endParaRPr lang="cs-CZ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Lack of 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resources</a:t>
            </a:r>
            <a:r>
              <a:rPr lang="cs-CZ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400" dirty="0" err="1">
                <a:latin typeface="Titillium Web"/>
                <a:ea typeface="Titillium Web"/>
                <a:cs typeface="Titillium Web"/>
                <a:sym typeface="Titillium Web"/>
              </a:rPr>
              <a:t>about</a:t>
            </a:r>
            <a:r>
              <a:rPr lang="cs-CZ" sz="2400" dirty="0"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400" dirty="0" err="1">
                <a:latin typeface="Titillium Web"/>
                <a:ea typeface="Titillium Web"/>
                <a:cs typeface="Titillium Web"/>
                <a:sym typeface="Titillium Web"/>
              </a:rPr>
              <a:t>mayors</a:t>
            </a:r>
            <a:r>
              <a:rPr lang="cs-CZ" sz="2400" dirty="0">
                <a:latin typeface="Titillium Web"/>
                <a:ea typeface="Titillium Web"/>
                <a:cs typeface="Titillium Web"/>
                <a:sym typeface="Titillium Web"/>
              </a:rPr>
              <a:t> in </a:t>
            </a:r>
            <a:r>
              <a:rPr lang="cs-CZ" sz="2400" dirty="0" err="1">
                <a:latin typeface="Titillium Web"/>
                <a:ea typeface="Titillium Web"/>
                <a:cs typeface="Titillium Web"/>
                <a:sym typeface="Titillium Web"/>
              </a:rPr>
              <a:t>the</a:t>
            </a:r>
            <a:r>
              <a:rPr lang="cs-CZ" sz="2400" dirty="0">
                <a:latin typeface="Titillium Web"/>
                <a:ea typeface="Titillium Web"/>
                <a:cs typeface="Titillium Web"/>
                <a:sym typeface="Titillium Web"/>
              </a:rPr>
              <a:t> Czech </a:t>
            </a:r>
            <a:r>
              <a:rPr lang="cs-CZ" sz="2400" dirty="0" err="1">
                <a:latin typeface="Titillium Web"/>
                <a:ea typeface="Titillium Web"/>
                <a:cs typeface="Titillium Web"/>
                <a:sym typeface="Titillium Web"/>
              </a:rPr>
              <a:t>republic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13459" y="1237713"/>
            <a:ext cx="12995263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</a:t>
            </a:r>
            <a:r>
              <a:rPr lang="cs-CZ" sz="60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– </a:t>
            </a:r>
            <a:r>
              <a:rPr lang="cs-CZ" sz="60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specifics</a:t>
            </a:r>
            <a:endParaRPr sz="60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Google Shape;136;p5">
            <a:extLst>
              <a:ext uri="{FF2B5EF4-FFF2-40B4-BE49-F238E27FC236}">
                <a16:creationId xmlns:a16="http://schemas.microsoft.com/office/drawing/2014/main" id="{C0707EC0-E664-516F-01C6-8B69F50538DF}"/>
              </a:ext>
            </a:extLst>
          </p:cNvPr>
          <p:cNvSpPr txBox="1"/>
          <p:nvPr/>
        </p:nvSpPr>
        <p:spPr>
          <a:xfrm>
            <a:off x="2391525" y="5311197"/>
            <a:ext cx="12264159" cy="2157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Not a single institution maintains a complete database of mayors over </a:t>
            </a:r>
            <a:r>
              <a:rPr lang="cs-CZ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last 30 </a:t>
            </a:r>
            <a:r>
              <a:rPr lang="cs-CZ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years</a:t>
            </a: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</a:t>
            </a: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searchers needs to collect the data all by themselves</a:t>
            </a: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Because of this, the researches usually limit themselves to only one election (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Balík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Gongala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Gregor 2015;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Šaradín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2019)</a:t>
            </a:r>
          </a:p>
        </p:txBody>
      </p:sp>
    </p:spTree>
    <p:extLst>
      <p:ext uri="{BB962C8B-B14F-4D97-AF65-F5344CB8AC3E}">
        <p14:creationId xmlns:p14="http://schemas.microsoft.com/office/powerpoint/2010/main" val="1485322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5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5"/>
          <p:cNvSpPr txBox="1"/>
          <p:nvPr/>
        </p:nvSpPr>
        <p:spPr>
          <a:xfrm>
            <a:off x="1493469" y="1263650"/>
            <a:ext cx="13649549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cs-CZ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Next</a:t>
            </a:r>
            <a:r>
              <a:rPr lang="cs-CZ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steps</a:t>
            </a:r>
            <a:r>
              <a:rPr lang="cs-CZ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</a:t>
            </a:r>
            <a:r>
              <a:rPr lang="cs-CZ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62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research</a:t>
            </a:r>
            <a:endParaRPr lang="en-US"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9B52C4-3BA7-33DA-5739-82A0C71935D2}"/>
              </a:ext>
            </a:extLst>
          </p:cNvPr>
          <p:cNvSpPr txBox="1"/>
          <p:nvPr/>
        </p:nvSpPr>
        <p:spPr>
          <a:xfrm>
            <a:off x="1493469" y="3087654"/>
            <a:ext cx="12430486" cy="4820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Extending the database to include more mayors, municipalities and factors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Including new 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factors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, </a:t>
            </a:r>
            <a:r>
              <a:rPr lang="cs-CZ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that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</a:t>
            </a:r>
            <a:r>
              <a:rPr lang="cs-CZ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play </a:t>
            </a:r>
            <a:r>
              <a:rPr lang="cs-CZ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</a:t>
            </a:r>
            <a:r>
              <a:rPr lang="cs-CZ" sz="2400" dirty="0" err="1">
                <a:latin typeface="Titillium Web"/>
                <a:ea typeface="Titillium Web"/>
                <a:cs typeface="Titillium Web"/>
                <a:sym typeface="Titillium Web"/>
              </a:rPr>
              <a:t>ir</a:t>
            </a:r>
            <a:r>
              <a:rPr lang="cs-CZ" sz="2400" dirty="0">
                <a:latin typeface="Titillium Web"/>
                <a:ea typeface="Titillium Web"/>
                <a:cs typeface="Titillium Web"/>
                <a:sym typeface="Titillium Web"/>
              </a:rPr>
              <a:t> role in </a:t>
            </a:r>
            <a:r>
              <a:rPr lang="cs-CZ" sz="2400" dirty="0" err="1">
                <a:latin typeface="Titillium Web"/>
                <a:ea typeface="Titillium Web"/>
                <a:cs typeface="Titillium Web"/>
                <a:sym typeface="Titillium Web"/>
              </a:rPr>
              <a:t>incumbancy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 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cs-CZ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cs-CZ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cs-CZ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Regression analysis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cs-CZ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0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3F5B7-E655-7B90-3931-E5F48A627D95}"/>
              </a:ext>
            </a:extLst>
          </p:cNvPr>
          <p:cNvSpPr txBox="1"/>
          <p:nvPr/>
        </p:nvSpPr>
        <p:spPr>
          <a:xfrm>
            <a:off x="2196622" y="4658329"/>
            <a:ext cx="8121014" cy="1536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cs-CZ" sz="2200" dirty="0">
                <a:latin typeface="Titillium Web"/>
                <a:ea typeface="Titillium Web"/>
                <a:cs typeface="Titillium Web"/>
                <a:sym typeface="Titillium Web"/>
              </a:rPr>
              <a:t>N</a:t>
            </a: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umber of candidate lists and their competitiveness</a:t>
            </a:r>
          </a:p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cs-CZ" sz="2200" dirty="0">
                <a:latin typeface="Titillium Web"/>
                <a:ea typeface="Titillium Web"/>
                <a:cs typeface="Titillium Web"/>
                <a:sym typeface="Titillium Web"/>
              </a:rPr>
              <a:t>C</a:t>
            </a:r>
            <a:r>
              <a:rPr lang="en-US" sz="2200" dirty="0" err="1">
                <a:latin typeface="Titillium Web"/>
                <a:ea typeface="Titillium Web"/>
                <a:cs typeface="Titillium Web"/>
                <a:sym typeface="Titillium Web"/>
              </a:rPr>
              <a:t>oalition</a:t>
            </a: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 potential</a:t>
            </a:r>
          </a:p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cs-CZ" sz="2200" dirty="0">
                <a:latin typeface="Titillium Web"/>
                <a:ea typeface="Titillium Web"/>
                <a:cs typeface="Titillium Web"/>
                <a:sym typeface="Titillium Web"/>
              </a:rPr>
              <a:t>E</a:t>
            </a:r>
            <a:r>
              <a:rPr lang="en-US" sz="2200" dirty="0" err="1">
                <a:latin typeface="Titillium Web"/>
                <a:ea typeface="Titillium Web"/>
                <a:cs typeface="Titillium Web"/>
                <a:sym typeface="Titillium Web"/>
              </a:rPr>
              <a:t>lectoral</a:t>
            </a: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 performance of the parties at the national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615D5-F961-BC76-A5E2-56C233CDB71A}"/>
              </a:ext>
            </a:extLst>
          </p:cNvPr>
          <p:cNvSpPr txBox="1"/>
          <p:nvPr/>
        </p:nvSpPr>
        <p:spPr>
          <a:xfrm>
            <a:off x="2196622" y="6762228"/>
            <a:ext cx="8121014" cy="1042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Size of municipality or it‘s finances</a:t>
            </a:r>
          </a:p>
          <a:p>
            <a:pPr marL="342900" lvl="2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Personal factors – age, gender</a:t>
            </a:r>
          </a:p>
        </p:txBody>
      </p:sp>
    </p:spTree>
    <p:extLst>
      <p:ext uri="{BB962C8B-B14F-4D97-AF65-F5344CB8AC3E}">
        <p14:creationId xmlns:p14="http://schemas.microsoft.com/office/powerpoint/2010/main" val="8907229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5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5"/>
          <p:cNvSpPr txBox="1"/>
          <p:nvPr/>
        </p:nvSpPr>
        <p:spPr>
          <a:xfrm>
            <a:off x="1493469" y="1263650"/>
            <a:ext cx="13649549" cy="267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Literature</a:t>
            </a: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493469" y="3301391"/>
            <a:ext cx="12264159" cy="4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Dettman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Sebastian, Thomas B.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Pepinsky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and Jan H.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Pierskalla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2017. “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Incumbency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Advantage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Candidate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Open-List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Proportional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Representation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Systems: Evidence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Indonesia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cs-CZ" sz="2400" i="1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Electoral</a:t>
            </a:r>
            <a:r>
              <a:rPr lang="cs-CZ" sz="2400" i="1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48: 111–20. doi:10.1016/j.electstud.2017.06.002.</a:t>
            </a:r>
            <a:endParaRPr lang="en-US" sz="2400" kern="1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kern="1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Redmond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Paul, and John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Regan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2015. “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Incumbency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Advantage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in a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Proportional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Electoral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System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A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Regression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Discontinuity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Irish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Elections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r>
              <a:rPr lang="cs-CZ" sz="2400" i="1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European</a:t>
            </a:r>
            <a:r>
              <a:rPr lang="cs-CZ" sz="2400" i="1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Journal</a:t>
            </a:r>
            <a:r>
              <a:rPr lang="cs-CZ" sz="2400" i="1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i="1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Political</a:t>
            </a:r>
            <a:r>
              <a:rPr lang="cs-CZ" sz="2400" i="1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i="1" kern="100" dirty="0" err="1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cs-CZ" sz="2400" kern="100" dirty="0">
                <a:effectLst/>
                <a:latin typeface="Titillium Web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38: 244–56.</a:t>
            </a:r>
            <a:endParaRPr lang="en-US" sz="2400" kern="100" dirty="0">
              <a:effectLst/>
              <a:latin typeface="Titillium Web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911868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/>
          <p:nvPr/>
        </p:nvSpPr>
        <p:spPr>
          <a:xfrm>
            <a:off x="-2" y="-31751"/>
            <a:ext cx="16243299" cy="4326258"/>
          </a:xfrm>
          <a:prstGeom prst="rect">
            <a:avLst/>
          </a:prstGeom>
          <a:solidFill>
            <a:srgbClr val="DDF0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DFEFF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/>
          <p:nvPr/>
        </p:nvSpPr>
        <p:spPr>
          <a:xfrm>
            <a:off x="0" y="4294507"/>
            <a:ext cx="16256032" cy="4800600"/>
          </a:xfrm>
          <a:custGeom>
            <a:avLst/>
            <a:gdLst/>
            <a:ahLst/>
            <a:cxnLst/>
            <a:rect l="l" t="t" r="r" b="b"/>
            <a:pathLst>
              <a:path w="21674710" h="6400800" extrusionOk="0">
                <a:moveTo>
                  <a:pt x="0" y="0"/>
                </a:moveTo>
                <a:lnTo>
                  <a:pt x="0" y="6400800"/>
                </a:lnTo>
                <a:lnTo>
                  <a:pt x="21674710" y="6400800"/>
                </a:lnTo>
                <a:lnTo>
                  <a:pt x="21674710" y="0"/>
                </a:lnTo>
                <a:close/>
              </a:path>
            </a:pathLst>
          </a:custGeom>
          <a:blipFill rotWithShape="1">
            <a:blip r:embed="rId3">
              <a:alphaModFix amt="50000"/>
            </a:blip>
            <a:stretch>
              <a:fillRect t="-10" b="-127"/>
            </a:stretch>
          </a:blip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9147" y="5637625"/>
            <a:ext cx="543415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19142" y="0"/>
            <a:ext cx="4654363" cy="50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 txBox="1"/>
          <p:nvPr/>
        </p:nvSpPr>
        <p:spPr>
          <a:xfrm>
            <a:off x="11583122" y="6418587"/>
            <a:ext cx="388620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Contact:</a:t>
            </a:r>
            <a:endParaRPr dirty="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 Čapek</a:t>
            </a:r>
            <a:endParaRPr dirty="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Ph.D student</a:t>
            </a:r>
            <a:endParaRPr dirty="0"/>
          </a:p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800" b="1" dirty="0" err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jakub.capek</a:t>
            </a:r>
            <a:r>
              <a:rPr lang="en-US" sz="2800" b="1" dirty="0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@fsv.cuni.cz</a:t>
            </a:r>
            <a:endParaRPr sz="2800" b="1" dirty="0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2" name="Google Shape;202;p11"/>
          <p:cNvSpPr txBox="1"/>
          <p:nvPr/>
        </p:nvSpPr>
        <p:spPr>
          <a:xfrm>
            <a:off x="2497251" y="1325312"/>
            <a:ext cx="2898143" cy="2231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Thank you for your attention! </a:t>
            </a: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-2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204" name="Google Shape;204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621778" y="3211237"/>
            <a:ext cx="12264159" cy="431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incumbent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(defending candidate) has an advantage in defending the mandate against others</a:t>
            </a: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8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There are </a:t>
            </a:r>
            <a:r>
              <a:rPr lang="en-US" sz="28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many factors </a:t>
            </a:r>
            <a:r>
              <a:rPr lang="en-US" sz="28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why incumbents holds an advantage in elections </a:t>
            </a:r>
          </a:p>
          <a:p>
            <a:pPr marL="342900" lvl="8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63650"/>
            <a:ext cx="12995263" cy="116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Introduction of the incumbency advantage</a:t>
            </a:r>
            <a:endParaRPr sz="54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Google Shape;136;p5">
            <a:extLst>
              <a:ext uri="{FF2B5EF4-FFF2-40B4-BE49-F238E27FC236}">
                <a16:creationId xmlns:a16="http://schemas.microsoft.com/office/drawing/2014/main" id="{708639FD-3450-EE66-CC58-648F19F8DD55}"/>
              </a:ext>
            </a:extLst>
          </p:cNvPr>
          <p:cNvSpPr txBox="1"/>
          <p:nvPr/>
        </p:nvSpPr>
        <p:spPr>
          <a:xfrm>
            <a:off x="2357361" y="4522672"/>
            <a:ext cx="12243245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incumbency advantage is often stronger in majoritarian systems, but it is also significant in proportional systems (Redmond and Regan 2015; </a:t>
            </a:r>
            <a:r>
              <a:rPr lang="en-US" sz="2400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Dettman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and col. 2017))</a:t>
            </a:r>
          </a:p>
        </p:txBody>
      </p:sp>
      <p:sp>
        <p:nvSpPr>
          <p:cNvPr id="4" name="Google Shape;136;p5">
            <a:extLst>
              <a:ext uri="{FF2B5EF4-FFF2-40B4-BE49-F238E27FC236}">
                <a16:creationId xmlns:a16="http://schemas.microsoft.com/office/drawing/2014/main" id="{5C18D75B-231A-A337-C16A-315E085B6B55}"/>
              </a:ext>
            </a:extLst>
          </p:cNvPr>
          <p:cNvSpPr txBox="1"/>
          <p:nvPr/>
        </p:nvSpPr>
        <p:spPr>
          <a:xfrm>
            <a:off x="2378277" y="6950465"/>
            <a:ext cx="12243245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P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roven quality, recognizability among voters, more resources for the campaign, easier access to the media…)</a:t>
            </a: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392163" y="3055258"/>
            <a:ext cx="12264159" cy="10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There are 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no direct elections 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of mayors - the 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assembly elects 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mayor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 on it‘s first meeting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Specific electoral system with </a:t>
            </a:r>
            <a:r>
              <a:rPr lang="en-US" sz="2400" b="1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three </a:t>
            </a:r>
            <a:r>
              <a:rPr lang="cs-CZ" sz="2400" b="1" dirty="0" err="1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options</a:t>
            </a: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:</a:t>
            </a:r>
            <a:endParaRPr lang="en-US" sz="24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9" y="1263650"/>
            <a:ext cx="13256362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Situation in the </a:t>
            </a:r>
            <a:r>
              <a:rPr lang="cs-CZ" sz="48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Cz</a:t>
            </a:r>
            <a:r>
              <a:rPr lang="en-US" sz="4800" b="1" dirty="0" err="1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ech</a:t>
            </a:r>
            <a:r>
              <a:rPr lang="en-US" sz="48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 Republic – electoral system</a:t>
            </a:r>
            <a:endParaRPr sz="48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" name="Google Shape;136;p5">
            <a:extLst>
              <a:ext uri="{FF2B5EF4-FFF2-40B4-BE49-F238E27FC236}">
                <a16:creationId xmlns:a16="http://schemas.microsoft.com/office/drawing/2014/main" id="{C0707EC0-E664-516F-01C6-8B69F50538DF}"/>
              </a:ext>
            </a:extLst>
          </p:cNvPr>
          <p:cNvSpPr txBox="1"/>
          <p:nvPr/>
        </p:nvSpPr>
        <p:spPr>
          <a:xfrm>
            <a:off x="1900585" y="4323963"/>
            <a:ext cx="6433097" cy="1977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200" dirty="0">
                <a:latin typeface="Titillium Web"/>
                <a:ea typeface="Titillium Web"/>
                <a:cs typeface="Titillium Web"/>
                <a:sym typeface="Titillium Web"/>
              </a:rPr>
              <a:t>Voting for t</a:t>
            </a:r>
            <a:r>
              <a:rPr lang="en-US" sz="22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he whole party (candidate list) 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2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individual candidates across parties 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2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 a party and candidates from other parties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2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" name="Google Shape;123;p4">
            <a:extLst>
              <a:ext uri="{FF2B5EF4-FFF2-40B4-BE49-F238E27FC236}">
                <a16:creationId xmlns:a16="http://schemas.microsoft.com/office/drawing/2014/main" id="{19C8EF54-68F1-3D69-618B-FA5A6D1AE692}"/>
              </a:ext>
            </a:extLst>
          </p:cNvPr>
          <p:cNvSpPr txBox="1"/>
          <p:nvPr/>
        </p:nvSpPr>
        <p:spPr>
          <a:xfrm>
            <a:off x="1392163" y="6005823"/>
            <a:ext cx="13688972" cy="3235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candidate list can have as many members as there are members of the assembly</a:t>
            </a:r>
          </a:p>
          <a:p>
            <a:pPr marL="342900" lvl="1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2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 voter has as many votes as there are seats on the assembly </a:t>
            </a:r>
          </a:p>
          <a:p>
            <a:pPr marL="342900" lvl="1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latin typeface="Titillium Web"/>
                <a:ea typeface="Titillium Web"/>
                <a:cs typeface="Titillium Web"/>
                <a:sym typeface="Titillium Web"/>
              </a:rPr>
              <a:t>The closing clause is 5 % of the proportion of the allocated votes (reduced for lists with fewer candidates)</a:t>
            </a:r>
          </a:p>
          <a:p>
            <a:pPr marL="342900" lvl="1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  <p:extLst>
      <p:ext uri="{BB962C8B-B14F-4D97-AF65-F5344CB8AC3E}">
        <p14:creationId xmlns:p14="http://schemas.microsoft.com/office/powerpoint/2010/main" val="969170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4" name="Google Shape;134;p5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5" name="Google Shape;135;p5"/>
          <p:cNvSpPr txBox="1"/>
          <p:nvPr/>
        </p:nvSpPr>
        <p:spPr>
          <a:xfrm>
            <a:off x="1493469" y="1263650"/>
            <a:ext cx="11374392" cy="133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2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Aim and research questions</a:t>
            </a:r>
            <a:endParaRPr sz="62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36" name="Google Shape;136;p5"/>
          <p:cNvSpPr txBox="1"/>
          <p:nvPr/>
        </p:nvSpPr>
        <p:spPr>
          <a:xfrm>
            <a:off x="1493469" y="2930364"/>
            <a:ext cx="13044598" cy="260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 </a:t>
            </a:r>
            <a:r>
              <a:rPr lang="en-US" sz="2400" b="1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exploratory study </a:t>
            </a:r>
            <a:r>
              <a:rPr lang="en-US" sz="2400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aimed at exploring the possibilities of examining the incumbency advantage of mayors in the Czech political system.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solidFill>
                <a:schemeClr val="tx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b="1" dirty="0">
                <a:solidFill>
                  <a:schemeClr val="tx1"/>
                </a:solidFill>
                <a:latin typeface="Titillium Web"/>
                <a:ea typeface="Titillium Web"/>
                <a:cs typeface="Titillium Web"/>
                <a:sym typeface="Titillium Web"/>
              </a:rPr>
              <a:t>Research questions: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000" dirty="0">
              <a:solidFill>
                <a:srgbClr val="000000"/>
              </a:solidFill>
              <a:latin typeface="Titillium Web" panose="020B0604020202020204" pitchFamily="2" charset="-18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" name="Google Shape;136;p5">
            <a:extLst>
              <a:ext uri="{FF2B5EF4-FFF2-40B4-BE49-F238E27FC236}">
                <a16:creationId xmlns:a16="http://schemas.microsoft.com/office/drawing/2014/main" id="{521EC16B-7CD5-66B7-95FA-DC1A450E7977}"/>
              </a:ext>
            </a:extLst>
          </p:cNvPr>
          <p:cNvSpPr txBox="1"/>
          <p:nvPr/>
        </p:nvSpPr>
        <p:spPr>
          <a:xfrm>
            <a:off x="2000025" y="5098657"/>
            <a:ext cx="12243245" cy="314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often do the mayors defend their office in the second election?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How often does the incumbent mayor win in the absolute number of preferential votes</a:t>
            </a:r>
          </a:p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Does the number of preferential votes received for the mayor in the second election increase compared to the first election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419480" y="3064867"/>
            <a:ext cx="13088362" cy="8088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The study uses a unique dataset of mayors from 128 largest Czech cities (excluding Prague) over the past 20 years. 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R="0" lvl="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 includes election results, number of terms in office, candidate lists, and demographic information about mayors.</a:t>
            </a: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dirty="0">
                <a:latin typeface="Titillium Web" panose="00000500000000000000" pitchFamily="2" charset="0"/>
              </a:rPr>
              <a:t>The study focuses on municipal elections from 2002 onwards, covering the period when the current electoral system was fully established.</a:t>
            </a:r>
            <a:endParaRPr lang="en-US" sz="2400" dirty="0">
              <a:solidFill>
                <a:srgbClr val="000000"/>
              </a:solidFill>
              <a:latin typeface="Titillium Web" panose="00000500000000000000" pitchFamily="2" charset="0"/>
              <a:ea typeface="Titillium Web"/>
              <a:cs typeface="Titillium Web"/>
              <a:sym typeface="Titillium Web"/>
            </a:endParaRPr>
          </a:p>
          <a:p>
            <a:pPr marL="342900" indent="-342900" algn="just">
              <a:lnSpc>
                <a:spcPct val="145791"/>
              </a:lnSpc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b="1" dirty="0">
              <a:latin typeface="Titillium Web"/>
              <a:ea typeface="Titillium Web"/>
              <a:cs typeface="Titillium Web"/>
              <a:sym typeface="Titillium Web"/>
            </a:endParaRPr>
          </a:p>
          <a:p>
            <a:pPr marL="342900" marR="0" lvl="0" indent="-342900" algn="just" rtl="0">
              <a:lnSpc>
                <a:spcPct val="1457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endParaRPr lang="en-US" sz="2400" b="1" dirty="0">
              <a:solidFill>
                <a:srgbClr val="000000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" y="8945975"/>
            <a:ext cx="16243299" cy="1201325"/>
          </a:xfrm>
          <a:custGeom>
            <a:avLst/>
            <a:gdLst/>
            <a:ahLst/>
            <a:cxnLst/>
            <a:rect l="l" t="t" r="r" b="b"/>
            <a:pathLst>
              <a:path w="4191000" h="1575943" extrusionOk="0">
                <a:moveTo>
                  <a:pt x="0" y="1575943"/>
                </a:moveTo>
                <a:lnTo>
                  <a:pt x="4191000" y="1575943"/>
                </a:lnTo>
                <a:lnTo>
                  <a:pt x="4191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6E3BC"/>
          </a:solidFill>
          <a:ln>
            <a:noFill/>
          </a:ln>
        </p:spPr>
        <p:txBody>
          <a:bodyPr/>
          <a:lstStyle/>
          <a:p>
            <a:endParaRPr lang="cs-CZ"/>
          </a:p>
        </p:txBody>
      </p:sp>
      <p:pic>
        <p:nvPicPr>
          <p:cNvPr id="125" name="Google Shape;12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57129" y="9095107"/>
            <a:ext cx="3729038" cy="914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4"/>
          <p:cNvCxnSpPr/>
          <p:nvPr/>
        </p:nvCxnSpPr>
        <p:spPr>
          <a:xfrm>
            <a:off x="1493469" y="2697055"/>
            <a:ext cx="2225814" cy="0"/>
          </a:xfrm>
          <a:prstGeom prst="straightConnector1">
            <a:avLst/>
          </a:prstGeom>
          <a:noFill/>
          <a:ln w="38100" cap="flat" cmpd="sng">
            <a:solidFill>
              <a:srgbClr val="C2E8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4"/>
          <p:cNvSpPr txBox="1"/>
          <p:nvPr/>
        </p:nvSpPr>
        <p:spPr>
          <a:xfrm>
            <a:off x="1493468" y="1263650"/>
            <a:ext cx="14369383" cy="142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76923C"/>
                </a:solidFill>
                <a:latin typeface="Titillium Web"/>
                <a:ea typeface="Titillium Web"/>
                <a:cs typeface="Titillium Web"/>
                <a:sym typeface="Titillium Web"/>
              </a:rPr>
              <a:t>Data</a:t>
            </a:r>
            <a:endParaRPr lang="en-US" sz="6000" b="1" dirty="0">
              <a:solidFill>
                <a:srgbClr val="76923C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" name="Google Shape;136;p5">
            <a:extLst>
              <a:ext uri="{FF2B5EF4-FFF2-40B4-BE49-F238E27FC236}">
                <a16:creationId xmlns:a16="http://schemas.microsoft.com/office/drawing/2014/main" id="{A7DDEBE5-CA11-0BB6-DD51-3C3DE006FC17}"/>
              </a:ext>
            </a:extLst>
          </p:cNvPr>
          <p:cNvSpPr txBox="1"/>
          <p:nvPr/>
        </p:nvSpPr>
        <p:spPr>
          <a:xfrm>
            <a:off x="2264597" y="4387671"/>
            <a:ext cx="12243245" cy="449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lvl="1" indent="-342900">
              <a:lnSpc>
                <a:spcPct val="145791"/>
              </a:lnSpc>
              <a:buSzPts val="2400"/>
              <a:buFont typeface="Noto Sans Symbols"/>
              <a:buChar char="❖"/>
            </a:pPr>
            <a:r>
              <a:rPr lang="en-US" sz="2000" dirty="0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rPr>
              <a:t>All mayors, who spent more than 1 term in the office  (which means that they are incumbents)</a:t>
            </a:r>
          </a:p>
        </p:txBody>
      </p:sp>
    </p:spTree>
    <p:extLst>
      <p:ext uri="{BB962C8B-B14F-4D97-AF65-F5344CB8AC3E}">
        <p14:creationId xmlns:p14="http://schemas.microsoft.com/office/powerpoint/2010/main" val="3113055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15EF0-5F09-0B94-BEC4-612CC0BE9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590" y="946252"/>
            <a:ext cx="4568428" cy="25435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endParaRPr lang="en-US" sz="76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033" y="3808205"/>
            <a:ext cx="4336736" cy="27060"/>
          </a:xfrm>
          <a:custGeom>
            <a:avLst/>
            <a:gdLst>
              <a:gd name="connsiteX0" fmla="*/ 0 w 4336736"/>
              <a:gd name="connsiteY0" fmla="*/ 0 h 27060"/>
              <a:gd name="connsiteX1" fmla="*/ 576166 w 4336736"/>
              <a:gd name="connsiteY1" fmla="*/ 0 h 27060"/>
              <a:gd name="connsiteX2" fmla="*/ 1065598 w 4336736"/>
              <a:gd name="connsiteY2" fmla="*/ 0 h 27060"/>
              <a:gd name="connsiteX3" fmla="*/ 1598397 w 4336736"/>
              <a:gd name="connsiteY3" fmla="*/ 0 h 27060"/>
              <a:gd name="connsiteX4" fmla="*/ 2261298 w 4336736"/>
              <a:gd name="connsiteY4" fmla="*/ 0 h 27060"/>
              <a:gd name="connsiteX5" fmla="*/ 2837464 w 4336736"/>
              <a:gd name="connsiteY5" fmla="*/ 0 h 27060"/>
              <a:gd name="connsiteX6" fmla="*/ 3370263 w 4336736"/>
              <a:gd name="connsiteY6" fmla="*/ 0 h 27060"/>
              <a:gd name="connsiteX7" fmla="*/ 4336736 w 4336736"/>
              <a:gd name="connsiteY7" fmla="*/ 0 h 27060"/>
              <a:gd name="connsiteX8" fmla="*/ 4336736 w 4336736"/>
              <a:gd name="connsiteY8" fmla="*/ 27060 h 27060"/>
              <a:gd name="connsiteX9" fmla="*/ 3717202 w 4336736"/>
              <a:gd name="connsiteY9" fmla="*/ 27060 h 27060"/>
              <a:gd name="connsiteX10" fmla="*/ 3184403 w 4336736"/>
              <a:gd name="connsiteY10" fmla="*/ 27060 h 27060"/>
              <a:gd name="connsiteX11" fmla="*/ 2478135 w 4336736"/>
              <a:gd name="connsiteY11" fmla="*/ 27060 h 27060"/>
              <a:gd name="connsiteX12" fmla="*/ 1901969 w 4336736"/>
              <a:gd name="connsiteY12" fmla="*/ 27060 h 27060"/>
              <a:gd name="connsiteX13" fmla="*/ 1412537 w 4336736"/>
              <a:gd name="connsiteY13" fmla="*/ 27060 h 27060"/>
              <a:gd name="connsiteX14" fmla="*/ 749636 w 4336736"/>
              <a:gd name="connsiteY14" fmla="*/ 27060 h 27060"/>
              <a:gd name="connsiteX15" fmla="*/ 0 w 4336736"/>
              <a:gd name="connsiteY15" fmla="*/ 27060 h 27060"/>
              <a:gd name="connsiteX16" fmla="*/ 0 w 4336736"/>
              <a:gd name="connsiteY16" fmla="*/ 0 h 2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36736" h="27060" fill="none" extrusionOk="0">
                <a:moveTo>
                  <a:pt x="0" y="0"/>
                </a:moveTo>
                <a:cubicBezTo>
                  <a:pt x="243413" y="-10647"/>
                  <a:pt x="450851" y="-14540"/>
                  <a:pt x="576166" y="0"/>
                </a:cubicBezTo>
                <a:cubicBezTo>
                  <a:pt x="701481" y="14540"/>
                  <a:pt x="891082" y="-2268"/>
                  <a:pt x="1065598" y="0"/>
                </a:cubicBezTo>
                <a:cubicBezTo>
                  <a:pt x="1240114" y="2268"/>
                  <a:pt x="1469563" y="1303"/>
                  <a:pt x="1598397" y="0"/>
                </a:cubicBezTo>
                <a:cubicBezTo>
                  <a:pt x="1727231" y="-1303"/>
                  <a:pt x="2059077" y="17465"/>
                  <a:pt x="2261298" y="0"/>
                </a:cubicBezTo>
                <a:cubicBezTo>
                  <a:pt x="2463519" y="-17465"/>
                  <a:pt x="2631430" y="14598"/>
                  <a:pt x="2837464" y="0"/>
                </a:cubicBezTo>
                <a:cubicBezTo>
                  <a:pt x="3043498" y="-14598"/>
                  <a:pt x="3174700" y="-9248"/>
                  <a:pt x="3370263" y="0"/>
                </a:cubicBezTo>
                <a:cubicBezTo>
                  <a:pt x="3565826" y="9248"/>
                  <a:pt x="3892970" y="35138"/>
                  <a:pt x="4336736" y="0"/>
                </a:cubicBezTo>
                <a:cubicBezTo>
                  <a:pt x="4337981" y="9123"/>
                  <a:pt x="4336967" y="21449"/>
                  <a:pt x="4336736" y="27060"/>
                </a:cubicBezTo>
                <a:cubicBezTo>
                  <a:pt x="4167110" y="16542"/>
                  <a:pt x="3939780" y="14514"/>
                  <a:pt x="3717202" y="27060"/>
                </a:cubicBezTo>
                <a:cubicBezTo>
                  <a:pt x="3494624" y="39606"/>
                  <a:pt x="3302573" y="29052"/>
                  <a:pt x="3184403" y="27060"/>
                </a:cubicBezTo>
                <a:cubicBezTo>
                  <a:pt x="3066233" y="25068"/>
                  <a:pt x="2661946" y="53616"/>
                  <a:pt x="2478135" y="27060"/>
                </a:cubicBezTo>
                <a:cubicBezTo>
                  <a:pt x="2294324" y="504"/>
                  <a:pt x="2091816" y="15466"/>
                  <a:pt x="1901969" y="27060"/>
                </a:cubicBezTo>
                <a:cubicBezTo>
                  <a:pt x="1712122" y="38654"/>
                  <a:pt x="1616489" y="26644"/>
                  <a:pt x="1412537" y="27060"/>
                </a:cubicBezTo>
                <a:cubicBezTo>
                  <a:pt x="1208585" y="27476"/>
                  <a:pt x="1015146" y="16230"/>
                  <a:pt x="749636" y="27060"/>
                </a:cubicBezTo>
                <a:cubicBezTo>
                  <a:pt x="484126" y="37890"/>
                  <a:pt x="309492" y="16039"/>
                  <a:pt x="0" y="27060"/>
                </a:cubicBezTo>
                <a:cubicBezTo>
                  <a:pt x="996" y="16896"/>
                  <a:pt x="-848" y="9537"/>
                  <a:pt x="0" y="0"/>
                </a:cubicBezTo>
                <a:close/>
              </a:path>
              <a:path w="4336736" h="27060" stroke="0" extrusionOk="0">
                <a:moveTo>
                  <a:pt x="0" y="0"/>
                </a:moveTo>
                <a:cubicBezTo>
                  <a:pt x="226804" y="-4894"/>
                  <a:pt x="404905" y="2751"/>
                  <a:pt x="576166" y="0"/>
                </a:cubicBezTo>
                <a:cubicBezTo>
                  <a:pt x="747427" y="-2751"/>
                  <a:pt x="924176" y="-10866"/>
                  <a:pt x="1065598" y="0"/>
                </a:cubicBezTo>
                <a:cubicBezTo>
                  <a:pt x="1207020" y="10866"/>
                  <a:pt x="1502898" y="-34542"/>
                  <a:pt x="1771866" y="0"/>
                </a:cubicBezTo>
                <a:cubicBezTo>
                  <a:pt x="2040834" y="34542"/>
                  <a:pt x="2214565" y="1915"/>
                  <a:pt x="2348033" y="0"/>
                </a:cubicBezTo>
                <a:cubicBezTo>
                  <a:pt x="2481501" y="-1915"/>
                  <a:pt x="2638259" y="-2566"/>
                  <a:pt x="2924199" y="0"/>
                </a:cubicBezTo>
                <a:cubicBezTo>
                  <a:pt x="3210139" y="2566"/>
                  <a:pt x="3465859" y="34873"/>
                  <a:pt x="3630468" y="0"/>
                </a:cubicBezTo>
                <a:cubicBezTo>
                  <a:pt x="3795077" y="-34873"/>
                  <a:pt x="4115463" y="-9052"/>
                  <a:pt x="4336736" y="0"/>
                </a:cubicBezTo>
                <a:cubicBezTo>
                  <a:pt x="4337714" y="5605"/>
                  <a:pt x="4336092" y="20600"/>
                  <a:pt x="4336736" y="27060"/>
                </a:cubicBezTo>
                <a:cubicBezTo>
                  <a:pt x="4085656" y="44855"/>
                  <a:pt x="3912826" y="23430"/>
                  <a:pt x="3803937" y="27060"/>
                </a:cubicBezTo>
                <a:cubicBezTo>
                  <a:pt x="3695048" y="30690"/>
                  <a:pt x="3447163" y="20443"/>
                  <a:pt x="3184403" y="27060"/>
                </a:cubicBezTo>
                <a:cubicBezTo>
                  <a:pt x="2921643" y="33677"/>
                  <a:pt x="2723931" y="35159"/>
                  <a:pt x="2564870" y="27060"/>
                </a:cubicBezTo>
                <a:cubicBezTo>
                  <a:pt x="2405809" y="18961"/>
                  <a:pt x="2134428" y="55728"/>
                  <a:pt x="1988703" y="27060"/>
                </a:cubicBezTo>
                <a:cubicBezTo>
                  <a:pt x="1842978" y="-1608"/>
                  <a:pt x="1522966" y="-2464"/>
                  <a:pt x="1282435" y="27060"/>
                </a:cubicBezTo>
                <a:cubicBezTo>
                  <a:pt x="1041904" y="56584"/>
                  <a:pt x="893738" y="54475"/>
                  <a:pt x="576166" y="27060"/>
                </a:cubicBezTo>
                <a:cubicBezTo>
                  <a:pt x="258594" y="-355"/>
                  <a:pt x="273206" y="33885"/>
                  <a:pt x="0" y="27060"/>
                </a:cubicBezTo>
                <a:cubicBezTo>
                  <a:pt x="-834" y="21591"/>
                  <a:pt x="775" y="1340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6167E5-20F9-4BD5-EFEC-9645E603C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590" y="4153628"/>
            <a:ext cx="4568428" cy="50465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1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48D69-DF56-0342-FC45-23A5FB648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8" y="1277556"/>
            <a:ext cx="11992839" cy="726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812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1149" y="-375337"/>
            <a:ext cx="2434946" cy="203743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87925" y="624619"/>
            <a:ext cx="859819" cy="95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80847" y="969364"/>
            <a:ext cx="915913" cy="10172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65777" y="0"/>
            <a:ext cx="3777523" cy="219109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6816" y="9048676"/>
            <a:ext cx="1991127" cy="109862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A8BC7-8B58-819A-6A36-03F3F3141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5" y="2730891"/>
            <a:ext cx="14528729" cy="468551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30852" y="9548261"/>
            <a:ext cx="1085688" cy="59903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6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1149" y="-375337"/>
            <a:ext cx="2434946" cy="203743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87925" y="624619"/>
            <a:ext cx="859819" cy="95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80847" y="969364"/>
            <a:ext cx="915913" cy="10172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65777" y="0"/>
            <a:ext cx="3777523" cy="219109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6816" y="9048676"/>
            <a:ext cx="1991127" cy="109862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AAE46E-319D-E8DB-5BF0-FDFEABEE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5" y="3293878"/>
            <a:ext cx="14528729" cy="355954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30852" y="9548261"/>
            <a:ext cx="1085688" cy="59903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8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6243300" cy="10147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01149" y="-375337"/>
            <a:ext cx="2434946" cy="203743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87925" y="624619"/>
            <a:ext cx="859819" cy="95490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80847" y="969364"/>
            <a:ext cx="915913" cy="10172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2465777" y="0"/>
            <a:ext cx="3777523" cy="2191090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26816" y="9048676"/>
            <a:ext cx="1991127" cy="1098624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able with numbers and text&#10;&#10;Description automatically generated">
            <a:extLst>
              <a:ext uri="{FF2B5EF4-FFF2-40B4-BE49-F238E27FC236}">
                <a16:creationId xmlns:a16="http://schemas.microsoft.com/office/drawing/2014/main" id="{176241AA-B327-A283-4804-6225156E8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85" y="2526691"/>
            <a:ext cx="14528729" cy="509391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130852" y="9548261"/>
            <a:ext cx="1085688" cy="59903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2272</TotalTime>
  <Words>857</Words>
  <Application>Microsoft Office PowerPoint</Application>
  <PresentationFormat>Custom</PresentationFormat>
  <Paragraphs>89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Wingdings</vt:lpstr>
      <vt:lpstr>Times New Roman</vt:lpstr>
      <vt:lpstr>Noto Sans Symbols</vt:lpstr>
      <vt:lpstr>Calibri</vt:lpstr>
      <vt:lpstr>Arial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Jágr</dc:creator>
  <cp:lastModifiedBy>Jakub Čapek</cp:lastModifiedBy>
  <cp:revision>118</cp:revision>
  <dcterms:created xsi:type="dcterms:W3CDTF">2006-08-16T00:00:00Z</dcterms:created>
  <dcterms:modified xsi:type="dcterms:W3CDTF">2024-11-14T14:52:03Z</dcterms:modified>
</cp:coreProperties>
</file>