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72" r:id="rId3"/>
    <p:sldId id="270" r:id="rId4"/>
    <p:sldId id="274" r:id="rId5"/>
    <p:sldId id="260" r:id="rId6"/>
    <p:sldId id="259" r:id="rId7"/>
    <p:sldId id="261" r:id="rId8"/>
    <p:sldId id="265" r:id="rId9"/>
    <p:sldId id="266" r:id="rId10"/>
    <p:sldId id="268" r:id="rId11"/>
    <p:sldId id="263" r:id="rId12"/>
    <p:sldId id="267" r:id="rId13"/>
    <p:sldId id="273" r:id="rId1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D40"/>
    <a:srgbClr val="D22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2819" autoAdjust="0"/>
  </p:normalViewPr>
  <p:slideViewPr>
    <p:cSldViewPr snapToGrid="0">
      <p:cViewPr varScale="1">
        <p:scale>
          <a:sx n="59" d="100"/>
          <a:sy n="59" d="100"/>
        </p:scale>
        <p:origin x="808" y="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9" d="100"/>
          <a:sy n="89" d="100"/>
        </p:scale>
        <p:origin x="307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EF687-8659-44A5-B987-DB47E3AA8D81}" type="datetimeFigureOut">
              <a:rPr lang="cs-CZ" smtClean="0"/>
              <a:t>18.03.2024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BC47E-BD00-42F4-B95C-2B987241CB05}" type="slidenum">
              <a:rPr lang="cs-CZ" smtClean="0"/>
              <a:t>‹#›</a:t>
            </a:fld>
            <a:endParaRPr lang="cs-CZ"/>
          </a:p>
        </p:txBody>
      </p:sp>
    </p:spTree>
    <p:extLst>
      <p:ext uri="{BB962C8B-B14F-4D97-AF65-F5344CB8AC3E}">
        <p14:creationId xmlns:p14="http://schemas.microsoft.com/office/powerpoint/2010/main" val="1994909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6DBC47E-BD00-42F4-B95C-2B987241CB05}" type="slidenum">
              <a:rPr lang="cs-CZ" smtClean="0"/>
              <a:t>1</a:t>
            </a:fld>
            <a:endParaRPr lang="cs-CZ"/>
          </a:p>
        </p:txBody>
      </p:sp>
    </p:spTree>
    <p:extLst>
      <p:ext uri="{BB962C8B-B14F-4D97-AF65-F5344CB8AC3E}">
        <p14:creationId xmlns:p14="http://schemas.microsoft.com/office/powerpoint/2010/main" val="3155133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 základní součásti">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0551C6D1-EC0E-4BE1-8EEE-AD0BFE03FC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523" y="435829"/>
            <a:ext cx="6408162" cy="1981120"/>
          </a:xfrm>
          <a:prstGeom prst="rect">
            <a:avLst/>
          </a:prstGeom>
        </p:spPr>
      </p:pic>
      <p:sp>
        <p:nvSpPr>
          <p:cNvPr id="9" name="Nadpis 8">
            <a:extLst>
              <a:ext uri="{FF2B5EF4-FFF2-40B4-BE49-F238E27FC236}">
                <a16:creationId xmlns:a16="http://schemas.microsoft.com/office/drawing/2014/main" id="{9C465973-12C9-4E7E-B3E7-339819B8DE4E}"/>
              </a:ext>
            </a:extLst>
          </p:cNvPr>
          <p:cNvSpPr>
            <a:spLocks noGrp="1"/>
          </p:cNvSpPr>
          <p:nvPr>
            <p:ph type="title" hasCustomPrompt="1"/>
          </p:nvPr>
        </p:nvSpPr>
        <p:spPr>
          <a:xfrm>
            <a:off x="2554807" y="3468467"/>
            <a:ext cx="6232376" cy="1518962"/>
          </a:xfrm>
          <a:prstGeom prst="rect">
            <a:avLst/>
          </a:prstGeom>
        </p:spPr>
        <p:txBody>
          <a:bodyPr/>
          <a:lstStyle>
            <a:lvl1pPr>
              <a:defRPr>
                <a:latin typeface="Arial" panose="020B0604020202020204" pitchFamily="34" charset="0"/>
                <a:ea typeface="Tahoma" panose="020B0604030504040204" pitchFamily="34" charset="0"/>
                <a:cs typeface="Arial" panose="020B0604020202020204" pitchFamily="34" charset="0"/>
              </a:defRPr>
            </a:lvl1pPr>
          </a:lstStyle>
          <a:p>
            <a:r>
              <a:rPr lang="cs-CZ" dirty="0"/>
              <a:t>Kliknutím vložíte nadpis.</a:t>
            </a:r>
          </a:p>
        </p:txBody>
      </p:sp>
      <p:sp>
        <p:nvSpPr>
          <p:cNvPr id="6" name="Zástupný symbol pro text 14">
            <a:extLst>
              <a:ext uri="{FF2B5EF4-FFF2-40B4-BE49-F238E27FC236}">
                <a16:creationId xmlns:a16="http://schemas.microsoft.com/office/drawing/2014/main" id="{6D621A1B-64B8-4E2C-9F7C-619F6D16DF8C}"/>
              </a:ext>
            </a:extLst>
          </p:cNvPr>
          <p:cNvSpPr>
            <a:spLocks noGrp="1"/>
          </p:cNvSpPr>
          <p:nvPr>
            <p:ph type="body" sz="quarter" idx="10" hasCustomPrompt="1"/>
          </p:nvPr>
        </p:nvSpPr>
        <p:spPr>
          <a:xfrm>
            <a:off x="2554807" y="4987429"/>
            <a:ext cx="6218237" cy="974725"/>
          </a:xfrm>
          <a:prstGeom prst="rect">
            <a:avLst/>
          </a:prstGeom>
        </p:spPr>
        <p:txBody>
          <a:bodyPr/>
          <a:lstStyle>
            <a:lvl1pPr marL="0" indent="0">
              <a:buNone/>
              <a:defRPr sz="3200">
                <a:latin typeface="Arial" panose="020B0604020202020204" pitchFamily="34" charset="0"/>
                <a:cs typeface="Arial" panose="020B0604020202020204" pitchFamily="34" charset="0"/>
              </a:defRPr>
            </a:lvl1pPr>
          </a:lstStyle>
          <a:p>
            <a:pPr lvl="0"/>
            <a:r>
              <a:rPr lang="cs-CZ" dirty="0"/>
              <a:t>Kliknutím vložíte podnadpis.</a:t>
            </a:r>
          </a:p>
        </p:txBody>
      </p:sp>
      <p:sp>
        <p:nvSpPr>
          <p:cNvPr id="7" name="Zástupný symbol pro text 14">
            <a:extLst>
              <a:ext uri="{FF2B5EF4-FFF2-40B4-BE49-F238E27FC236}">
                <a16:creationId xmlns:a16="http://schemas.microsoft.com/office/drawing/2014/main" id="{3CBD455F-1540-428D-A023-C87A83F6C533}"/>
              </a:ext>
            </a:extLst>
          </p:cNvPr>
          <p:cNvSpPr>
            <a:spLocks noGrp="1"/>
          </p:cNvSpPr>
          <p:nvPr>
            <p:ph type="body" sz="quarter" idx="11" hasCustomPrompt="1"/>
          </p:nvPr>
        </p:nvSpPr>
        <p:spPr>
          <a:xfrm>
            <a:off x="2554806" y="2805732"/>
            <a:ext cx="6218237" cy="521445"/>
          </a:xfrm>
          <a:prstGeom prst="rect">
            <a:avLst/>
          </a:prstGeom>
        </p:spPr>
        <p:txBody>
          <a:bodyPr/>
          <a:lstStyle>
            <a:lvl1pPr marL="0" indent="0">
              <a:buNone/>
              <a:defRPr sz="2400">
                <a:solidFill>
                  <a:srgbClr val="D22D40"/>
                </a:solidFill>
                <a:latin typeface="Arial" panose="020B0604020202020204" pitchFamily="34" charset="0"/>
                <a:cs typeface="Arial" panose="020B0604020202020204" pitchFamily="34" charset="0"/>
              </a:defRPr>
            </a:lvl1pPr>
          </a:lstStyle>
          <a:p>
            <a:pPr lvl="0"/>
            <a:r>
              <a:rPr lang="cs-CZ" dirty="0"/>
              <a:t>Kliknutím vložíte název základní součásti.</a:t>
            </a:r>
          </a:p>
          <a:p>
            <a:pPr lvl="0"/>
            <a:endParaRPr lang="cs-CZ" dirty="0"/>
          </a:p>
        </p:txBody>
      </p:sp>
    </p:spTree>
    <p:extLst>
      <p:ext uri="{BB962C8B-B14F-4D97-AF65-F5344CB8AC3E}">
        <p14:creationId xmlns:p14="http://schemas.microsoft.com/office/powerpoint/2010/main" val="211889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3" name="Zástupný symbol obrázku 2">
            <a:extLst>
              <a:ext uri="{FF2B5EF4-FFF2-40B4-BE49-F238E27FC236}">
                <a16:creationId xmlns:a16="http://schemas.microsoft.com/office/drawing/2014/main" id="{555FAB65-B0A7-4575-8846-11158687D38E}"/>
              </a:ext>
            </a:extLst>
          </p:cNvPr>
          <p:cNvSpPr>
            <a:spLocks noGrp="1"/>
          </p:cNvSpPr>
          <p:nvPr>
            <p:ph type="pic" idx="1" hasCustomPrompt="1"/>
          </p:nvPr>
        </p:nvSpPr>
        <p:spPr>
          <a:xfrm>
            <a:off x="2881948" y="309245"/>
            <a:ext cx="6172200" cy="4873625"/>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Kliknutím vložíte obrázek.</a:t>
            </a:r>
          </a:p>
        </p:txBody>
      </p:sp>
      <p:sp>
        <p:nvSpPr>
          <p:cNvPr id="7" name="Zástupný symbol pro číslo snímku 6">
            <a:extLst>
              <a:ext uri="{FF2B5EF4-FFF2-40B4-BE49-F238E27FC236}">
                <a16:creationId xmlns:a16="http://schemas.microsoft.com/office/drawing/2014/main" id="{F224AE90-7605-4DC5-9CC0-F95158D6C52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D22D40"/>
                </a:solidFill>
                <a:latin typeface="Arial" panose="020B0604020202020204" pitchFamily="34" charset="0"/>
                <a:cs typeface="Arial" panose="020B0604020202020204" pitchFamily="34" charset="0"/>
              </a:defRPr>
            </a:lvl1pPr>
          </a:lstStyle>
          <a:p>
            <a:fld id="{609E0D19-CE3D-446D-A820-F362435AD289}" type="slidenum">
              <a:rPr lang="cs-CZ" smtClean="0"/>
              <a:pPr/>
              <a:t>‹#›</a:t>
            </a:fld>
            <a:endParaRPr lang="cs-CZ" dirty="0"/>
          </a:p>
        </p:txBody>
      </p:sp>
      <p:sp>
        <p:nvSpPr>
          <p:cNvPr id="10" name="Zástupný symbol pro text 4">
            <a:extLst>
              <a:ext uri="{FF2B5EF4-FFF2-40B4-BE49-F238E27FC236}">
                <a16:creationId xmlns:a16="http://schemas.microsoft.com/office/drawing/2014/main" id="{276D1917-8BCB-4A56-9BA7-03075193B53D}"/>
              </a:ext>
            </a:extLst>
          </p:cNvPr>
          <p:cNvSpPr>
            <a:spLocks noGrp="1"/>
          </p:cNvSpPr>
          <p:nvPr>
            <p:ph type="body" sz="quarter" idx="13" hasCustomPrompt="1"/>
          </p:nvPr>
        </p:nvSpPr>
        <p:spPr>
          <a:xfrm>
            <a:off x="2881948" y="5298620"/>
            <a:ext cx="6172200" cy="568780"/>
          </a:xfrm>
          <a:prstGeom prst="rect">
            <a:avLst/>
          </a:prstGeom>
        </p:spPr>
        <p:txBody>
          <a:bodyPr>
            <a:normAutofit/>
          </a:bodyPr>
          <a:lstStyle>
            <a:lvl1pPr marL="0" indent="0">
              <a:buClr>
                <a:srgbClr val="D22C40"/>
              </a:buClr>
              <a:buFont typeface="Wingdings" panose="05000000000000000000" pitchFamily="2" charset="2"/>
              <a:buNone/>
              <a:defRPr sz="1800">
                <a:solidFill>
                  <a:schemeClr val="tx1"/>
                </a:solidFill>
                <a:latin typeface="Arial" panose="020B0604020202020204" pitchFamily="34" charset="0"/>
                <a:cs typeface="Arial" panose="020B0604020202020204" pitchFamily="34" charset="0"/>
              </a:defRPr>
            </a:lvl1pPr>
          </a:lstStyle>
          <a:p>
            <a:pPr lvl="0"/>
            <a:r>
              <a:rPr lang="cs-CZ" dirty="0"/>
              <a:t>Kliknutím vložíte text.</a:t>
            </a:r>
          </a:p>
        </p:txBody>
      </p:sp>
    </p:spTree>
    <p:extLst>
      <p:ext uri="{BB962C8B-B14F-4D97-AF65-F5344CB8AC3E}">
        <p14:creationId xmlns:p14="http://schemas.microsoft.com/office/powerpoint/2010/main" val="261854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Úvodní snímek -  bez základní součásti">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0551C6D1-EC0E-4BE1-8EEE-AD0BFE03FC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523" y="450943"/>
            <a:ext cx="6408162" cy="1981120"/>
          </a:xfrm>
          <a:prstGeom prst="rect">
            <a:avLst/>
          </a:prstGeom>
        </p:spPr>
      </p:pic>
      <p:sp>
        <p:nvSpPr>
          <p:cNvPr id="10" name="Nadpis 9">
            <a:extLst>
              <a:ext uri="{FF2B5EF4-FFF2-40B4-BE49-F238E27FC236}">
                <a16:creationId xmlns:a16="http://schemas.microsoft.com/office/drawing/2014/main" id="{1FAEE400-C3C4-4524-978A-6626FFC80CE7}"/>
              </a:ext>
            </a:extLst>
          </p:cNvPr>
          <p:cNvSpPr>
            <a:spLocks noGrp="1"/>
          </p:cNvSpPr>
          <p:nvPr>
            <p:ph type="title" hasCustomPrompt="1"/>
          </p:nvPr>
        </p:nvSpPr>
        <p:spPr>
          <a:xfrm>
            <a:off x="2630487" y="2962276"/>
            <a:ext cx="6218789" cy="778452"/>
          </a:xfrm>
          <a:prstGeom prst="rect">
            <a:avLst/>
          </a:prstGeom>
        </p:spPr>
        <p:txBody>
          <a:bodyPr/>
          <a:lstStyle>
            <a:lvl1pPr>
              <a:defRPr>
                <a:latin typeface="Arial" panose="020B0604020202020204" pitchFamily="34" charset="0"/>
                <a:cs typeface="Arial" panose="020B0604020202020204" pitchFamily="34" charset="0"/>
              </a:defRPr>
            </a:lvl1pPr>
          </a:lstStyle>
          <a:p>
            <a:r>
              <a:rPr lang="cs-CZ" dirty="0"/>
              <a:t>Kliknutím vložíte nadpis.</a:t>
            </a:r>
          </a:p>
        </p:txBody>
      </p:sp>
      <p:sp>
        <p:nvSpPr>
          <p:cNvPr id="15" name="Zástupný symbol pro text 14">
            <a:extLst>
              <a:ext uri="{FF2B5EF4-FFF2-40B4-BE49-F238E27FC236}">
                <a16:creationId xmlns:a16="http://schemas.microsoft.com/office/drawing/2014/main" id="{6D164CCE-6D73-466D-BEB5-04B11A839003}"/>
              </a:ext>
            </a:extLst>
          </p:cNvPr>
          <p:cNvSpPr>
            <a:spLocks noGrp="1"/>
          </p:cNvSpPr>
          <p:nvPr>
            <p:ph type="body" sz="quarter" idx="10" hasCustomPrompt="1"/>
          </p:nvPr>
        </p:nvSpPr>
        <p:spPr>
          <a:xfrm>
            <a:off x="2630487" y="3906326"/>
            <a:ext cx="6218237" cy="974725"/>
          </a:xfrm>
          <a:prstGeom prst="rect">
            <a:avLst/>
          </a:prstGeom>
        </p:spPr>
        <p:txBody>
          <a:bodyPr/>
          <a:lstStyle>
            <a:lvl1pPr marL="0" indent="0">
              <a:buNone/>
              <a:defRPr sz="3200">
                <a:latin typeface="Arial" panose="020B0604020202020204" pitchFamily="34" charset="0"/>
                <a:cs typeface="Arial" panose="020B0604020202020204" pitchFamily="34" charset="0"/>
              </a:defRPr>
            </a:lvl1pPr>
          </a:lstStyle>
          <a:p>
            <a:pPr lvl="0"/>
            <a:r>
              <a:rPr lang="cs-CZ" dirty="0"/>
              <a:t>Kliknutím vložíte podnadpis.</a:t>
            </a:r>
          </a:p>
        </p:txBody>
      </p:sp>
    </p:spTree>
    <p:extLst>
      <p:ext uri="{BB962C8B-B14F-4D97-AF65-F5344CB8AC3E}">
        <p14:creationId xmlns:p14="http://schemas.microsoft.com/office/powerpoint/2010/main" val="3586122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1DF5AC-44B8-4E3E-8B0A-4EDD76AF99A2}"/>
              </a:ext>
            </a:extLst>
          </p:cNvPr>
          <p:cNvSpPr>
            <a:spLocks noGrp="1"/>
          </p:cNvSpPr>
          <p:nvPr>
            <p:ph type="title" hasCustomPrompt="1"/>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cs-CZ" dirty="0"/>
              <a:t>Kliknutím vložíte nadpis.</a:t>
            </a:r>
          </a:p>
        </p:txBody>
      </p:sp>
      <p:sp>
        <p:nvSpPr>
          <p:cNvPr id="3" name="Zástupný symbol pro obsah 2">
            <a:extLst>
              <a:ext uri="{FF2B5EF4-FFF2-40B4-BE49-F238E27FC236}">
                <a16:creationId xmlns:a16="http://schemas.microsoft.com/office/drawing/2014/main" id="{A4D34E2D-EE31-4DC0-9247-4DBF2ED796CD}"/>
              </a:ext>
            </a:extLst>
          </p:cNvPr>
          <p:cNvSpPr>
            <a:spLocks noGrp="1"/>
          </p:cNvSpPr>
          <p:nvPr>
            <p:ph idx="1" hasCustomPrompt="1"/>
          </p:nvPr>
        </p:nvSpPr>
        <p:spPr>
          <a:xfrm>
            <a:off x="838200" y="1825625"/>
            <a:ext cx="10515600" cy="4351338"/>
          </a:xfrm>
          <a:prstGeom prst="rect">
            <a:avLst/>
          </a:prstGeom>
          <a:ln>
            <a:noFill/>
          </a:ln>
        </p:spPr>
        <p:txBody>
          <a:bodyPr/>
          <a:lstStyle>
            <a:lvl1pPr marL="228600" indent="-228600">
              <a:buClr>
                <a:srgbClr val="D22D40"/>
              </a:buClr>
              <a:buFont typeface="Wingdings" panose="05000000000000000000" pitchFamily="2" charset="2"/>
              <a:buChar char="§"/>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stStyle>
          <a:p>
            <a:pPr lvl="0"/>
            <a:r>
              <a:rPr lang="cs-CZ" dirty="0"/>
              <a:t>Kliknutím vložíte text.</a:t>
            </a:r>
          </a:p>
          <a:p>
            <a:pPr lvl="1"/>
            <a:endParaRPr lang="cs-CZ" dirty="0"/>
          </a:p>
        </p:txBody>
      </p:sp>
      <p:sp>
        <p:nvSpPr>
          <p:cNvPr id="9" name="Zástupný symbol pro číslo snímku 8">
            <a:extLst>
              <a:ext uri="{FF2B5EF4-FFF2-40B4-BE49-F238E27FC236}">
                <a16:creationId xmlns:a16="http://schemas.microsoft.com/office/drawing/2014/main" id="{14A8E963-122F-4D71-8C04-B01D8F9A5A0B}"/>
              </a:ext>
            </a:extLst>
          </p:cNvPr>
          <p:cNvSpPr>
            <a:spLocks noGrp="1"/>
          </p:cNvSpPr>
          <p:nvPr>
            <p:ph type="sldNum" sz="quarter" idx="12"/>
          </p:nvPr>
        </p:nvSpPr>
        <p:spPr>
          <a:xfrm>
            <a:off x="8610600" y="6356350"/>
            <a:ext cx="2743200" cy="365125"/>
          </a:xfrm>
          <a:prstGeom prst="rect">
            <a:avLst/>
          </a:prstGeom>
        </p:spPr>
        <p:txBody>
          <a:bodyPr/>
          <a:lstStyle>
            <a:lvl1pPr>
              <a:defRPr>
                <a:solidFill>
                  <a:srgbClr val="D22C40"/>
                </a:solidFill>
                <a:latin typeface="Arial" panose="020B0604020202020204" pitchFamily="34" charset="0"/>
                <a:cs typeface="Arial" panose="020B0604020202020204" pitchFamily="34" charset="0"/>
              </a:defRPr>
            </a:lvl1pPr>
          </a:lstStyle>
          <a:p>
            <a:fld id="{609E0D19-CE3D-446D-A820-F362435AD289}" type="slidenum">
              <a:rPr lang="cs-CZ" smtClean="0"/>
              <a:pPr/>
              <a:t>‹#›</a:t>
            </a:fld>
            <a:endParaRPr lang="cs-CZ" dirty="0"/>
          </a:p>
        </p:txBody>
      </p:sp>
      <p:cxnSp>
        <p:nvCxnSpPr>
          <p:cNvPr id="11" name="Přímá spojnice 10">
            <a:extLst>
              <a:ext uri="{FF2B5EF4-FFF2-40B4-BE49-F238E27FC236}">
                <a16:creationId xmlns:a16="http://schemas.microsoft.com/office/drawing/2014/main" id="{63CC5780-97A7-4892-810D-637664206204}"/>
              </a:ext>
            </a:extLst>
          </p:cNvPr>
          <p:cNvCxnSpPr/>
          <p:nvPr userDrawn="1"/>
        </p:nvCxnSpPr>
        <p:spPr>
          <a:xfrm>
            <a:off x="838200" y="1751648"/>
            <a:ext cx="10515600" cy="0"/>
          </a:xfrm>
          <a:prstGeom prst="line">
            <a:avLst/>
          </a:prstGeom>
          <a:ln w="9525">
            <a:solidFill>
              <a:srgbClr val="D22D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83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1DF5AC-44B8-4E3E-8B0A-4EDD76AF99A2}"/>
              </a:ext>
            </a:extLst>
          </p:cNvPr>
          <p:cNvSpPr>
            <a:spLocks noGrp="1"/>
          </p:cNvSpPr>
          <p:nvPr>
            <p:ph type="title" hasCustomPrompt="1"/>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cs-CZ" dirty="0"/>
              <a:t>Kliknutím vložíte nadpis.</a:t>
            </a:r>
          </a:p>
        </p:txBody>
      </p:sp>
      <p:sp>
        <p:nvSpPr>
          <p:cNvPr id="9" name="Zástupný symbol pro číslo snímku 8">
            <a:extLst>
              <a:ext uri="{FF2B5EF4-FFF2-40B4-BE49-F238E27FC236}">
                <a16:creationId xmlns:a16="http://schemas.microsoft.com/office/drawing/2014/main" id="{14A8E963-122F-4D71-8C04-B01D8F9A5A0B}"/>
              </a:ext>
            </a:extLst>
          </p:cNvPr>
          <p:cNvSpPr>
            <a:spLocks noGrp="1"/>
          </p:cNvSpPr>
          <p:nvPr>
            <p:ph type="sldNum" sz="quarter" idx="12"/>
          </p:nvPr>
        </p:nvSpPr>
        <p:spPr>
          <a:xfrm>
            <a:off x="8610600" y="6356350"/>
            <a:ext cx="2743200" cy="365125"/>
          </a:xfrm>
          <a:prstGeom prst="rect">
            <a:avLst/>
          </a:prstGeom>
        </p:spPr>
        <p:txBody>
          <a:bodyPr/>
          <a:lstStyle>
            <a:lvl1pPr>
              <a:defRPr>
                <a:solidFill>
                  <a:srgbClr val="D22C40"/>
                </a:solidFill>
                <a:latin typeface="Arial" panose="020B0604020202020204" pitchFamily="34" charset="0"/>
                <a:cs typeface="Arial" panose="020B0604020202020204" pitchFamily="34" charset="0"/>
              </a:defRPr>
            </a:lvl1pPr>
          </a:lstStyle>
          <a:p>
            <a:fld id="{609E0D19-CE3D-446D-A820-F362435AD289}" type="slidenum">
              <a:rPr lang="cs-CZ" smtClean="0"/>
              <a:pPr/>
              <a:t>‹#›</a:t>
            </a:fld>
            <a:endParaRPr lang="cs-CZ" dirty="0"/>
          </a:p>
        </p:txBody>
      </p:sp>
      <p:cxnSp>
        <p:nvCxnSpPr>
          <p:cNvPr id="11" name="Přímá spojnice 10">
            <a:extLst>
              <a:ext uri="{FF2B5EF4-FFF2-40B4-BE49-F238E27FC236}">
                <a16:creationId xmlns:a16="http://schemas.microsoft.com/office/drawing/2014/main" id="{63CC5780-97A7-4892-810D-637664206204}"/>
              </a:ext>
            </a:extLst>
          </p:cNvPr>
          <p:cNvCxnSpPr/>
          <p:nvPr userDrawn="1"/>
        </p:nvCxnSpPr>
        <p:spPr>
          <a:xfrm>
            <a:off x="838200" y="1751648"/>
            <a:ext cx="10515600" cy="0"/>
          </a:xfrm>
          <a:prstGeom prst="line">
            <a:avLst/>
          </a:prstGeom>
          <a:ln w="9525">
            <a:solidFill>
              <a:srgbClr val="D22D40"/>
            </a:solidFill>
          </a:ln>
        </p:spPr>
        <p:style>
          <a:lnRef idx="1">
            <a:schemeClr val="accent1"/>
          </a:lnRef>
          <a:fillRef idx="0">
            <a:schemeClr val="accent1"/>
          </a:fillRef>
          <a:effectRef idx="0">
            <a:schemeClr val="accent1"/>
          </a:effectRef>
          <a:fontRef idx="minor">
            <a:schemeClr val="tx1"/>
          </a:fontRef>
        </p:style>
      </p:cxnSp>
      <p:sp>
        <p:nvSpPr>
          <p:cNvPr id="5" name="Zástupný symbol pro text 4">
            <a:extLst>
              <a:ext uri="{FF2B5EF4-FFF2-40B4-BE49-F238E27FC236}">
                <a16:creationId xmlns:a16="http://schemas.microsoft.com/office/drawing/2014/main" id="{436F267A-BE8F-4FE3-A8F2-A3A14D7F58DE}"/>
              </a:ext>
            </a:extLst>
          </p:cNvPr>
          <p:cNvSpPr>
            <a:spLocks noGrp="1"/>
          </p:cNvSpPr>
          <p:nvPr>
            <p:ph type="body" sz="quarter" idx="13" hasCustomPrompt="1"/>
          </p:nvPr>
        </p:nvSpPr>
        <p:spPr>
          <a:xfrm>
            <a:off x="838200" y="1836738"/>
            <a:ext cx="10515600" cy="4305300"/>
          </a:xfrm>
          <a:prstGeom prst="rect">
            <a:avLst/>
          </a:prstGeom>
        </p:spPr>
        <p:txBody>
          <a:bodyPr/>
          <a:lstStyle>
            <a:lvl1pPr marL="228600" indent="-228600">
              <a:buClr>
                <a:srgbClr val="D22C4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stStyle>
          <a:p>
            <a:pPr lvl="0"/>
            <a:r>
              <a:rPr lang="cs-CZ" dirty="0"/>
              <a:t>Kliknutím vložíte text.</a:t>
            </a:r>
          </a:p>
        </p:txBody>
      </p:sp>
    </p:spTree>
    <p:extLst>
      <p:ext uri="{BB962C8B-B14F-4D97-AF65-F5344CB8AC3E}">
        <p14:creationId xmlns:p14="http://schemas.microsoft.com/office/powerpoint/2010/main" val="63724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602828-E203-4BCF-A5B0-CB2FC2EC16E7}"/>
              </a:ext>
            </a:extLst>
          </p:cNvPr>
          <p:cNvSpPr>
            <a:spLocks noGrp="1"/>
          </p:cNvSpPr>
          <p:nvPr>
            <p:ph type="title" hasCustomPrompt="1"/>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cs-CZ" dirty="0"/>
              <a:t>Kliknutím vložíte nadpis.</a:t>
            </a:r>
          </a:p>
        </p:txBody>
      </p:sp>
      <p:sp>
        <p:nvSpPr>
          <p:cNvPr id="3" name="Zástupný symbol pro obsah 2">
            <a:extLst>
              <a:ext uri="{FF2B5EF4-FFF2-40B4-BE49-F238E27FC236}">
                <a16:creationId xmlns:a16="http://schemas.microsoft.com/office/drawing/2014/main" id="{645DBEC2-CBC0-4C1C-88E7-DC2EDCA58E08}"/>
              </a:ext>
            </a:extLst>
          </p:cNvPr>
          <p:cNvSpPr>
            <a:spLocks noGrp="1"/>
          </p:cNvSpPr>
          <p:nvPr>
            <p:ph sz="half" idx="1" hasCustomPrompt="1"/>
          </p:nvPr>
        </p:nvSpPr>
        <p:spPr>
          <a:xfrm>
            <a:off x="838200" y="1825625"/>
            <a:ext cx="5181600" cy="4351338"/>
          </a:xfrm>
          <a:prstGeom prst="rect">
            <a:avLst/>
          </a:prstGeom>
        </p:spPr>
        <p:txBody>
          <a:bodyPr/>
          <a:lstStyle>
            <a:lvl1pPr marL="228600" indent="-228600">
              <a:buClr>
                <a:srgbClr val="D22D40"/>
              </a:buClr>
              <a:buFont typeface="Wingdings" panose="05000000000000000000" pitchFamily="2" charset="2"/>
              <a:buChar char="§"/>
              <a:defRPr>
                <a:latin typeface="Arial" panose="020B0604020202020204" pitchFamily="34" charset="0"/>
                <a:cs typeface="Arial" panose="020B0604020202020204" pitchFamily="34" charset="0"/>
              </a:defRPr>
            </a:lvl1pPr>
          </a:lstStyle>
          <a:p>
            <a:pPr lvl="0"/>
            <a:r>
              <a:rPr lang="cs-CZ" dirty="0"/>
              <a:t>Kliknutím vložíte text.</a:t>
            </a:r>
          </a:p>
        </p:txBody>
      </p:sp>
      <p:sp>
        <p:nvSpPr>
          <p:cNvPr id="4" name="Zástupný symbol pro obsah 3">
            <a:extLst>
              <a:ext uri="{FF2B5EF4-FFF2-40B4-BE49-F238E27FC236}">
                <a16:creationId xmlns:a16="http://schemas.microsoft.com/office/drawing/2014/main" id="{2F575050-708C-4714-B50C-D679D7CC414E}"/>
              </a:ext>
            </a:extLst>
          </p:cNvPr>
          <p:cNvSpPr>
            <a:spLocks noGrp="1"/>
          </p:cNvSpPr>
          <p:nvPr>
            <p:ph sz="half" idx="2" hasCustomPrompt="1"/>
          </p:nvPr>
        </p:nvSpPr>
        <p:spPr>
          <a:xfrm>
            <a:off x="6172200" y="1825625"/>
            <a:ext cx="5181600" cy="4351338"/>
          </a:xfrm>
          <a:prstGeom prst="rect">
            <a:avLst/>
          </a:prstGeom>
        </p:spPr>
        <p:txBody>
          <a:bodyPr/>
          <a:lstStyle>
            <a:lvl1pPr marL="228600" indent="-228600">
              <a:buClr>
                <a:srgbClr val="D22D40"/>
              </a:buClr>
              <a:buFont typeface="Wingdings" panose="05000000000000000000" pitchFamily="2" charset="2"/>
              <a:buChar char="§"/>
              <a:defRPr>
                <a:latin typeface="Arial" panose="020B0604020202020204" pitchFamily="34" charset="0"/>
                <a:cs typeface="Arial" panose="020B0604020202020204" pitchFamily="34" charset="0"/>
              </a:defRPr>
            </a:lvl1pPr>
          </a:lstStyle>
          <a:p>
            <a:pPr lvl="0"/>
            <a:r>
              <a:rPr lang="cs-CZ" dirty="0"/>
              <a:t>Kliknutím vložíte text.</a:t>
            </a:r>
          </a:p>
        </p:txBody>
      </p:sp>
      <p:sp>
        <p:nvSpPr>
          <p:cNvPr id="7" name="Zástupný symbol pro číslo snímku 6">
            <a:extLst>
              <a:ext uri="{FF2B5EF4-FFF2-40B4-BE49-F238E27FC236}">
                <a16:creationId xmlns:a16="http://schemas.microsoft.com/office/drawing/2014/main" id="{B2EA612F-A0C2-4C25-85F3-1AD024CA6968}"/>
              </a:ext>
            </a:extLst>
          </p:cNvPr>
          <p:cNvSpPr>
            <a:spLocks noGrp="1"/>
          </p:cNvSpPr>
          <p:nvPr>
            <p:ph type="sldNum" sz="quarter" idx="12"/>
          </p:nvPr>
        </p:nvSpPr>
        <p:spPr>
          <a:xfrm>
            <a:off x="8610600" y="6356350"/>
            <a:ext cx="2743200" cy="365125"/>
          </a:xfrm>
          <a:prstGeom prst="rect">
            <a:avLst/>
          </a:prstGeom>
        </p:spPr>
        <p:txBody>
          <a:bodyPr/>
          <a:lstStyle>
            <a:lvl1pPr>
              <a:defRPr>
                <a:solidFill>
                  <a:srgbClr val="D22D40"/>
                </a:solidFill>
                <a:latin typeface="Arial" panose="020B0604020202020204" pitchFamily="34" charset="0"/>
                <a:cs typeface="Arial" panose="020B0604020202020204" pitchFamily="34" charset="0"/>
              </a:defRPr>
            </a:lvl1pPr>
          </a:lstStyle>
          <a:p>
            <a:fld id="{609E0D19-CE3D-446D-A820-F362435AD289}" type="slidenum">
              <a:rPr lang="cs-CZ" smtClean="0"/>
              <a:pPr/>
              <a:t>‹#›</a:t>
            </a:fld>
            <a:endParaRPr lang="cs-CZ" dirty="0"/>
          </a:p>
        </p:txBody>
      </p:sp>
      <p:cxnSp>
        <p:nvCxnSpPr>
          <p:cNvPr id="8" name="Přímá spojnice 7">
            <a:extLst>
              <a:ext uri="{FF2B5EF4-FFF2-40B4-BE49-F238E27FC236}">
                <a16:creationId xmlns:a16="http://schemas.microsoft.com/office/drawing/2014/main" id="{1F61B0A8-8F34-4579-959E-67B3416A9699}"/>
              </a:ext>
            </a:extLst>
          </p:cNvPr>
          <p:cNvCxnSpPr/>
          <p:nvPr userDrawn="1"/>
        </p:nvCxnSpPr>
        <p:spPr>
          <a:xfrm>
            <a:off x="838200" y="1751648"/>
            <a:ext cx="10515600" cy="0"/>
          </a:xfrm>
          <a:prstGeom prst="line">
            <a:avLst/>
          </a:prstGeom>
          <a:ln w="9525">
            <a:solidFill>
              <a:srgbClr val="D22D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90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E9FBEE-EED9-440B-B6A2-0370D421D20A}"/>
              </a:ext>
            </a:extLst>
          </p:cNvPr>
          <p:cNvSpPr>
            <a:spLocks noGrp="1"/>
          </p:cNvSpPr>
          <p:nvPr>
            <p:ph type="title" hasCustomPrompt="1"/>
          </p:nvPr>
        </p:nvSpPr>
        <p:spPr>
          <a:xfrm>
            <a:off x="839788" y="365125"/>
            <a:ext cx="10515600" cy="1149351"/>
          </a:xfrm>
          <a:prstGeom prst="rect">
            <a:avLst/>
          </a:prstGeom>
        </p:spPr>
        <p:txBody>
          <a:bodyPr/>
          <a:lstStyle>
            <a:lvl1pPr>
              <a:defRPr>
                <a:latin typeface="Arial" panose="020B0604020202020204" pitchFamily="34" charset="0"/>
                <a:cs typeface="Arial" panose="020B0604020202020204" pitchFamily="34" charset="0"/>
              </a:defRPr>
            </a:lvl1pPr>
          </a:lstStyle>
          <a:p>
            <a:r>
              <a:rPr lang="cs-CZ" dirty="0"/>
              <a:t>Kliknutím vložíte nadpis.</a:t>
            </a:r>
          </a:p>
        </p:txBody>
      </p:sp>
      <p:sp>
        <p:nvSpPr>
          <p:cNvPr id="3" name="Zástupný symbol pro text 2">
            <a:extLst>
              <a:ext uri="{FF2B5EF4-FFF2-40B4-BE49-F238E27FC236}">
                <a16:creationId xmlns:a16="http://schemas.microsoft.com/office/drawing/2014/main" id="{1BC1BE52-8A40-4C07-BD57-49A31749FCCF}"/>
              </a:ext>
            </a:extLst>
          </p:cNvPr>
          <p:cNvSpPr>
            <a:spLocks noGrp="1"/>
          </p:cNvSpPr>
          <p:nvPr>
            <p:ph type="body" idx="1" hasCustomPrompt="1"/>
          </p:nvPr>
        </p:nvSpPr>
        <p:spPr>
          <a:xfrm>
            <a:off x="839788" y="1681163"/>
            <a:ext cx="5157787" cy="823912"/>
          </a:xfrm>
          <a:prstGeom prst="rect">
            <a:avLst/>
          </a:prstGeom>
        </p:spPr>
        <p:txBody>
          <a:bodyPr anchor="b">
            <a:normAutofit/>
          </a:bodyPr>
          <a:lstStyle>
            <a:lvl1pPr marL="0" indent="0">
              <a:buNone/>
              <a:defRPr sz="28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vložíte text.</a:t>
            </a:r>
          </a:p>
        </p:txBody>
      </p:sp>
      <p:sp>
        <p:nvSpPr>
          <p:cNvPr id="4" name="Zástupný symbol pro obsah 3">
            <a:extLst>
              <a:ext uri="{FF2B5EF4-FFF2-40B4-BE49-F238E27FC236}">
                <a16:creationId xmlns:a16="http://schemas.microsoft.com/office/drawing/2014/main" id="{9C8B1659-79F4-4765-8610-2F273D4750E1}"/>
              </a:ext>
            </a:extLst>
          </p:cNvPr>
          <p:cNvSpPr>
            <a:spLocks noGrp="1"/>
          </p:cNvSpPr>
          <p:nvPr>
            <p:ph sz="half" idx="2" hasCustomPrompt="1"/>
          </p:nvPr>
        </p:nvSpPr>
        <p:spPr>
          <a:xfrm>
            <a:off x="839788" y="2505075"/>
            <a:ext cx="5157787" cy="3684588"/>
          </a:xfrm>
          <a:prstGeom prst="rect">
            <a:avLst/>
          </a:prstGeom>
        </p:spPr>
        <p:txBody>
          <a:bodyPr>
            <a:normAutofit/>
          </a:bodyPr>
          <a:lstStyle>
            <a:lvl1pPr marL="228600" indent="-228600">
              <a:buClr>
                <a:srgbClr val="D22D40"/>
              </a:buClr>
              <a:buFont typeface="Wingdings" panose="05000000000000000000" pitchFamily="2" charset="2"/>
              <a:buChar char="§"/>
              <a:defRPr sz="2400">
                <a:latin typeface="Arial" panose="020B0604020202020204" pitchFamily="34" charset="0"/>
                <a:cs typeface="Arial" panose="020B0604020202020204" pitchFamily="34" charset="0"/>
              </a:defRPr>
            </a:lvl1pPr>
          </a:lstStyle>
          <a:p>
            <a:pPr lvl="0"/>
            <a:r>
              <a:rPr lang="cs-CZ" dirty="0"/>
              <a:t>Kliknutím vložíte text.</a:t>
            </a:r>
          </a:p>
        </p:txBody>
      </p:sp>
      <p:sp>
        <p:nvSpPr>
          <p:cNvPr id="5" name="Zástupný symbol pro text 4">
            <a:extLst>
              <a:ext uri="{FF2B5EF4-FFF2-40B4-BE49-F238E27FC236}">
                <a16:creationId xmlns:a16="http://schemas.microsoft.com/office/drawing/2014/main" id="{071A42BE-7C37-4E5F-A5C7-DE3988B8FE87}"/>
              </a:ext>
            </a:extLst>
          </p:cNvPr>
          <p:cNvSpPr>
            <a:spLocks noGrp="1"/>
          </p:cNvSpPr>
          <p:nvPr>
            <p:ph type="body" sz="quarter" idx="3" hasCustomPrompt="1"/>
          </p:nvPr>
        </p:nvSpPr>
        <p:spPr>
          <a:xfrm>
            <a:off x="6172200" y="1681163"/>
            <a:ext cx="5183188" cy="823912"/>
          </a:xfrm>
          <a:prstGeom prst="rect">
            <a:avLst/>
          </a:prstGeom>
        </p:spPr>
        <p:txBody>
          <a:bodyPr anchor="b">
            <a:normAutofit/>
          </a:bodyPr>
          <a:lstStyle>
            <a:lvl1pPr marL="0" indent="0">
              <a:buNone/>
              <a:defRPr sz="28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vložíte text.</a:t>
            </a:r>
          </a:p>
        </p:txBody>
      </p:sp>
      <p:sp>
        <p:nvSpPr>
          <p:cNvPr id="6" name="Zástupný symbol pro obsah 5">
            <a:extLst>
              <a:ext uri="{FF2B5EF4-FFF2-40B4-BE49-F238E27FC236}">
                <a16:creationId xmlns:a16="http://schemas.microsoft.com/office/drawing/2014/main" id="{3252F095-D907-45FC-9209-CE575CF9B532}"/>
              </a:ext>
            </a:extLst>
          </p:cNvPr>
          <p:cNvSpPr>
            <a:spLocks noGrp="1"/>
          </p:cNvSpPr>
          <p:nvPr>
            <p:ph sz="quarter" idx="4" hasCustomPrompt="1"/>
          </p:nvPr>
        </p:nvSpPr>
        <p:spPr>
          <a:xfrm>
            <a:off x="6172200" y="2505075"/>
            <a:ext cx="5183188" cy="3684588"/>
          </a:xfrm>
          <a:prstGeom prst="rect">
            <a:avLst/>
          </a:prstGeom>
        </p:spPr>
        <p:txBody>
          <a:bodyPr>
            <a:normAutofit/>
          </a:bodyPr>
          <a:lstStyle>
            <a:lvl1pPr marL="228600" indent="-228600">
              <a:buClr>
                <a:srgbClr val="D22D40"/>
              </a:buClr>
              <a:buFont typeface="Wingdings" panose="05000000000000000000" pitchFamily="2" charset="2"/>
              <a:buChar char="§"/>
              <a:defRPr sz="2400">
                <a:latin typeface="Arial" panose="020B0604020202020204" pitchFamily="34" charset="0"/>
                <a:cs typeface="Arial" panose="020B0604020202020204" pitchFamily="34" charset="0"/>
              </a:defRPr>
            </a:lvl1pPr>
            <a:lvl2pPr>
              <a:defRPr sz="2400"/>
            </a:lvl2pPr>
            <a:lvl3pPr>
              <a:defRPr sz="2400"/>
            </a:lvl3pPr>
            <a:lvl4pPr>
              <a:defRPr sz="2400"/>
            </a:lvl4pPr>
            <a:lvl5pPr>
              <a:defRPr sz="2400"/>
            </a:lvl5pPr>
          </a:lstStyle>
          <a:p>
            <a:pPr lvl="0"/>
            <a:r>
              <a:rPr lang="cs-CZ" dirty="0"/>
              <a:t>Kliknutím vložíte text.</a:t>
            </a:r>
          </a:p>
        </p:txBody>
      </p:sp>
      <p:sp>
        <p:nvSpPr>
          <p:cNvPr id="9" name="Zástupný symbol pro číslo snímku 8">
            <a:extLst>
              <a:ext uri="{FF2B5EF4-FFF2-40B4-BE49-F238E27FC236}">
                <a16:creationId xmlns:a16="http://schemas.microsoft.com/office/drawing/2014/main" id="{43AF3188-F662-42FA-942C-C3BA18BE5C17}"/>
              </a:ext>
            </a:extLst>
          </p:cNvPr>
          <p:cNvSpPr>
            <a:spLocks noGrp="1"/>
          </p:cNvSpPr>
          <p:nvPr>
            <p:ph type="sldNum" sz="quarter" idx="12"/>
          </p:nvPr>
        </p:nvSpPr>
        <p:spPr>
          <a:xfrm>
            <a:off x="8610600" y="6356350"/>
            <a:ext cx="2743200" cy="365125"/>
          </a:xfrm>
          <a:prstGeom prst="rect">
            <a:avLst/>
          </a:prstGeom>
        </p:spPr>
        <p:txBody>
          <a:bodyPr/>
          <a:lstStyle>
            <a:lvl1pPr>
              <a:defRPr>
                <a:solidFill>
                  <a:srgbClr val="D22D40"/>
                </a:solidFill>
                <a:latin typeface="Arial" panose="020B0604020202020204" pitchFamily="34" charset="0"/>
                <a:cs typeface="Arial" panose="020B0604020202020204" pitchFamily="34" charset="0"/>
              </a:defRPr>
            </a:lvl1pPr>
          </a:lstStyle>
          <a:p>
            <a:fld id="{609E0D19-CE3D-446D-A820-F362435AD289}" type="slidenum">
              <a:rPr lang="cs-CZ" smtClean="0"/>
              <a:pPr/>
              <a:t>‹#›</a:t>
            </a:fld>
            <a:endParaRPr lang="cs-CZ" dirty="0"/>
          </a:p>
        </p:txBody>
      </p:sp>
      <p:cxnSp>
        <p:nvCxnSpPr>
          <p:cNvPr id="10" name="Přímá spojnice 9">
            <a:extLst>
              <a:ext uri="{FF2B5EF4-FFF2-40B4-BE49-F238E27FC236}">
                <a16:creationId xmlns:a16="http://schemas.microsoft.com/office/drawing/2014/main" id="{80D3BDEC-7BDF-49D8-818D-67B015274AAF}"/>
              </a:ext>
            </a:extLst>
          </p:cNvPr>
          <p:cNvCxnSpPr/>
          <p:nvPr userDrawn="1"/>
        </p:nvCxnSpPr>
        <p:spPr>
          <a:xfrm>
            <a:off x="838200" y="1606868"/>
            <a:ext cx="10515600" cy="0"/>
          </a:xfrm>
          <a:prstGeom prst="line">
            <a:avLst/>
          </a:prstGeom>
          <a:ln w="9525">
            <a:solidFill>
              <a:srgbClr val="D22D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792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1B72C8-7D3F-4C74-90F8-8DA326D5DF1F}"/>
              </a:ext>
            </a:extLst>
          </p:cNvPr>
          <p:cNvSpPr>
            <a:spLocks noGrp="1"/>
          </p:cNvSpPr>
          <p:nvPr>
            <p:ph type="title" hasCustomPrompt="1"/>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cs-CZ" dirty="0"/>
              <a:t>Kliknutím vložíte nadpis.</a:t>
            </a:r>
          </a:p>
        </p:txBody>
      </p:sp>
      <p:sp>
        <p:nvSpPr>
          <p:cNvPr id="5" name="Zástupný symbol pro číslo snímku 4">
            <a:extLst>
              <a:ext uri="{FF2B5EF4-FFF2-40B4-BE49-F238E27FC236}">
                <a16:creationId xmlns:a16="http://schemas.microsoft.com/office/drawing/2014/main" id="{6C5A6722-54AF-4AAD-A2E6-780E1205B407}"/>
              </a:ext>
            </a:extLst>
          </p:cNvPr>
          <p:cNvSpPr>
            <a:spLocks noGrp="1"/>
          </p:cNvSpPr>
          <p:nvPr>
            <p:ph type="sldNum" sz="quarter" idx="12"/>
          </p:nvPr>
        </p:nvSpPr>
        <p:spPr>
          <a:xfrm>
            <a:off x="8610600" y="6356350"/>
            <a:ext cx="2743200" cy="365125"/>
          </a:xfrm>
          <a:prstGeom prst="rect">
            <a:avLst/>
          </a:prstGeom>
        </p:spPr>
        <p:txBody>
          <a:bodyPr/>
          <a:lstStyle>
            <a:lvl1pPr>
              <a:defRPr>
                <a:solidFill>
                  <a:srgbClr val="D22D40"/>
                </a:solidFill>
                <a:latin typeface="Arial" panose="020B0604020202020204" pitchFamily="34" charset="0"/>
                <a:cs typeface="Arial" panose="020B0604020202020204" pitchFamily="34" charset="0"/>
              </a:defRPr>
            </a:lvl1pPr>
          </a:lstStyle>
          <a:p>
            <a:fld id="{609E0D19-CE3D-446D-A820-F362435AD289}" type="slidenum">
              <a:rPr lang="cs-CZ" smtClean="0"/>
              <a:pPr/>
              <a:t>‹#›</a:t>
            </a:fld>
            <a:endParaRPr lang="cs-CZ" dirty="0"/>
          </a:p>
        </p:txBody>
      </p:sp>
      <p:cxnSp>
        <p:nvCxnSpPr>
          <p:cNvPr id="6" name="Přímá spojnice 5">
            <a:extLst>
              <a:ext uri="{FF2B5EF4-FFF2-40B4-BE49-F238E27FC236}">
                <a16:creationId xmlns:a16="http://schemas.microsoft.com/office/drawing/2014/main" id="{19713418-A7EB-478E-BEED-F2EBCA77CFFE}"/>
              </a:ext>
            </a:extLst>
          </p:cNvPr>
          <p:cNvCxnSpPr/>
          <p:nvPr userDrawn="1"/>
        </p:nvCxnSpPr>
        <p:spPr>
          <a:xfrm>
            <a:off x="838200" y="1751648"/>
            <a:ext cx="10515600" cy="0"/>
          </a:xfrm>
          <a:prstGeom prst="line">
            <a:avLst/>
          </a:prstGeom>
          <a:ln w="9525">
            <a:solidFill>
              <a:srgbClr val="D22D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502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14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356F0D-8BFD-494A-8220-002D1C5E3354}"/>
              </a:ext>
            </a:extLst>
          </p:cNvPr>
          <p:cNvSpPr>
            <a:spLocks noGrp="1"/>
          </p:cNvSpPr>
          <p:nvPr>
            <p:ph type="title" hasCustomPrompt="1"/>
          </p:nvPr>
        </p:nvSpPr>
        <p:spPr>
          <a:xfrm>
            <a:off x="839788" y="457200"/>
            <a:ext cx="3932237" cy="1600200"/>
          </a:xfrm>
          <a:prstGeom prst="rect">
            <a:avLst/>
          </a:prstGeom>
        </p:spPr>
        <p:txBody>
          <a:bodyPr anchor="b"/>
          <a:lstStyle>
            <a:lvl1pPr>
              <a:defRPr sz="3200">
                <a:solidFill>
                  <a:srgbClr val="D22D40"/>
                </a:solidFill>
                <a:latin typeface="Arial" panose="020B0604020202020204" pitchFamily="34" charset="0"/>
                <a:cs typeface="Arial" panose="020B0604020202020204" pitchFamily="34" charset="0"/>
              </a:defRPr>
            </a:lvl1pPr>
          </a:lstStyle>
          <a:p>
            <a:r>
              <a:rPr lang="cs-CZ" dirty="0"/>
              <a:t>Kliknutím vložíte nadpis.</a:t>
            </a:r>
          </a:p>
        </p:txBody>
      </p:sp>
      <p:sp>
        <p:nvSpPr>
          <p:cNvPr id="3" name="Zástupný symbol pro obsah 2">
            <a:extLst>
              <a:ext uri="{FF2B5EF4-FFF2-40B4-BE49-F238E27FC236}">
                <a16:creationId xmlns:a16="http://schemas.microsoft.com/office/drawing/2014/main" id="{3E0BA097-ED2B-4036-B097-8C187A6622EF}"/>
              </a:ext>
            </a:extLst>
          </p:cNvPr>
          <p:cNvSpPr>
            <a:spLocks noGrp="1"/>
          </p:cNvSpPr>
          <p:nvPr>
            <p:ph idx="1" hasCustomPrompt="1"/>
          </p:nvPr>
        </p:nvSpPr>
        <p:spPr>
          <a:xfrm>
            <a:off x="5067300" y="457200"/>
            <a:ext cx="6172200" cy="5411788"/>
          </a:xfrm>
          <a:prstGeom prst="rect">
            <a:avLst/>
          </a:prstGeom>
        </p:spPr>
        <p:txBody>
          <a:bodyPr/>
          <a:lstStyle>
            <a:lvl1pPr marL="457200" indent="-457200">
              <a:buClr>
                <a:srgbClr val="D22D40"/>
              </a:buClr>
              <a:buFont typeface="Wingdings" panose="05000000000000000000" pitchFamily="2" charset="2"/>
              <a:buChar char="§"/>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dirty="0"/>
              <a:t>Kliknutím vložíte text.</a:t>
            </a:r>
          </a:p>
        </p:txBody>
      </p:sp>
      <p:sp>
        <p:nvSpPr>
          <p:cNvPr id="4" name="Zástupný symbol pro text 3">
            <a:extLst>
              <a:ext uri="{FF2B5EF4-FFF2-40B4-BE49-F238E27FC236}">
                <a16:creationId xmlns:a16="http://schemas.microsoft.com/office/drawing/2014/main" id="{AC587ECA-5355-4449-8467-B73118C0A2B9}"/>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Kliknutím vložíte text.</a:t>
            </a:r>
          </a:p>
        </p:txBody>
      </p:sp>
      <p:sp>
        <p:nvSpPr>
          <p:cNvPr id="7" name="Zástupný symbol pro číslo snímku 6">
            <a:extLst>
              <a:ext uri="{FF2B5EF4-FFF2-40B4-BE49-F238E27FC236}">
                <a16:creationId xmlns:a16="http://schemas.microsoft.com/office/drawing/2014/main" id="{F7051C28-CB18-4E15-84A8-0937D20E83E7}"/>
              </a:ext>
            </a:extLst>
          </p:cNvPr>
          <p:cNvSpPr>
            <a:spLocks noGrp="1"/>
          </p:cNvSpPr>
          <p:nvPr>
            <p:ph type="sldNum" sz="quarter" idx="12"/>
          </p:nvPr>
        </p:nvSpPr>
        <p:spPr>
          <a:xfrm>
            <a:off x="8610600" y="6356350"/>
            <a:ext cx="2743200" cy="365125"/>
          </a:xfrm>
          <a:prstGeom prst="rect">
            <a:avLst/>
          </a:prstGeom>
        </p:spPr>
        <p:txBody>
          <a:bodyPr/>
          <a:lstStyle>
            <a:lvl1pPr>
              <a:defRPr>
                <a:solidFill>
                  <a:srgbClr val="D22D40"/>
                </a:solidFill>
                <a:latin typeface="Arial" panose="020B0604020202020204" pitchFamily="34" charset="0"/>
                <a:cs typeface="Arial" panose="020B0604020202020204" pitchFamily="34" charset="0"/>
              </a:defRPr>
            </a:lvl1pPr>
          </a:lstStyle>
          <a:p>
            <a:fld id="{609E0D19-CE3D-446D-A820-F362435AD289}" type="slidenum">
              <a:rPr lang="cs-CZ" smtClean="0"/>
              <a:pPr/>
              <a:t>‹#›</a:t>
            </a:fld>
            <a:endParaRPr lang="cs-CZ" dirty="0"/>
          </a:p>
        </p:txBody>
      </p:sp>
    </p:spTree>
    <p:extLst>
      <p:ext uri="{BB962C8B-B14F-4D97-AF65-F5344CB8AC3E}">
        <p14:creationId xmlns:p14="http://schemas.microsoft.com/office/powerpoint/2010/main" val="393086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21496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a:extLst>
              <a:ext uri="{FF2B5EF4-FFF2-40B4-BE49-F238E27FC236}">
                <a16:creationId xmlns:a16="http://schemas.microsoft.com/office/drawing/2014/main" id="{644E5260-5AD8-478A-B5F5-E1D82BA0478D}"/>
              </a:ext>
            </a:extLst>
          </p:cNvPr>
          <p:cNvSpPr>
            <a:spLocks noGrp="1"/>
          </p:cNvSpPr>
          <p:nvPr>
            <p:ph type="title"/>
          </p:nvPr>
        </p:nvSpPr>
        <p:spPr>
          <a:xfrm>
            <a:off x="2554807" y="2541863"/>
            <a:ext cx="6232376" cy="1627465"/>
          </a:xfrm>
        </p:spPr>
        <p:txBody>
          <a:bodyPr/>
          <a:lstStyle/>
          <a:p>
            <a:pPr algn="ctr"/>
            <a:r>
              <a:rPr lang="cs-CZ" b="1" dirty="0"/>
              <a:t>Dětskost jako atribut literárního žánru</a:t>
            </a:r>
            <a:endParaRPr lang="cs-CZ" dirty="0"/>
          </a:p>
        </p:txBody>
      </p:sp>
      <p:sp>
        <p:nvSpPr>
          <p:cNvPr id="10" name="Zástupný symbol pro text 9">
            <a:extLst>
              <a:ext uri="{FF2B5EF4-FFF2-40B4-BE49-F238E27FC236}">
                <a16:creationId xmlns:a16="http://schemas.microsoft.com/office/drawing/2014/main" id="{7E45BA4A-0F70-4A6D-AA8A-41F5B14EAAA2}"/>
              </a:ext>
            </a:extLst>
          </p:cNvPr>
          <p:cNvSpPr>
            <a:spLocks noGrp="1"/>
          </p:cNvSpPr>
          <p:nvPr>
            <p:ph type="body" sz="quarter" idx="10"/>
          </p:nvPr>
        </p:nvSpPr>
        <p:spPr>
          <a:xfrm>
            <a:off x="2554807" y="4169329"/>
            <a:ext cx="6218237" cy="771787"/>
          </a:xfrm>
        </p:spPr>
        <p:txBody>
          <a:bodyPr/>
          <a:lstStyle/>
          <a:p>
            <a:pPr algn="ctr"/>
            <a:r>
              <a:rPr lang="cs-CZ" b="1" dirty="0"/>
              <a:t>Případ detektivky</a:t>
            </a:r>
            <a:endParaRPr lang="cs-CZ" dirty="0"/>
          </a:p>
        </p:txBody>
      </p:sp>
      <p:sp>
        <p:nvSpPr>
          <p:cNvPr id="11" name="Zástupný symbol pro text 10">
            <a:extLst>
              <a:ext uri="{FF2B5EF4-FFF2-40B4-BE49-F238E27FC236}">
                <a16:creationId xmlns:a16="http://schemas.microsoft.com/office/drawing/2014/main" id="{52237480-7ADF-4500-9A0D-E7A710267AB9}"/>
              </a:ext>
            </a:extLst>
          </p:cNvPr>
          <p:cNvSpPr>
            <a:spLocks noGrp="1"/>
          </p:cNvSpPr>
          <p:nvPr>
            <p:ph type="body" sz="quarter" idx="11"/>
          </p:nvPr>
        </p:nvSpPr>
        <p:spPr>
          <a:xfrm>
            <a:off x="965200" y="5344160"/>
            <a:ext cx="10911840" cy="1048251"/>
          </a:xfrm>
        </p:spPr>
        <p:txBody>
          <a:bodyPr/>
          <a:lstStyle/>
          <a:p>
            <a:endParaRPr lang="cs-CZ" b="1" dirty="0"/>
          </a:p>
          <a:p>
            <a:r>
              <a:rPr lang="cs-CZ" b="1" dirty="0"/>
              <a:t>Jana Segi Lukavská</a:t>
            </a:r>
          </a:p>
          <a:p>
            <a:endParaRPr lang="cs-CZ" dirty="0"/>
          </a:p>
        </p:txBody>
      </p:sp>
    </p:spTree>
    <p:extLst>
      <p:ext uri="{BB962C8B-B14F-4D97-AF65-F5344CB8AC3E}">
        <p14:creationId xmlns:p14="http://schemas.microsoft.com/office/powerpoint/2010/main" val="3588086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E89305-15A6-4F85-BECB-001AA64DF65A}"/>
              </a:ext>
            </a:extLst>
          </p:cNvPr>
          <p:cNvSpPr>
            <a:spLocks noGrp="1"/>
          </p:cNvSpPr>
          <p:nvPr>
            <p:ph type="title"/>
          </p:nvPr>
        </p:nvSpPr>
        <p:spPr/>
        <p:txBody>
          <a:bodyPr/>
          <a:lstStyle/>
          <a:p>
            <a:r>
              <a:rPr lang="cs-CZ" dirty="0"/>
              <a:t>Společné (?) prvky</a:t>
            </a:r>
          </a:p>
        </p:txBody>
      </p:sp>
      <p:sp>
        <p:nvSpPr>
          <p:cNvPr id="3" name="Zástupný symbol pro obsah 2">
            <a:extLst>
              <a:ext uri="{FF2B5EF4-FFF2-40B4-BE49-F238E27FC236}">
                <a16:creationId xmlns:a16="http://schemas.microsoft.com/office/drawing/2014/main" id="{E208E000-0E72-47FD-8E7D-08C239C6906F}"/>
              </a:ext>
            </a:extLst>
          </p:cNvPr>
          <p:cNvSpPr>
            <a:spLocks noGrp="1"/>
          </p:cNvSpPr>
          <p:nvPr>
            <p:ph idx="1"/>
          </p:nvPr>
        </p:nvSpPr>
        <p:spPr/>
        <p:txBody>
          <a:bodyPr/>
          <a:lstStyle/>
          <a:p>
            <a:r>
              <a:rPr lang="cs-CZ" dirty="0"/>
              <a:t>Příběh zločinu (potažmo předpokládaného zločinu)</a:t>
            </a:r>
          </a:p>
          <a:p>
            <a:r>
              <a:rPr lang="cs-CZ" dirty="0"/>
              <a:t>Příběh vyšetřování („zaplnění </a:t>
            </a:r>
            <a:r>
              <a:rPr lang="cs-CZ"/>
              <a:t>narativní mezery“)</a:t>
            </a:r>
            <a:endParaRPr lang="cs-CZ" dirty="0"/>
          </a:p>
          <a:p>
            <a:r>
              <a:rPr lang="cs-CZ" dirty="0"/>
              <a:t>Motiv tajemství</a:t>
            </a:r>
          </a:p>
          <a:p>
            <a:r>
              <a:rPr lang="cs-CZ" dirty="0"/>
              <a:t>Postava detektiva</a:t>
            </a:r>
          </a:p>
          <a:p>
            <a:r>
              <a:rPr lang="cs-CZ" dirty="0"/>
              <a:t>Interpretace stop</a:t>
            </a:r>
          </a:p>
          <a:p>
            <a:r>
              <a:rPr lang="cs-CZ" dirty="0"/>
              <a:t>Znovunastolení řádu</a:t>
            </a:r>
          </a:p>
        </p:txBody>
      </p:sp>
    </p:spTree>
    <p:extLst>
      <p:ext uri="{BB962C8B-B14F-4D97-AF65-F5344CB8AC3E}">
        <p14:creationId xmlns:p14="http://schemas.microsoft.com/office/powerpoint/2010/main" val="2357839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61BE35-BA0C-44FE-8045-61592B5A5CD2}"/>
              </a:ext>
            </a:extLst>
          </p:cNvPr>
          <p:cNvSpPr>
            <a:spLocks noGrp="1"/>
          </p:cNvSpPr>
          <p:nvPr>
            <p:ph type="title"/>
          </p:nvPr>
        </p:nvSpPr>
        <p:spPr>
          <a:xfrm>
            <a:off x="838200" y="327418"/>
            <a:ext cx="10515600" cy="1325563"/>
          </a:xfrm>
        </p:spPr>
        <p:txBody>
          <a:bodyPr/>
          <a:lstStyle/>
          <a:p>
            <a:r>
              <a:rPr lang="cs-CZ" dirty="0"/>
              <a:t>Moc TEXTU a moc KONTEXTU</a:t>
            </a:r>
          </a:p>
        </p:txBody>
      </p:sp>
      <p:pic>
        <p:nvPicPr>
          <p:cNvPr id="6" name="Zástupný symbol pro obsah 5">
            <a:extLst>
              <a:ext uri="{FF2B5EF4-FFF2-40B4-BE49-F238E27FC236}">
                <a16:creationId xmlns:a16="http://schemas.microsoft.com/office/drawing/2014/main" id="{579E3079-6E94-4991-9978-4EA276319A6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63770" y="1825625"/>
            <a:ext cx="3130459" cy="4351338"/>
          </a:xfrm>
        </p:spPr>
      </p:pic>
      <p:pic>
        <p:nvPicPr>
          <p:cNvPr id="8" name="Zástupný symbol pro obsah 7">
            <a:extLst>
              <a:ext uri="{FF2B5EF4-FFF2-40B4-BE49-F238E27FC236}">
                <a16:creationId xmlns:a16="http://schemas.microsoft.com/office/drawing/2014/main" id="{0BC41822-7B06-4502-9A9A-AC1C35964C0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44464" y="1825625"/>
            <a:ext cx="2837072" cy="4351338"/>
          </a:xfrm>
        </p:spPr>
      </p:pic>
    </p:spTree>
    <p:extLst>
      <p:ext uri="{BB962C8B-B14F-4D97-AF65-F5344CB8AC3E}">
        <p14:creationId xmlns:p14="http://schemas.microsoft.com/office/powerpoint/2010/main" val="297206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FC7990-0F70-4969-A0FC-39B036550DEB}"/>
              </a:ext>
            </a:extLst>
          </p:cNvPr>
          <p:cNvSpPr>
            <a:spLocks noGrp="1"/>
          </p:cNvSpPr>
          <p:nvPr>
            <p:ph type="title"/>
          </p:nvPr>
        </p:nvSpPr>
        <p:spPr/>
        <p:txBody>
          <a:bodyPr/>
          <a:lstStyle/>
          <a:p>
            <a:r>
              <a:rPr lang="cs-CZ" dirty="0"/>
              <a:t>Závěry</a:t>
            </a:r>
          </a:p>
        </p:txBody>
      </p:sp>
      <p:sp>
        <p:nvSpPr>
          <p:cNvPr id="3" name="Zástupný symbol pro obsah 2">
            <a:extLst>
              <a:ext uri="{FF2B5EF4-FFF2-40B4-BE49-F238E27FC236}">
                <a16:creationId xmlns:a16="http://schemas.microsoft.com/office/drawing/2014/main" id="{8166D293-0EB3-48A9-9A3E-72B7CC37B12D}"/>
              </a:ext>
            </a:extLst>
          </p:cNvPr>
          <p:cNvSpPr>
            <a:spLocks noGrp="1"/>
          </p:cNvSpPr>
          <p:nvPr>
            <p:ph idx="1"/>
          </p:nvPr>
        </p:nvSpPr>
        <p:spPr>
          <a:xfrm>
            <a:off x="838200" y="1825624"/>
            <a:ext cx="10515600" cy="4768215"/>
          </a:xfrm>
        </p:spPr>
        <p:txBody>
          <a:bodyPr/>
          <a:lstStyle/>
          <a:p>
            <a:r>
              <a:rPr lang="cs-CZ" dirty="0"/>
              <a:t>Literatura pro děti a mládež jako relativně autonomní oblast</a:t>
            </a:r>
          </a:p>
          <a:p>
            <a:r>
              <a:rPr lang="cs-CZ" dirty="0"/>
              <a:t>Dětské detektivky jako „</a:t>
            </a:r>
            <a:r>
              <a:rPr lang="cs-CZ" dirty="0" err="1"/>
              <a:t>child-friendly</a:t>
            </a:r>
            <a:r>
              <a:rPr lang="cs-CZ" dirty="0"/>
              <a:t>“ varianta/ zdroj příjmů </a:t>
            </a:r>
          </a:p>
          <a:p>
            <a:r>
              <a:rPr lang="cs-CZ" dirty="0"/>
              <a:t>Hranice mezi polem literatury pro děti a literatury pro dospělé propustná, v jednom směru propustnější</a:t>
            </a:r>
          </a:p>
          <a:p>
            <a:r>
              <a:rPr lang="cs-CZ" dirty="0"/>
              <a:t>Určení dětskému čtenáři (pravidla pole) důležitější než pravidla žánru (Mike </a:t>
            </a:r>
            <a:r>
              <a:rPr lang="cs-CZ" dirty="0" err="1"/>
              <a:t>Cadden</a:t>
            </a:r>
            <a:r>
              <a:rPr lang="cs-CZ" dirty="0"/>
              <a:t>, 2011)</a:t>
            </a:r>
          </a:p>
          <a:p>
            <a:r>
              <a:rPr lang="cs-CZ" dirty="0"/>
              <a:t>Předpoklad omezené znalosti žánrových konvencí detektivky u dětských čtenářů, zároveň předpoklad znalosti žánrů jako pohádka, dobrodružná povídka…</a:t>
            </a:r>
          </a:p>
          <a:p>
            <a:r>
              <a:rPr lang="cs-CZ" dirty="0"/>
              <a:t>Dětská detektivka jako výchovný žánr</a:t>
            </a:r>
          </a:p>
          <a:p>
            <a:pPr marL="0" indent="0">
              <a:buNone/>
            </a:pPr>
            <a:endParaRPr lang="cs-CZ" dirty="0"/>
          </a:p>
        </p:txBody>
      </p:sp>
    </p:spTree>
    <p:extLst>
      <p:ext uri="{BB962C8B-B14F-4D97-AF65-F5344CB8AC3E}">
        <p14:creationId xmlns:p14="http://schemas.microsoft.com/office/powerpoint/2010/main" val="3892906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AAB9DB42-F0D2-46AF-9DDC-98CEE21C525A}"/>
              </a:ext>
            </a:extLst>
          </p:cNvPr>
          <p:cNvSpPr>
            <a:spLocks noGrp="1"/>
          </p:cNvSpPr>
          <p:nvPr>
            <p:ph idx="4294967295"/>
          </p:nvPr>
        </p:nvSpPr>
        <p:spPr>
          <a:xfrm>
            <a:off x="731520" y="497840"/>
            <a:ext cx="10718800" cy="6024880"/>
          </a:xfrm>
          <a:prstGeom prst="rect">
            <a:avLst/>
          </a:prstGeom>
        </p:spPr>
        <p:txBody>
          <a:bodyPr/>
          <a:lstStyle/>
          <a:p>
            <a:r>
              <a:rPr lang="cs-CZ" sz="2000" dirty="0" err="1">
                <a:latin typeface="Arial" panose="020B0604020202020204" pitchFamily="34" charset="0"/>
                <a:cs typeface="Arial" panose="020B0604020202020204" pitchFamily="34" charset="0"/>
              </a:rPr>
              <a:t>Caillois</a:t>
            </a:r>
            <a:r>
              <a:rPr lang="cs-CZ" sz="2000" dirty="0">
                <a:latin typeface="Arial" panose="020B0604020202020204" pitchFamily="34" charset="0"/>
                <a:cs typeface="Arial" panose="020B0604020202020204" pitchFamily="34" charset="0"/>
              </a:rPr>
              <a:t>, Roger: „</a:t>
            </a:r>
            <a:r>
              <a:rPr lang="cs-CZ" sz="2000" dirty="0" err="1">
                <a:latin typeface="Arial" panose="020B0604020202020204" pitchFamily="34" charset="0"/>
                <a:cs typeface="Arial" panose="020B0604020202020204" pitchFamily="34" charset="0"/>
              </a:rPr>
              <a:t>The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detective</a:t>
            </a:r>
            <a:r>
              <a:rPr lang="cs-CZ" sz="2000" dirty="0">
                <a:latin typeface="Arial" panose="020B0604020202020204" pitchFamily="34" charset="0"/>
                <a:cs typeface="Arial" panose="020B0604020202020204" pitchFamily="34" charset="0"/>
              </a:rPr>
              <a:t> novel as a game“, in Most, G. W. – </a:t>
            </a:r>
            <a:r>
              <a:rPr lang="cs-CZ" sz="2000" dirty="0" err="1">
                <a:latin typeface="Arial" panose="020B0604020202020204" pitchFamily="34" charset="0"/>
                <a:cs typeface="Arial" panose="020B0604020202020204" pitchFamily="34" charset="0"/>
              </a:rPr>
              <a:t>Stowe</a:t>
            </a:r>
            <a:r>
              <a:rPr lang="cs-CZ" sz="2000" dirty="0">
                <a:latin typeface="Arial" panose="020B0604020202020204" pitchFamily="34" charset="0"/>
                <a:cs typeface="Arial" panose="020B0604020202020204" pitchFamily="34" charset="0"/>
              </a:rPr>
              <a:t>, W. W.: </a:t>
            </a:r>
            <a:r>
              <a:rPr lang="cs-CZ" sz="2000" i="1" dirty="0" err="1">
                <a:latin typeface="Arial" panose="020B0604020202020204" pitchFamily="34" charset="0"/>
                <a:cs typeface="Arial" panose="020B0604020202020204" pitchFamily="34" charset="0"/>
              </a:rPr>
              <a:t>The</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poetics</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of</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murder</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Detective</a:t>
            </a:r>
            <a:r>
              <a:rPr lang="cs-CZ" sz="2000" i="1" dirty="0">
                <a:latin typeface="Arial" panose="020B0604020202020204" pitchFamily="34" charset="0"/>
                <a:cs typeface="Arial" panose="020B0604020202020204" pitchFamily="34" charset="0"/>
              </a:rPr>
              <a:t> fiction and </a:t>
            </a:r>
            <a:r>
              <a:rPr lang="cs-CZ" sz="2000" i="1" dirty="0" err="1">
                <a:latin typeface="Arial" panose="020B0604020202020204" pitchFamily="34" charset="0"/>
                <a:cs typeface="Arial" panose="020B0604020202020204" pitchFamily="34" charset="0"/>
              </a:rPr>
              <a:t>literary</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theory</a:t>
            </a:r>
            <a:r>
              <a:rPr lang="cs-CZ" sz="2000" dirty="0">
                <a:latin typeface="Arial" panose="020B0604020202020204" pitchFamily="34" charset="0"/>
                <a:cs typeface="Arial" panose="020B0604020202020204" pitchFamily="34" charset="0"/>
              </a:rPr>
              <a:t> (San Diego: </a:t>
            </a:r>
            <a:r>
              <a:rPr lang="cs-CZ" sz="2000" dirty="0" err="1">
                <a:latin typeface="Arial" panose="020B0604020202020204" pitchFamily="34" charset="0"/>
                <a:cs typeface="Arial" panose="020B0604020202020204" pitchFamily="34" charset="0"/>
              </a:rPr>
              <a:t>Jovanovich</a:t>
            </a:r>
            <a:r>
              <a:rPr lang="cs-CZ" sz="2000" dirty="0">
                <a:latin typeface="Arial" panose="020B0604020202020204" pitchFamily="34" charset="0"/>
                <a:cs typeface="Arial" panose="020B0604020202020204" pitchFamily="34" charset="0"/>
              </a:rPr>
              <a:t>, 1983).</a:t>
            </a:r>
          </a:p>
          <a:p>
            <a:r>
              <a:rPr lang="cs-CZ" sz="2000" dirty="0" err="1">
                <a:effectLst/>
                <a:latin typeface="Arial" panose="020B0604020202020204" pitchFamily="34" charset="0"/>
                <a:ea typeface="Calibri" panose="020F0502020204030204" pitchFamily="34" charset="0"/>
                <a:cs typeface="Arial" panose="020B0604020202020204" pitchFamily="34" charset="0"/>
              </a:rPr>
              <a:t>Cadden</a:t>
            </a:r>
            <a:r>
              <a:rPr lang="cs-CZ" sz="2000" dirty="0">
                <a:effectLst/>
                <a:latin typeface="Arial" panose="020B0604020202020204" pitchFamily="34" charset="0"/>
                <a:ea typeface="TimesNewRomanPSMT"/>
                <a:cs typeface="Arial" panose="020B0604020202020204" pitchFamily="34" charset="0"/>
              </a:rPr>
              <a:t>, Mike (2011): „</a:t>
            </a:r>
            <a:r>
              <a:rPr lang="cs-CZ" sz="2000" dirty="0" err="1">
                <a:effectLst/>
                <a:latin typeface="Arial" panose="020B0604020202020204" pitchFamily="34" charset="0"/>
                <a:ea typeface="TimesNewRomanPSMT"/>
                <a:cs typeface="Arial" panose="020B0604020202020204" pitchFamily="34" charset="0"/>
              </a:rPr>
              <a:t>Genre</a:t>
            </a:r>
            <a:r>
              <a:rPr lang="cs-CZ" sz="2000" dirty="0">
                <a:effectLst/>
                <a:latin typeface="Arial" panose="020B0604020202020204" pitchFamily="34" charset="0"/>
                <a:ea typeface="TimesNewRomanPSMT"/>
                <a:cs typeface="Arial" panose="020B0604020202020204" pitchFamily="34" charset="0"/>
              </a:rPr>
              <a:t> as Nexus: </a:t>
            </a:r>
            <a:r>
              <a:rPr lang="cs-CZ" sz="2000" dirty="0" err="1">
                <a:effectLst/>
                <a:latin typeface="Arial" panose="020B0604020202020204" pitchFamily="34" charset="0"/>
                <a:ea typeface="TimesNewRomanPSMT"/>
                <a:cs typeface="Arial" panose="020B0604020202020204" pitchFamily="34" charset="0"/>
              </a:rPr>
              <a:t>The</a:t>
            </a:r>
            <a:r>
              <a:rPr lang="cs-CZ" sz="2000" dirty="0">
                <a:effectLst/>
                <a:latin typeface="Arial" panose="020B0604020202020204" pitchFamily="34" charset="0"/>
                <a:ea typeface="TimesNewRomanPSMT"/>
                <a:cs typeface="Arial" panose="020B0604020202020204" pitchFamily="34" charset="0"/>
              </a:rPr>
              <a:t> Novel </a:t>
            </a:r>
            <a:r>
              <a:rPr lang="cs-CZ" sz="2000" dirty="0" err="1">
                <a:effectLst/>
                <a:latin typeface="Arial" panose="020B0604020202020204" pitchFamily="34" charset="0"/>
                <a:ea typeface="TimesNewRomanPSMT"/>
                <a:cs typeface="Arial" panose="020B0604020202020204" pitchFamily="34" charset="0"/>
              </a:rPr>
              <a:t>for</a:t>
            </a:r>
            <a:r>
              <a:rPr lang="cs-CZ" sz="2000" dirty="0">
                <a:effectLst/>
                <a:latin typeface="Arial" panose="020B0604020202020204" pitchFamily="34" charset="0"/>
                <a:ea typeface="TimesNewRomanPSMT"/>
                <a:cs typeface="Arial" panose="020B0604020202020204" pitchFamily="34" charset="0"/>
              </a:rPr>
              <a:t> </a:t>
            </a:r>
            <a:r>
              <a:rPr lang="cs-CZ" sz="2000" dirty="0" err="1">
                <a:effectLst/>
                <a:latin typeface="Arial" panose="020B0604020202020204" pitchFamily="34" charset="0"/>
                <a:ea typeface="TimesNewRomanPSMT"/>
                <a:cs typeface="Arial" panose="020B0604020202020204" pitchFamily="34" charset="0"/>
              </a:rPr>
              <a:t>Children</a:t>
            </a:r>
            <a:r>
              <a:rPr lang="cs-CZ" sz="2000" dirty="0">
                <a:effectLst/>
                <a:latin typeface="Arial" panose="020B0604020202020204" pitchFamily="34" charset="0"/>
                <a:ea typeface="TimesNewRomanPSMT"/>
                <a:cs typeface="Arial" panose="020B0604020202020204" pitchFamily="34" charset="0"/>
              </a:rPr>
              <a:t> and </a:t>
            </a:r>
            <a:r>
              <a:rPr lang="cs-CZ" sz="2000" dirty="0" err="1">
                <a:effectLst/>
                <a:latin typeface="Arial" panose="020B0604020202020204" pitchFamily="34" charset="0"/>
                <a:ea typeface="TimesNewRomanPSMT"/>
                <a:cs typeface="Arial" panose="020B0604020202020204" pitchFamily="34" charset="0"/>
              </a:rPr>
              <a:t>Young</a:t>
            </a:r>
            <a:r>
              <a:rPr lang="cs-CZ" sz="2000" dirty="0">
                <a:effectLst/>
                <a:latin typeface="Arial" panose="020B0604020202020204" pitchFamily="34" charset="0"/>
                <a:ea typeface="TimesNewRomanPSMT"/>
                <a:cs typeface="Arial" panose="020B0604020202020204" pitchFamily="34" charset="0"/>
              </a:rPr>
              <a:t> </a:t>
            </a:r>
            <a:r>
              <a:rPr lang="cs-CZ" sz="2000" dirty="0" err="1">
                <a:effectLst/>
                <a:latin typeface="Arial" panose="020B0604020202020204" pitchFamily="34" charset="0"/>
                <a:ea typeface="TimesNewRomanPSMT"/>
                <a:cs typeface="Arial" panose="020B0604020202020204" pitchFamily="34" charset="0"/>
              </a:rPr>
              <a:t>Adults</a:t>
            </a:r>
            <a:r>
              <a:rPr lang="cs-CZ" sz="2000" dirty="0">
                <a:effectLst/>
                <a:latin typeface="Arial" panose="020B0604020202020204" pitchFamily="34" charset="0"/>
                <a:ea typeface="TimesNewRomanPSMT"/>
                <a:cs typeface="Arial" panose="020B0604020202020204" pitchFamily="34" charset="0"/>
              </a:rPr>
              <a:t>“. In WOLF, Shelby Anne (</a:t>
            </a:r>
            <a:r>
              <a:rPr lang="cs-CZ" sz="2000" dirty="0" err="1">
                <a:effectLst/>
                <a:latin typeface="Arial" panose="020B0604020202020204" pitchFamily="34" charset="0"/>
                <a:ea typeface="TimesNewRomanPSMT"/>
                <a:cs typeface="Arial" panose="020B0604020202020204" pitchFamily="34" charset="0"/>
              </a:rPr>
              <a:t>ed</a:t>
            </a:r>
            <a:r>
              <a:rPr lang="cs-CZ" sz="2000" dirty="0">
                <a:effectLst/>
                <a:latin typeface="Arial" panose="020B0604020202020204" pitchFamily="34" charset="0"/>
                <a:ea typeface="TimesNewRomanPSMT"/>
                <a:cs typeface="Arial" panose="020B0604020202020204" pitchFamily="34" charset="0"/>
              </a:rPr>
              <a:t>.): </a:t>
            </a:r>
            <a:r>
              <a:rPr lang="cs-CZ" sz="2000" i="1" dirty="0">
                <a:effectLst/>
                <a:latin typeface="Arial" panose="020B0604020202020204" pitchFamily="34" charset="0"/>
                <a:ea typeface="TimesNewRomanPSMT"/>
                <a:cs typeface="Arial" panose="020B0604020202020204" pitchFamily="34" charset="0"/>
              </a:rPr>
              <a:t>Handbook </a:t>
            </a:r>
            <a:r>
              <a:rPr lang="cs-CZ" sz="2000" i="1" dirty="0" err="1">
                <a:effectLst/>
                <a:latin typeface="Arial" panose="020B0604020202020204" pitchFamily="34" charset="0"/>
                <a:ea typeface="TimesNewRomanPSMT"/>
                <a:cs typeface="Arial" panose="020B0604020202020204" pitchFamily="34" charset="0"/>
              </a:rPr>
              <a:t>of</a:t>
            </a:r>
            <a:r>
              <a:rPr lang="cs-CZ" sz="2000" i="1" dirty="0">
                <a:effectLst/>
                <a:latin typeface="Arial" panose="020B0604020202020204" pitchFamily="34" charset="0"/>
                <a:ea typeface="TimesNewRomanPSMT"/>
                <a:cs typeface="Arial" panose="020B0604020202020204" pitchFamily="34" charset="0"/>
              </a:rPr>
              <a:t> </a:t>
            </a:r>
            <a:r>
              <a:rPr lang="cs-CZ" sz="2000" i="1" dirty="0" err="1">
                <a:effectLst/>
                <a:latin typeface="Arial" panose="020B0604020202020204" pitchFamily="34" charset="0"/>
                <a:ea typeface="TimesNewRomanPSMT"/>
                <a:cs typeface="Arial" panose="020B0604020202020204" pitchFamily="34" charset="0"/>
              </a:rPr>
              <a:t>Research</a:t>
            </a:r>
            <a:r>
              <a:rPr lang="cs-CZ" sz="2000" i="1" dirty="0">
                <a:effectLst/>
                <a:latin typeface="Arial" panose="020B0604020202020204" pitchFamily="34" charset="0"/>
                <a:ea typeface="TimesNewRomanPSMT"/>
                <a:cs typeface="Arial" panose="020B0604020202020204" pitchFamily="34" charset="0"/>
              </a:rPr>
              <a:t> on </a:t>
            </a:r>
            <a:r>
              <a:rPr lang="cs-CZ" sz="2000" i="1" dirty="0" err="1">
                <a:effectLst/>
                <a:latin typeface="Arial" panose="020B0604020202020204" pitchFamily="34" charset="0"/>
                <a:ea typeface="TimesNewRomanPSMT"/>
                <a:cs typeface="Arial" panose="020B0604020202020204" pitchFamily="34" charset="0"/>
              </a:rPr>
              <a:t>Children's</a:t>
            </a:r>
            <a:r>
              <a:rPr lang="cs-CZ" sz="2000" i="1" dirty="0">
                <a:effectLst/>
                <a:latin typeface="Arial" panose="020B0604020202020204" pitchFamily="34" charset="0"/>
                <a:ea typeface="TimesNewRomanPSMT"/>
                <a:cs typeface="Arial" panose="020B0604020202020204" pitchFamily="34" charset="0"/>
              </a:rPr>
              <a:t> and </a:t>
            </a:r>
            <a:r>
              <a:rPr lang="cs-CZ" sz="2000" i="1" dirty="0" err="1">
                <a:effectLst/>
                <a:latin typeface="Arial" panose="020B0604020202020204" pitchFamily="34" charset="0"/>
                <a:ea typeface="TimesNewRomanPSMT"/>
                <a:cs typeface="Arial" panose="020B0604020202020204" pitchFamily="34" charset="0"/>
              </a:rPr>
              <a:t>Young</a:t>
            </a:r>
            <a:r>
              <a:rPr lang="cs-CZ" sz="2000" i="1" dirty="0">
                <a:effectLst/>
                <a:latin typeface="Arial" panose="020B0604020202020204" pitchFamily="34" charset="0"/>
                <a:ea typeface="TimesNewRomanPSMT"/>
                <a:cs typeface="Arial" panose="020B0604020202020204" pitchFamily="34" charset="0"/>
              </a:rPr>
              <a:t> </a:t>
            </a:r>
            <a:r>
              <a:rPr lang="cs-CZ" sz="2000" i="1" dirty="0" err="1">
                <a:effectLst/>
                <a:latin typeface="Arial" panose="020B0604020202020204" pitchFamily="34" charset="0"/>
                <a:ea typeface="TimesNewRomanPSMT"/>
                <a:cs typeface="Arial" panose="020B0604020202020204" pitchFamily="34" charset="0"/>
              </a:rPr>
              <a:t>Adult</a:t>
            </a:r>
            <a:r>
              <a:rPr lang="cs-CZ" sz="2000" i="1" dirty="0">
                <a:effectLst/>
                <a:latin typeface="Arial" panose="020B0604020202020204" pitchFamily="34" charset="0"/>
                <a:ea typeface="TimesNewRomanPSMT"/>
                <a:cs typeface="Arial" panose="020B0604020202020204" pitchFamily="34" charset="0"/>
              </a:rPr>
              <a:t> </a:t>
            </a:r>
            <a:r>
              <a:rPr lang="cs-CZ" sz="2000" i="1" dirty="0" err="1">
                <a:effectLst/>
                <a:latin typeface="Arial" panose="020B0604020202020204" pitchFamily="34" charset="0"/>
                <a:ea typeface="TimesNewRomanPSMT"/>
                <a:cs typeface="Arial" panose="020B0604020202020204" pitchFamily="34" charset="0"/>
              </a:rPr>
              <a:t>Literature</a:t>
            </a:r>
            <a:r>
              <a:rPr lang="cs-CZ" sz="2000" dirty="0">
                <a:effectLst/>
                <a:latin typeface="Arial" panose="020B0604020202020204" pitchFamily="34" charset="0"/>
                <a:ea typeface="TimesNewRomanPSMT"/>
                <a:cs typeface="Arial" panose="020B0604020202020204" pitchFamily="34" charset="0"/>
              </a:rPr>
              <a:t>. New York: </a:t>
            </a:r>
            <a:r>
              <a:rPr lang="cs-CZ" sz="2000" dirty="0" err="1">
                <a:effectLst/>
                <a:latin typeface="Arial" panose="020B0604020202020204" pitchFamily="34" charset="0"/>
                <a:ea typeface="TimesNewRomanPSMT"/>
                <a:cs typeface="Arial" panose="020B0604020202020204" pitchFamily="34" charset="0"/>
              </a:rPr>
              <a:t>Routledge</a:t>
            </a:r>
            <a:r>
              <a:rPr lang="cs-CZ" sz="2000" dirty="0">
                <a:effectLst/>
                <a:latin typeface="Arial" panose="020B0604020202020204" pitchFamily="34" charset="0"/>
                <a:ea typeface="TimesNewRomanPSMT"/>
                <a:cs typeface="Arial" panose="020B0604020202020204" pitchFamily="34" charset="0"/>
              </a:rPr>
              <a:t>, s. 302</a:t>
            </a:r>
            <a:r>
              <a:rPr lang="cs-CZ" sz="2000" dirty="0">
                <a:effectLst/>
                <a:latin typeface="Arial" panose="020B0604020202020204" pitchFamily="34" charset="0"/>
                <a:ea typeface="Calibri" panose="020F0502020204030204" pitchFamily="34" charset="0"/>
                <a:cs typeface="Arial" panose="020B0604020202020204" pitchFamily="34" charset="0"/>
              </a:rPr>
              <a:t>–314.</a:t>
            </a:r>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Umberto </a:t>
            </a:r>
            <a:r>
              <a:rPr lang="cs-CZ" sz="2000" dirty="0" err="1">
                <a:latin typeface="Arial" panose="020B0604020202020204" pitchFamily="34" charset="0"/>
                <a:cs typeface="Arial" panose="020B0604020202020204" pitchFamily="34" charset="0"/>
              </a:rPr>
              <a:t>Eco</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Skeptikové a těšitelé, </a:t>
            </a:r>
            <a:r>
              <a:rPr lang="cs-CZ" sz="2000" dirty="0">
                <a:latin typeface="Arial" panose="020B0604020202020204" pitchFamily="34" charset="0"/>
                <a:cs typeface="Arial" panose="020B0604020202020204" pitchFamily="34" charset="0"/>
              </a:rPr>
              <a:t>přel. Zdeněk Frýbort (Praha: Svoboda, 1995).</a:t>
            </a:r>
          </a:p>
          <a:p>
            <a:r>
              <a:rPr lang="cs-CZ" sz="2000" dirty="0">
                <a:latin typeface="Arial" panose="020B0604020202020204" pitchFamily="34" charset="0"/>
                <a:cs typeface="Arial" panose="020B0604020202020204" pitchFamily="34" charset="0"/>
              </a:rPr>
              <a:t>Tomáš Horváth: </a:t>
            </a:r>
            <a:r>
              <a:rPr lang="cs-CZ" sz="2000" i="1" dirty="0" err="1">
                <a:latin typeface="Arial" panose="020B0604020202020204" pitchFamily="34" charset="0"/>
                <a:cs typeface="Arial" panose="020B0604020202020204" pitchFamily="34" charset="0"/>
              </a:rPr>
              <a:t>Tajomstvo</a:t>
            </a:r>
            <a:r>
              <a:rPr lang="cs-CZ" sz="2000" i="1" dirty="0">
                <a:latin typeface="Arial" panose="020B0604020202020204" pitchFamily="34" charset="0"/>
                <a:cs typeface="Arial" panose="020B0604020202020204" pitchFamily="34" charset="0"/>
              </a:rPr>
              <a:t> a vražda. Model a </a:t>
            </a:r>
            <a:r>
              <a:rPr lang="cs-CZ" sz="2000" i="1" dirty="0" err="1">
                <a:latin typeface="Arial" panose="020B0604020202020204" pitchFamily="34" charset="0"/>
                <a:cs typeface="Arial" panose="020B0604020202020204" pitchFamily="34" charset="0"/>
              </a:rPr>
              <a:t>dejiny</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detektívneho</a:t>
            </a:r>
            <a:r>
              <a:rPr lang="cs-CZ" sz="2000" i="1" dirty="0">
                <a:latin typeface="Arial" panose="020B0604020202020204" pitchFamily="34" charset="0"/>
                <a:cs typeface="Arial" panose="020B0604020202020204" pitchFamily="34" charset="0"/>
              </a:rPr>
              <a:t> žánru</a:t>
            </a:r>
            <a:r>
              <a:rPr lang="cs-CZ" sz="2000" dirty="0">
                <a:latin typeface="Arial" panose="020B0604020202020204" pitchFamily="34" charset="0"/>
                <a:cs typeface="Arial" panose="020B0604020202020204" pitchFamily="34" charset="0"/>
              </a:rPr>
              <a:t>, (Bratislava: Veda, 2011).</a:t>
            </a:r>
          </a:p>
          <a:p>
            <a:r>
              <a:rPr lang="cs-CZ" sz="2000" dirty="0">
                <a:latin typeface="Arial" panose="020B0604020202020204" pitchFamily="34" charset="0"/>
                <a:cs typeface="Arial" panose="020B0604020202020204" pitchFamily="34" charset="0"/>
              </a:rPr>
              <a:t>Dagmar Mocná: „Detektivka“, in Dagmar Mocná – Josef Peterka: </a:t>
            </a:r>
            <a:r>
              <a:rPr lang="cs-CZ" sz="2000" i="1" dirty="0">
                <a:latin typeface="Arial" panose="020B0604020202020204" pitchFamily="34" charset="0"/>
                <a:cs typeface="Arial" panose="020B0604020202020204" pitchFamily="34" charset="0"/>
              </a:rPr>
              <a:t>Encyklopedie literárních žánrů</a:t>
            </a:r>
            <a:r>
              <a:rPr lang="cs-CZ" sz="2000" dirty="0">
                <a:latin typeface="Arial" panose="020B0604020202020204" pitchFamily="34" charset="0"/>
                <a:cs typeface="Arial" panose="020B0604020202020204" pitchFamily="34" charset="0"/>
              </a:rPr>
              <a:t>, (Praha – Litomyšl: Paseka, 2004), s. 106–114.</a:t>
            </a:r>
          </a:p>
          <a:p>
            <a:r>
              <a:rPr lang="cs-CZ" sz="2000" dirty="0" err="1">
                <a:latin typeface="Arial" panose="020B0604020202020204" pitchFamily="34" charset="0"/>
                <a:cs typeface="Arial" panose="020B0604020202020204" pitchFamily="34" charset="0"/>
              </a:rPr>
              <a:t>Perry</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Nodelman</a:t>
            </a:r>
            <a:r>
              <a:rPr lang="cs-CZ" sz="2000"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The</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Hidden</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Adult</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Defining</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Children’s</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Literature</a:t>
            </a:r>
            <a:r>
              <a:rPr lang="cs-CZ" sz="2000" dirty="0">
                <a:latin typeface="Arial" panose="020B0604020202020204" pitchFamily="34" charset="0"/>
                <a:cs typeface="Arial" panose="020B0604020202020204" pitchFamily="34" charset="0"/>
              </a:rPr>
              <a:t> (Baltimore: </a:t>
            </a:r>
            <a:r>
              <a:rPr lang="cs-CZ" sz="2000" dirty="0" err="1">
                <a:latin typeface="Arial" panose="020B0604020202020204" pitchFamily="34" charset="0"/>
                <a:cs typeface="Arial" panose="020B0604020202020204" pitchFamily="34" charset="0"/>
              </a:rPr>
              <a:t>Johns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Hopkins</a:t>
            </a:r>
            <a:r>
              <a:rPr lang="cs-CZ" sz="2000" dirty="0">
                <a:latin typeface="Arial" panose="020B0604020202020204" pitchFamily="34" charset="0"/>
                <a:cs typeface="Arial" panose="020B0604020202020204" pitchFamily="34" charset="0"/>
              </a:rPr>
              <a:t> University </a:t>
            </a:r>
            <a:r>
              <a:rPr lang="cs-CZ" sz="2000" dirty="0" err="1">
                <a:latin typeface="Arial" panose="020B0604020202020204" pitchFamily="34" charset="0"/>
                <a:cs typeface="Arial" panose="020B0604020202020204" pitchFamily="34" charset="0"/>
              </a:rPr>
              <a:t>Press</a:t>
            </a:r>
            <a:r>
              <a:rPr lang="cs-CZ" sz="2000" dirty="0">
                <a:latin typeface="Arial" panose="020B0604020202020204" pitchFamily="34" charset="0"/>
                <a:cs typeface="Arial" panose="020B0604020202020204" pitchFamily="34" charset="0"/>
              </a:rPr>
              <a:t>, 2008).</a:t>
            </a:r>
          </a:p>
          <a:p>
            <a:r>
              <a:rPr lang="en-US" sz="2000" dirty="0">
                <a:latin typeface="Arial" panose="020B0604020202020204" pitchFamily="34" charset="0"/>
                <a:cs typeface="Arial" panose="020B0604020202020204" pitchFamily="34" charset="0"/>
              </a:rPr>
              <a:t>Routledge, Christopher: </a:t>
            </a:r>
            <a:r>
              <a:rPr lang="cs-CZ"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Crime and detective literature for young Readers</a:t>
            </a:r>
            <a:r>
              <a:rPr lang="cs-CZ"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n </a:t>
            </a:r>
            <a:r>
              <a:rPr lang="en-US" sz="2000" dirty="0" err="1">
                <a:latin typeface="Arial" panose="020B0604020202020204" pitchFamily="34" charset="0"/>
                <a:cs typeface="Arial" panose="020B0604020202020204" pitchFamily="34" charset="0"/>
              </a:rPr>
              <a:t>Rzepka</a:t>
            </a:r>
            <a:r>
              <a:rPr lang="en-US" sz="2000" dirty="0">
                <a:latin typeface="Arial" panose="020B0604020202020204" pitchFamily="34" charset="0"/>
                <a:cs typeface="Arial" panose="020B0604020202020204" pitchFamily="34" charset="0"/>
              </a:rPr>
              <a:t>, Charles J. – Horsley, Lee: </a:t>
            </a:r>
            <a:r>
              <a:rPr lang="en-US" sz="2000" i="1" dirty="0">
                <a:latin typeface="Arial" panose="020B0604020202020204" pitchFamily="34" charset="0"/>
                <a:cs typeface="Arial" panose="020B0604020202020204" pitchFamily="34" charset="0"/>
              </a:rPr>
              <a:t>A Companion to crime fiction </a:t>
            </a:r>
            <a:r>
              <a:rPr lang="en-US" sz="2000" dirty="0">
                <a:latin typeface="Arial" panose="020B0604020202020204" pitchFamily="34" charset="0"/>
                <a:cs typeface="Arial" panose="020B0604020202020204" pitchFamily="34" charset="0"/>
              </a:rPr>
              <a:t>(Singapore: Blackwell</a:t>
            </a:r>
            <a:r>
              <a:rPr lang="cs-CZ" sz="2000" dirty="0">
                <a:latin typeface="Arial" panose="020B0604020202020204" pitchFamily="34" charset="0"/>
                <a:cs typeface="Arial" panose="020B0604020202020204" pitchFamily="34" charset="0"/>
              </a:rPr>
              <a:t>, 2010</a:t>
            </a:r>
            <a:r>
              <a:rPr lang="en-US" sz="2000" dirty="0">
                <a:latin typeface="Arial" panose="020B0604020202020204" pitchFamily="34" charset="0"/>
                <a:cs typeface="Arial" panose="020B0604020202020204" pitchFamily="34" charset="0"/>
              </a:rPr>
              <a:t>), s. 321–331</a:t>
            </a:r>
            <a:endParaRPr lang="cs-CZ" sz="2000" dirty="0">
              <a:latin typeface="Arial" panose="020B0604020202020204" pitchFamily="34" charset="0"/>
              <a:cs typeface="Arial" panose="020B0604020202020204" pitchFamily="34" charset="0"/>
            </a:endParaRPr>
          </a:p>
          <a:p>
            <a:r>
              <a:rPr lang="cs-CZ" sz="2000" dirty="0" err="1">
                <a:latin typeface="Arial" panose="020B0604020202020204" pitchFamily="34" charset="0"/>
                <a:cs typeface="Arial" panose="020B0604020202020204" pitchFamily="34" charset="0"/>
              </a:rPr>
              <a:t>Tzvezan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Todorov</a:t>
            </a:r>
            <a:r>
              <a:rPr lang="cs-CZ" sz="2000" dirty="0">
                <a:latin typeface="Arial" panose="020B0604020202020204" pitchFamily="34" charset="0"/>
                <a:cs typeface="Arial" panose="020B0604020202020204" pitchFamily="34" charset="0"/>
              </a:rPr>
              <a:t>: „Typologie detektivního románu“, in tentýž: </a:t>
            </a:r>
            <a:r>
              <a:rPr lang="cs-CZ" sz="2000" i="1" dirty="0">
                <a:latin typeface="Arial" panose="020B0604020202020204" pitchFamily="34" charset="0"/>
                <a:cs typeface="Arial" panose="020B0604020202020204" pitchFamily="34" charset="0"/>
              </a:rPr>
              <a:t>Poetika prózy</a:t>
            </a:r>
            <a:r>
              <a:rPr lang="cs-CZ" sz="2000" dirty="0">
                <a:latin typeface="Arial" panose="020B0604020202020204" pitchFamily="34" charset="0"/>
                <a:cs typeface="Arial" panose="020B0604020202020204" pitchFamily="34" charset="0"/>
              </a:rPr>
              <a:t>, přel. Libuše Valentová, (Praha: Triáda, 2000), s. 99–111.</a:t>
            </a:r>
          </a:p>
        </p:txBody>
      </p:sp>
    </p:spTree>
    <p:extLst>
      <p:ext uri="{BB962C8B-B14F-4D97-AF65-F5344CB8AC3E}">
        <p14:creationId xmlns:p14="http://schemas.microsoft.com/office/powerpoint/2010/main" val="454746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25E82D47-86EE-4F8A-AA0E-93C525C908E8}"/>
              </a:ext>
            </a:extLst>
          </p:cNvPr>
          <p:cNvSpPr>
            <a:spLocks noGrp="1"/>
          </p:cNvSpPr>
          <p:nvPr>
            <p:ph type="title"/>
          </p:nvPr>
        </p:nvSpPr>
        <p:spPr/>
        <p:txBody>
          <a:bodyPr/>
          <a:lstStyle/>
          <a:p>
            <a:r>
              <a:rPr lang="cs-CZ" dirty="0"/>
              <a:t>Vztah literatury pro děti a </a:t>
            </a:r>
            <a:r>
              <a:rPr lang="cs-CZ"/>
              <a:t>mládež </a:t>
            </a:r>
            <a:br>
              <a:rPr lang="cs-CZ"/>
            </a:br>
            <a:r>
              <a:rPr lang="cs-CZ"/>
              <a:t>a </a:t>
            </a:r>
            <a:r>
              <a:rPr lang="cs-CZ" dirty="0"/>
              <a:t>literatury pro dospělé</a:t>
            </a:r>
          </a:p>
        </p:txBody>
      </p:sp>
      <p:sp>
        <p:nvSpPr>
          <p:cNvPr id="5" name="Zástupný symbol pro obsah 4">
            <a:extLst>
              <a:ext uri="{FF2B5EF4-FFF2-40B4-BE49-F238E27FC236}">
                <a16:creationId xmlns:a16="http://schemas.microsoft.com/office/drawing/2014/main" id="{EE0CC587-C183-4A35-B2BC-C5E1AB5D5C2C}"/>
              </a:ext>
            </a:extLst>
          </p:cNvPr>
          <p:cNvSpPr>
            <a:spLocks noGrp="1"/>
          </p:cNvSpPr>
          <p:nvPr>
            <p:ph idx="1"/>
          </p:nvPr>
        </p:nvSpPr>
        <p:spPr/>
        <p:txBody>
          <a:bodyPr/>
          <a:lstStyle/>
          <a:p>
            <a:endParaRPr lang="cs-CZ" dirty="0"/>
          </a:p>
          <a:p>
            <a:r>
              <a:rPr lang="cs-CZ" dirty="0"/>
              <a:t>Z pohledu teorie literárního pole</a:t>
            </a:r>
          </a:p>
          <a:p>
            <a:r>
              <a:rPr lang="cs-CZ" dirty="0"/>
              <a:t>Z pohledu žánrového</a:t>
            </a:r>
          </a:p>
          <a:p>
            <a:r>
              <a:rPr lang="cs-CZ" dirty="0"/>
              <a:t>Žánr(y) v jednom poli/ ve více polích? Jeden žánr/ více žánrů?</a:t>
            </a:r>
          </a:p>
          <a:p>
            <a:endParaRPr lang="cs-CZ" dirty="0"/>
          </a:p>
          <a:p>
            <a:pPr marL="0" indent="0">
              <a:buNone/>
            </a:pPr>
            <a:endParaRPr lang="cs-CZ" dirty="0"/>
          </a:p>
          <a:p>
            <a:pPr marL="0" indent="0">
              <a:buNone/>
            </a:pPr>
            <a:r>
              <a:rPr lang="cs-CZ" dirty="0"/>
              <a:t>„</a:t>
            </a:r>
            <a:r>
              <a:rPr lang="cs-CZ" dirty="0" err="1"/>
              <a:t>Children‘s</a:t>
            </a:r>
            <a:r>
              <a:rPr lang="cs-CZ" dirty="0"/>
              <a:t> </a:t>
            </a:r>
            <a:r>
              <a:rPr lang="cs-CZ" dirty="0" err="1"/>
              <a:t>literature</a:t>
            </a:r>
            <a:r>
              <a:rPr lang="cs-CZ" dirty="0"/>
              <a:t> </a:t>
            </a:r>
            <a:r>
              <a:rPr lang="cs-CZ" dirty="0" err="1"/>
              <a:t>is</a:t>
            </a:r>
            <a:r>
              <a:rPr lang="cs-CZ" dirty="0"/>
              <a:t> a </a:t>
            </a:r>
            <a:r>
              <a:rPr lang="cs-CZ" dirty="0" err="1"/>
              <a:t>field</a:t>
            </a:r>
            <a:r>
              <a:rPr lang="cs-CZ" dirty="0"/>
              <a:t> </a:t>
            </a:r>
            <a:r>
              <a:rPr lang="cs-CZ" dirty="0" err="1"/>
              <a:t>within</a:t>
            </a:r>
            <a:r>
              <a:rPr lang="cs-CZ" dirty="0"/>
              <a:t> a </a:t>
            </a:r>
            <a:r>
              <a:rPr lang="cs-CZ" dirty="0" err="1"/>
              <a:t>field</a:t>
            </a:r>
            <a:r>
              <a:rPr lang="cs-CZ" dirty="0"/>
              <a:t> […] and </a:t>
            </a:r>
            <a:r>
              <a:rPr lang="cs-CZ" dirty="0" err="1"/>
              <a:t>is</a:t>
            </a:r>
            <a:r>
              <a:rPr lang="cs-CZ" dirty="0"/>
              <a:t> </a:t>
            </a:r>
            <a:r>
              <a:rPr lang="cs-CZ" dirty="0" err="1"/>
              <a:t>inextricably</a:t>
            </a:r>
            <a:r>
              <a:rPr lang="cs-CZ" dirty="0"/>
              <a:t> </a:t>
            </a:r>
            <a:r>
              <a:rPr lang="cs-CZ" dirty="0" err="1"/>
              <a:t>intertwined</a:t>
            </a:r>
            <a:r>
              <a:rPr lang="cs-CZ" dirty="0"/>
              <a:t> </a:t>
            </a:r>
            <a:r>
              <a:rPr lang="cs-CZ" dirty="0" err="1"/>
              <a:t>with</a:t>
            </a:r>
            <a:r>
              <a:rPr lang="cs-CZ" dirty="0"/>
              <a:t> </a:t>
            </a:r>
            <a:r>
              <a:rPr lang="cs-CZ" dirty="0" err="1"/>
              <a:t>other</a:t>
            </a:r>
            <a:r>
              <a:rPr lang="cs-CZ" dirty="0"/>
              <a:t> </a:t>
            </a:r>
            <a:r>
              <a:rPr lang="cs-CZ" dirty="0" err="1"/>
              <a:t>fields</a:t>
            </a:r>
            <a:r>
              <a:rPr lang="cs-CZ" dirty="0"/>
              <a:t>.“ (</a:t>
            </a:r>
            <a:r>
              <a:rPr lang="cs-CZ" dirty="0" err="1"/>
              <a:t>Nodelman</a:t>
            </a:r>
            <a:r>
              <a:rPr lang="cs-CZ" dirty="0"/>
              <a:t>, 2008)</a:t>
            </a:r>
          </a:p>
        </p:txBody>
      </p:sp>
    </p:spTree>
    <p:extLst>
      <p:ext uri="{BB962C8B-B14F-4D97-AF65-F5344CB8AC3E}">
        <p14:creationId xmlns:p14="http://schemas.microsoft.com/office/powerpoint/2010/main" val="3745453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F08D27-FFC4-4D21-91D2-C6CF8E3A8C82}"/>
              </a:ext>
            </a:extLst>
          </p:cNvPr>
          <p:cNvSpPr>
            <a:spLocks noGrp="1"/>
          </p:cNvSpPr>
          <p:nvPr>
            <p:ph type="title"/>
          </p:nvPr>
        </p:nvSpPr>
        <p:spPr/>
        <p:txBody>
          <a:bodyPr/>
          <a:lstStyle/>
          <a:p>
            <a:r>
              <a:rPr lang="cs-CZ" dirty="0"/>
              <a:t>Proč existují dětské detektivky?</a:t>
            </a:r>
            <a:br>
              <a:rPr lang="cs-CZ" dirty="0"/>
            </a:br>
            <a:r>
              <a:rPr lang="cs-CZ" dirty="0"/>
              <a:t>	</a:t>
            </a:r>
            <a:r>
              <a:rPr lang="cs-CZ" sz="3200" dirty="0"/>
              <a:t>Proč existuje dětská literatura?</a:t>
            </a:r>
            <a:endParaRPr lang="cs-CZ" dirty="0"/>
          </a:p>
        </p:txBody>
      </p:sp>
      <p:sp>
        <p:nvSpPr>
          <p:cNvPr id="3" name="Zástupný symbol pro obsah 2">
            <a:extLst>
              <a:ext uri="{FF2B5EF4-FFF2-40B4-BE49-F238E27FC236}">
                <a16:creationId xmlns:a16="http://schemas.microsoft.com/office/drawing/2014/main" id="{258222C0-E44D-4F3F-8A9C-99339A46C0D3}"/>
              </a:ext>
            </a:extLst>
          </p:cNvPr>
          <p:cNvSpPr>
            <a:spLocks noGrp="1"/>
          </p:cNvSpPr>
          <p:nvPr>
            <p:ph idx="1"/>
          </p:nvPr>
        </p:nvSpPr>
        <p:spPr/>
        <p:txBody>
          <a:bodyPr/>
          <a:lstStyle/>
          <a:p>
            <a:pPr marL="0" indent="0">
              <a:buNone/>
            </a:pPr>
            <a:endParaRPr lang="cs-CZ" dirty="0"/>
          </a:p>
          <a:p>
            <a:pPr marL="0" indent="0">
              <a:buNone/>
            </a:pPr>
            <a:r>
              <a:rPr lang="cs-CZ" dirty="0"/>
              <a:t>„</a:t>
            </a:r>
            <a:r>
              <a:rPr lang="en-US" dirty="0"/>
              <a:t>The category of crime and detective fiction for young readers is in many ways an</a:t>
            </a:r>
            <a:r>
              <a:rPr lang="cs-CZ" dirty="0"/>
              <a:t> </a:t>
            </a:r>
            <a:r>
              <a:rPr lang="cs-CZ" dirty="0" err="1"/>
              <a:t>artificial</a:t>
            </a:r>
            <a:r>
              <a:rPr lang="cs-CZ" dirty="0"/>
              <a:t> </a:t>
            </a:r>
            <a:r>
              <a:rPr lang="cs-CZ" dirty="0" err="1"/>
              <a:t>one</a:t>
            </a:r>
            <a:r>
              <a:rPr lang="cs-CZ" dirty="0"/>
              <a:t>.“</a:t>
            </a:r>
          </a:p>
          <a:p>
            <a:pPr marL="0" indent="0" algn="r">
              <a:buNone/>
            </a:pPr>
            <a:r>
              <a:rPr lang="cs-CZ" dirty="0"/>
              <a:t>(</a:t>
            </a:r>
            <a:r>
              <a:rPr lang="cs-CZ" dirty="0" err="1"/>
              <a:t>Routledge</a:t>
            </a:r>
            <a:r>
              <a:rPr lang="cs-CZ" dirty="0"/>
              <a:t>, 2010)</a:t>
            </a:r>
          </a:p>
          <a:p>
            <a:pPr marL="0" indent="0">
              <a:buNone/>
            </a:pPr>
            <a:endParaRPr lang="cs-CZ" dirty="0"/>
          </a:p>
          <a:p>
            <a:pPr marL="0" indent="0">
              <a:buNone/>
            </a:pPr>
            <a:r>
              <a:rPr lang="en-US" dirty="0"/>
              <a:t>„The issue here is not what children do actually like or do need. It is how adult perceptions of what children like or need shape the literature that adults provide for children in ways that provide it with distinct markers that allow it to be identified as a genre</a:t>
            </a:r>
            <a:r>
              <a:rPr lang="cs-CZ" dirty="0"/>
              <a:t>.“ </a:t>
            </a:r>
          </a:p>
          <a:p>
            <a:pPr marL="0" indent="0" algn="r">
              <a:buNone/>
            </a:pPr>
            <a:r>
              <a:rPr lang="cs-CZ" dirty="0"/>
              <a:t>(</a:t>
            </a:r>
            <a:r>
              <a:rPr lang="cs-CZ" dirty="0" err="1"/>
              <a:t>Nodelman</a:t>
            </a:r>
            <a:r>
              <a:rPr lang="cs-CZ" dirty="0"/>
              <a:t>, 2008)</a:t>
            </a:r>
          </a:p>
        </p:txBody>
      </p:sp>
    </p:spTree>
    <p:extLst>
      <p:ext uri="{BB962C8B-B14F-4D97-AF65-F5344CB8AC3E}">
        <p14:creationId xmlns:p14="http://schemas.microsoft.com/office/powerpoint/2010/main" val="1490071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A54E17-7A06-4169-BA5B-6B2EBD405394}"/>
              </a:ext>
            </a:extLst>
          </p:cNvPr>
          <p:cNvSpPr>
            <a:spLocks noGrp="1"/>
          </p:cNvSpPr>
          <p:nvPr>
            <p:ph type="title"/>
          </p:nvPr>
        </p:nvSpPr>
        <p:spPr/>
        <p:txBody>
          <a:bodyPr/>
          <a:lstStyle/>
          <a:p>
            <a:r>
              <a:rPr lang="cs-CZ" dirty="0"/>
              <a:t>Různé detektivky dle věku čtenáře?</a:t>
            </a:r>
          </a:p>
        </p:txBody>
      </p:sp>
      <p:sp>
        <p:nvSpPr>
          <p:cNvPr id="3" name="Zástupný obsah 2">
            <a:extLst>
              <a:ext uri="{FF2B5EF4-FFF2-40B4-BE49-F238E27FC236}">
                <a16:creationId xmlns:a16="http://schemas.microsoft.com/office/drawing/2014/main" id="{43060703-E866-463A-87D9-9DB0CDF35976}"/>
              </a:ext>
            </a:extLst>
          </p:cNvPr>
          <p:cNvSpPr>
            <a:spLocks noGrp="1"/>
          </p:cNvSpPr>
          <p:nvPr>
            <p:ph idx="1"/>
          </p:nvPr>
        </p:nvSpPr>
        <p:spPr/>
        <p:txBody>
          <a:bodyPr/>
          <a:lstStyle/>
          <a:p>
            <a:pPr marL="0" indent="0">
              <a:buNone/>
            </a:pPr>
            <a:r>
              <a:rPr lang="cs-CZ" dirty="0"/>
              <a:t>„</a:t>
            </a:r>
            <a:r>
              <a:rPr lang="cs-CZ" dirty="0">
                <a:effectLst/>
                <a:ea typeface="Calibri" panose="020F0502020204030204" pitchFamily="34" charset="0"/>
              </a:rPr>
              <a:t>A trust in </a:t>
            </a:r>
            <a:r>
              <a:rPr lang="cs-CZ" dirty="0" err="1">
                <a:effectLst/>
                <a:ea typeface="Calibri" panose="020F0502020204030204" pitchFamily="34" charset="0"/>
              </a:rPr>
              <a:t>the</a:t>
            </a:r>
            <a:r>
              <a:rPr lang="cs-CZ" dirty="0">
                <a:effectLst/>
                <a:ea typeface="Calibri" panose="020F0502020204030204" pitchFamily="34" charset="0"/>
              </a:rPr>
              <a:t> </a:t>
            </a:r>
            <a:r>
              <a:rPr lang="cs-CZ" dirty="0" err="1">
                <a:effectLst/>
                <a:ea typeface="Calibri" panose="020F0502020204030204" pitchFamily="34" charset="0"/>
              </a:rPr>
              <a:t>principles</a:t>
            </a:r>
            <a:r>
              <a:rPr lang="cs-CZ" dirty="0">
                <a:effectLst/>
                <a:ea typeface="Calibri" panose="020F0502020204030204" pitchFamily="34" charset="0"/>
              </a:rPr>
              <a:t> </a:t>
            </a:r>
            <a:r>
              <a:rPr lang="cs-CZ" dirty="0" err="1">
                <a:effectLst/>
                <a:ea typeface="Calibri" panose="020F0502020204030204" pitchFamily="34" charset="0"/>
              </a:rPr>
              <a:t>of</a:t>
            </a:r>
            <a:r>
              <a:rPr lang="cs-CZ" dirty="0">
                <a:effectLst/>
                <a:ea typeface="Calibri" panose="020F0502020204030204" pitchFamily="34" charset="0"/>
              </a:rPr>
              <a:t> </a:t>
            </a:r>
            <a:r>
              <a:rPr lang="cs-CZ" dirty="0" err="1">
                <a:effectLst/>
                <a:ea typeface="Calibri" panose="020F0502020204030204" pitchFamily="34" charset="0"/>
              </a:rPr>
              <a:t>developmental</a:t>
            </a:r>
            <a:r>
              <a:rPr lang="cs-CZ" dirty="0">
                <a:effectLst/>
                <a:ea typeface="Calibri" panose="020F0502020204030204" pitchFamily="34" charset="0"/>
              </a:rPr>
              <a:t> psychology </a:t>
            </a:r>
            <a:r>
              <a:rPr lang="cs-CZ" dirty="0" err="1">
                <a:effectLst/>
                <a:ea typeface="Calibri" panose="020F0502020204030204" pitchFamily="34" charset="0"/>
              </a:rPr>
              <a:t>leads</a:t>
            </a:r>
            <a:r>
              <a:rPr lang="cs-CZ" dirty="0">
                <a:effectLst/>
                <a:ea typeface="Calibri" panose="020F0502020204030204" pitchFamily="34" charset="0"/>
              </a:rPr>
              <a:t> </a:t>
            </a:r>
            <a:r>
              <a:rPr lang="cs-CZ" dirty="0" err="1">
                <a:effectLst/>
                <a:ea typeface="Calibri" panose="020F0502020204030204" pitchFamily="34" charset="0"/>
              </a:rPr>
              <a:t>both</a:t>
            </a:r>
            <a:r>
              <a:rPr lang="cs-CZ" dirty="0">
                <a:effectLst/>
                <a:ea typeface="Calibri" panose="020F0502020204030204" pitchFamily="34" charset="0"/>
              </a:rPr>
              <a:t> </a:t>
            </a:r>
            <a:r>
              <a:rPr lang="cs-CZ" dirty="0" err="1">
                <a:effectLst/>
                <a:ea typeface="Calibri" panose="020F0502020204030204" pitchFamily="34" charset="0"/>
              </a:rPr>
              <a:t>writers</a:t>
            </a:r>
            <a:r>
              <a:rPr lang="cs-CZ" dirty="0">
                <a:effectLst/>
                <a:ea typeface="Calibri" panose="020F0502020204030204" pitchFamily="34" charset="0"/>
              </a:rPr>
              <a:t> and </a:t>
            </a:r>
            <a:r>
              <a:rPr lang="cs-CZ" dirty="0" err="1">
                <a:effectLst/>
                <a:ea typeface="Calibri" panose="020F0502020204030204" pitchFamily="34" charset="0"/>
              </a:rPr>
              <a:t>critics</a:t>
            </a:r>
            <a:r>
              <a:rPr lang="cs-CZ" dirty="0">
                <a:effectLst/>
                <a:ea typeface="Calibri" panose="020F0502020204030204" pitchFamily="34" charset="0"/>
              </a:rPr>
              <a:t> to </a:t>
            </a:r>
            <a:r>
              <a:rPr lang="cs-CZ" dirty="0" err="1">
                <a:effectLst/>
                <a:ea typeface="Calibri" panose="020F0502020204030204" pitchFamily="34" charset="0"/>
              </a:rPr>
              <a:t>imagine</a:t>
            </a:r>
            <a:r>
              <a:rPr lang="cs-CZ" dirty="0">
                <a:effectLst/>
                <a:ea typeface="Calibri" panose="020F0502020204030204" pitchFamily="34" charset="0"/>
              </a:rPr>
              <a:t> not </a:t>
            </a:r>
            <a:r>
              <a:rPr lang="cs-CZ" dirty="0" err="1">
                <a:effectLst/>
                <a:ea typeface="Calibri" panose="020F0502020204030204" pitchFamily="34" charset="0"/>
              </a:rPr>
              <a:t>one</a:t>
            </a:r>
            <a:r>
              <a:rPr lang="cs-CZ" dirty="0">
                <a:effectLst/>
                <a:ea typeface="Calibri" panose="020F0502020204030204" pitchFamily="34" charset="0"/>
              </a:rPr>
              <a:t> </a:t>
            </a:r>
            <a:r>
              <a:rPr lang="cs-CZ" dirty="0" err="1">
                <a:effectLst/>
                <a:ea typeface="Calibri" panose="020F0502020204030204" pitchFamily="34" charset="0"/>
              </a:rPr>
              <a:t>children’s</a:t>
            </a:r>
            <a:r>
              <a:rPr lang="cs-CZ" dirty="0">
                <a:effectLst/>
                <a:ea typeface="Calibri" panose="020F0502020204030204" pitchFamily="34" charset="0"/>
              </a:rPr>
              <a:t> </a:t>
            </a:r>
            <a:r>
              <a:rPr lang="cs-CZ" dirty="0" err="1">
                <a:effectLst/>
                <a:ea typeface="Calibri" panose="020F0502020204030204" pitchFamily="34" charset="0"/>
              </a:rPr>
              <a:t>literature</a:t>
            </a:r>
            <a:r>
              <a:rPr lang="cs-CZ" dirty="0">
                <a:effectLst/>
                <a:ea typeface="Calibri" panose="020F0502020204030204" pitchFamily="34" charset="0"/>
              </a:rPr>
              <a:t> but a </a:t>
            </a:r>
            <a:r>
              <a:rPr lang="cs-CZ" dirty="0" err="1">
                <a:effectLst/>
                <a:ea typeface="Calibri" panose="020F0502020204030204" pitchFamily="34" charset="0"/>
              </a:rPr>
              <a:t>series</a:t>
            </a:r>
            <a:r>
              <a:rPr lang="cs-CZ" dirty="0">
                <a:effectLst/>
                <a:ea typeface="Calibri" panose="020F0502020204030204" pitchFamily="34" charset="0"/>
              </a:rPr>
              <a:t> </a:t>
            </a:r>
            <a:r>
              <a:rPr lang="cs-CZ" dirty="0" err="1">
                <a:effectLst/>
                <a:ea typeface="Calibri" panose="020F0502020204030204" pitchFamily="34" charset="0"/>
              </a:rPr>
              <a:t>of</a:t>
            </a:r>
            <a:r>
              <a:rPr lang="cs-CZ" dirty="0">
                <a:effectLst/>
                <a:ea typeface="Calibri" panose="020F0502020204030204" pitchFamily="34" charset="0"/>
              </a:rPr>
              <a:t> </a:t>
            </a:r>
            <a:r>
              <a:rPr lang="cs-CZ" dirty="0" err="1">
                <a:effectLst/>
                <a:ea typeface="Calibri" panose="020F0502020204030204" pitchFamily="34" charset="0"/>
              </a:rPr>
              <a:t>increasingly</a:t>
            </a:r>
            <a:r>
              <a:rPr lang="cs-CZ" dirty="0">
                <a:effectLst/>
                <a:ea typeface="Calibri" panose="020F0502020204030204" pitchFamily="34" charset="0"/>
              </a:rPr>
              <a:t> </a:t>
            </a:r>
            <a:r>
              <a:rPr lang="cs-CZ" dirty="0" err="1">
                <a:effectLst/>
                <a:ea typeface="Calibri" panose="020F0502020204030204" pitchFamily="34" charset="0"/>
              </a:rPr>
              <a:t>complex</a:t>
            </a:r>
            <a:r>
              <a:rPr lang="cs-CZ" dirty="0">
                <a:effectLst/>
                <a:ea typeface="Calibri" panose="020F0502020204030204" pitchFamily="34" charset="0"/>
              </a:rPr>
              <a:t> </a:t>
            </a:r>
            <a:r>
              <a:rPr lang="cs-CZ" dirty="0" err="1">
                <a:effectLst/>
                <a:ea typeface="Calibri" panose="020F0502020204030204" pitchFamily="34" charset="0"/>
              </a:rPr>
              <a:t>children’s</a:t>
            </a:r>
            <a:r>
              <a:rPr lang="cs-CZ" dirty="0">
                <a:effectLst/>
                <a:ea typeface="Calibri" panose="020F0502020204030204" pitchFamily="34" charset="0"/>
              </a:rPr>
              <a:t> </a:t>
            </a:r>
            <a:r>
              <a:rPr lang="cs-CZ" dirty="0" err="1">
                <a:effectLst/>
                <a:ea typeface="Calibri" panose="020F0502020204030204" pitchFamily="34" charset="0"/>
              </a:rPr>
              <a:t>literatures</a:t>
            </a:r>
            <a:r>
              <a:rPr lang="cs-CZ" dirty="0">
                <a:effectLst/>
                <a:ea typeface="Calibri" panose="020F0502020204030204" pitchFamily="34" charset="0"/>
              </a:rPr>
              <a:t>, </a:t>
            </a:r>
            <a:r>
              <a:rPr lang="cs-CZ" dirty="0" err="1">
                <a:effectLst/>
                <a:ea typeface="Calibri" panose="020F0502020204030204" pitchFamily="34" charset="0"/>
              </a:rPr>
              <a:t>each</a:t>
            </a:r>
            <a:r>
              <a:rPr lang="cs-CZ" dirty="0">
                <a:effectLst/>
                <a:ea typeface="Calibri" panose="020F0502020204030204" pitchFamily="34" charset="0"/>
              </a:rPr>
              <a:t> </a:t>
            </a:r>
            <a:r>
              <a:rPr lang="cs-CZ" dirty="0" err="1">
                <a:effectLst/>
                <a:ea typeface="Calibri" panose="020F0502020204030204" pitchFamily="34" charset="0"/>
              </a:rPr>
              <a:t>one</a:t>
            </a:r>
            <a:r>
              <a:rPr lang="cs-CZ" dirty="0">
                <a:effectLst/>
                <a:ea typeface="Calibri" panose="020F0502020204030204" pitchFamily="34" charset="0"/>
              </a:rPr>
              <a:t> </a:t>
            </a:r>
            <a:r>
              <a:rPr lang="cs-CZ" dirty="0" err="1">
                <a:effectLst/>
                <a:ea typeface="Calibri" panose="020F0502020204030204" pitchFamily="34" charset="0"/>
              </a:rPr>
              <a:t>tied</a:t>
            </a:r>
            <a:r>
              <a:rPr lang="cs-CZ" dirty="0">
                <a:effectLst/>
                <a:ea typeface="Calibri" panose="020F0502020204030204" pitchFamily="34" charset="0"/>
              </a:rPr>
              <a:t> to a </a:t>
            </a:r>
            <a:r>
              <a:rPr lang="cs-CZ" dirty="0" err="1">
                <a:effectLst/>
                <a:ea typeface="Calibri" panose="020F0502020204030204" pitchFamily="34" charset="0"/>
              </a:rPr>
              <a:t>specific</a:t>
            </a:r>
            <a:r>
              <a:rPr lang="cs-CZ" dirty="0">
                <a:effectLst/>
                <a:ea typeface="Calibri" panose="020F0502020204030204" pitchFamily="34" charset="0"/>
              </a:rPr>
              <a:t> </a:t>
            </a:r>
            <a:r>
              <a:rPr lang="cs-CZ" dirty="0" err="1">
                <a:effectLst/>
                <a:ea typeface="Calibri" panose="020F0502020204030204" pitchFamily="34" charset="0"/>
              </a:rPr>
              <a:t>dvelopmental</a:t>
            </a:r>
            <a:r>
              <a:rPr lang="cs-CZ" dirty="0">
                <a:effectLst/>
                <a:ea typeface="Calibri" panose="020F0502020204030204" pitchFamily="34" charset="0"/>
              </a:rPr>
              <a:t> </a:t>
            </a:r>
            <a:r>
              <a:rPr lang="cs-CZ" dirty="0" err="1">
                <a:effectLst/>
                <a:ea typeface="Calibri" panose="020F0502020204030204" pitchFamily="34" charset="0"/>
              </a:rPr>
              <a:t>stage</a:t>
            </a:r>
            <a:r>
              <a:rPr lang="cs-CZ" dirty="0">
                <a:effectLst/>
                <a:ea typeface="Calibri" panose="020F0502020204030204" pitchFamily="34" charset="0"/>
              </a:rPr>
              <a:t> </a:t>
            </a:r>
            <a:r>
              <a:rPr lang="cs-CZ" dirty="0" err="1">
                <a:effectLst/>
                <a:ea typeface="Calibri" panose="020F0502020204030204" pitchFamily="34" charset="0"/>
              </a:rPr>
              <a:t>or</a:t>
            </a:r>
            <a:r>
              <a:rPr lang="cs-CZ" dirty="0">
                <a:effectLst/>
                <a:ea typeface="Calibri" panose="020F0502020204030204" pitchFamily="34" charset="0"/>
              </a:rPr>
              <a:t> </a:t>
            </a:r>
            <a:r>
              <a:rPr lang="cs-CZ" dirty="0" err="1">
                <a:effectLst/>
                <a:ea typeface="Calibri" panose="020F0502020204030204" pitchFamily="34" charset="0"/>
              </a:rPr>
              <a:t>chronological</a:t>
            </a:r>
            <a:r>
              <a:rPr lang="cs-CZ" dirty="0">
                <a:effectLst/>
                <a:ea typeface="Calibri" panose="020F0502020204030204" pitchFamily="34" charset="0"/>
              </a:rPr>
              <a:t> </a:t>
            </a:r>
            <a:r>
              <a:rPr lang="cs-CZ" dirty="0" err="1">
                <a:effectLst/>
                <a:ea typeface="Calibri" panose="020F0502020204030204" pitchFamily="34" charset="0"/>
              </a:rPr>
              <a:t>age</a:t>
            </a:r>
            <a:r>
              <a:rPr lang="cs-CZ" dirty="0">
                <a:effectLst/>
                <a:ea typeface="Calibri" panose="020F0502020204030204" pitchFamily="34" charset="0"/>
              </a:rPr>
              <a:t>“                   								(</a:t>
            </a:r>
            <a:r>
              <a:rPr lang="cs-CZ" dirty="0" err="1">
                <a:effectLst/>
                <a:ea typeface="Calibri" panose="020F0502020204030204" pitchFamily="34" charset="0"/>
              </a:rPr>
              <a:t>Nodelman</a:t>
            </a:r>
            <a:r>
              <a:rPr lang="cs-CZ" dirty="0">
                <a:effectLst/>
                <a:ea typeface="Calibri" panose="020F0502020204030204" pitchFamily="34" charset="0"/>
              </a:rPr>
              <a:t>, 2008)</a:t>
            </a:r>
          </a:p>
          <a:p>
            <a:endParaRPr lang="cs-CZ" dirty="0"/>
          </a:p>
        </p:txBody>
      </p:sp>
    </p:spTree>
    <p:extLst>
      <p:ext uri="{BB962C8B-B14F-4D97-AF65-F5344CB8AC3E}">
        <p14:creationId xmlns:p14="http://schemas.microsoft.com/office/powerpoint/2010/main" val="361378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9F3ACF-89F5-47D9-96CA-BB0EFE4F9FA4}"/>
              </a:ext>
            </a:extLst>
          </p:cNvPr>
          <p:cNvSpPr>
            <a:spLocks noGrp="1"/>
          </p:cNvSpPr>
          <p:nvPr>
            <p:ph type="title"/>
          </p:nvPr>
        </p:nvSpPr>
        <p:spPr/>
        <p:txBody>
          <a:bodyPr/>
          <a:lstStyle/>
          <a:p>
            <a:r>
              <a:rPr lang="cs-CZ" dirty="0"/>
              <a:t>Detektivní próza (pro dospělé?) jako žánr</a:t>
            </a:r>
          </a:p>
        </p:txBody>
      </p:sp>
      <p:sp>
        <p:nvSpPr>
          <p:cNvPr id="3" name="Zástupný symbol pro obsah 2">
            <a:extLst>
              <a:ext uri="{FF2B5EF4-FFF2-40B4-BE49-F238E27FC236}">
                <a16:creationId xmlns:a16="http://schemas.microsoft.com/office/drawing/2014/main" id="{68617D69-21E9-4AF2-BDD4-D78954676815}"/>
              </a:ext>
            </a:extLst>
          </p:cNvPr>
          <p:cNvSpPr>
            <a:spLocks noGrp="1"/>
          </p:cNvSpPr>
          <p:nvPr>
            <p:ph idx="1"/>
          </p:nvPr>
        </p:nvSpPr>
        <p:spPr>
          <a:xfrm>
            <a:off x="838200" y="1825624"/>
            <a:ext cx="10515600" cy="4462053"/>
          </a:xfrm>
        </p:spPr>
        <p:txBody>
          <a:bodyPr/>
          <a:lstStyle/>
          <a:p>
            <a:r>
              <a:rPr lang="cs-CZ" dirty="0"/>
              <a:t>Příběh zločinu, příběh vyšetřování (</a:t>
            </a:r>
            <a:r>
              <a:rPr lang="cs-CZ" dirty="0" err="1"/>
              <a:t>Todorov</a:t>
            </a:r>
            <a:r>
              <a:rPr lang="cs-CZ" dirty="0"/>
              <a:t>, 2000)</a:t>
            </a:r>
          </a:p>
          <a:p>
            <a:r>
              <a:rPr lang="cs-CZ" dirty="0"/>
              <a:t>objasňování tajemného zločinu, jehož vysvětlení se zdá nemožné, ale racionální úvahou se k němu mohou postavy i čtenář dobrat, typické postavy a kompozice (Mocná, 2004)</a:t>
            </a:r>
          </a:p>
          <a:p>
            <a:r>
              <a:rPr lang="cs-CZ" dirty="0"/>
              <a:t>nejuzavřenější a nejpetrifikovanější žánr populární kultury“(Horváth, 2011: 14)</a:t>
            </a:r>
          </a:p>
          <a:p>
            <a:endParaRPr lang="cs-CZ" dirty="0"/>
          </a:p>
          <a:p>
            <a:r>
              <a:rPr lang="cs-CZ" dirty="0"/>
              <a:t>„iterativní schéma“ (</a:t>
            </a:r>
            <a:r>
              <a:rPr lang="cs-CZ" dirty="0" err="1"/>
              <a:t>Eco</a:t>
            </a:r>
            <a:r>
              <a:rPr lang="cs-CZ"/>
              <a:t>, 1995: 267+)</a:t>
            </a:r>
            <a:endParaRPr lang="cs-CZ" dirty="0"/>
          </a:p>
          <a:p>
            <a:r>
              <a:rPr lang="cs-CZ" dirty="0"/>
              <a:t>„znovunastolení řádu“ (</a:t>
            </a:r>
            <a:r>
              <a:rPr lang="cs-CZ" dirty="0" err="1"/>
              <a:t>Caillois</a:t>
            </a:r>
            <a:r>
              <a:rPr lang="cs-CZ" dirty="0"/>
              <a:t>, 1983)</a:t>
            </a:r>
          </a:p>
          <a:p>
            <a:pPr marL="0" indent="0">
              <a:buNone/>
            </a:pPr>
            <a:endParaRPr lang="cs-CZ" dirty="0"/>
          </a:p>
        </p:txBody>
      </p:sp>
    </p:spTree>
    <p:extLst>
      <p:ext uri="{BB962C8B-B14F-4D97-AF65-F5344CB8AC3E}">
        <p14:creationId xmlns:p14="http://schemas.microsoft.com/office/powerpoint/2010/main" val="2465179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1E7C9939-01F4-434F-8B54-C98F9F746855}"/>
              </a:ext>
            </a:extLst>
          </p:cNvPr>
          <p:cNvSpPr>
            <a:spLocks noGrp="1"/>
          </p:cNvSpPr>
          <p:nvPr>
            <p:ph type="title"/>
          </p:nvPr>
        </p:nvSpPr>
        <p:spPr/>
        <p:txBody>
          <a:bodyPr/>
          <a:lstStyle/>
          <a:p>
            <a:endParaRPr lang="cs-CZ" dirty="0"/>
          </a:p>
        </p:txBody>
      </p:sp>
      <p:pic>
        <p:nvPicPr>
          <p:cNvPr id="7" name="Obrázek 6">
            <a:extLst>
              <a:ext uri="{FF2B5EF4-FFF2-40B4-BE49-F238E27FC236}">
                <a16:creationId xmlns:a16="http://schemas.microsoft.com/office/drawing/2014/main" id="{FF2AB048-82F2-4A3D-AD29-AF79FAAC0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37"/>
            <a:ext cx="5627801" cy="6220824"/>
          </a:xfrm>
          <a:prstGeom prst="rect">
            <a:avLst/>
          </a:prstGeom>
        </p:spPr>
      </p:pic>
      <p:pic>
        <p:nvPicPr>
          <p:cNvPr id="11" name="Obrázek 10">
            <a:extLst>
              <a:ext uri="{FF2B5EF4-FFF2-40B4-BE49-F238E27FC236}">
                <a16:creationId xmlns:a16="http://schemas.microsoft.com/office/drawing/2014/main" id="{7532E3C2-1321-43C3-AF79-2A5590A9F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755543"/>
            <a:ext cx="3026004" cy="4130736"/>
          </a:xfrm>
          <a:prstGeom prst="rect">
            <a:avLst/>
          </a:prstGeom>
        </p:spPr>
      </p:pic>
      <p:pic>
        <p:nvPicPr>
          <p:cNvPr id="15" name="Zástupný symbol pro obsah 14">
            <a:extLst>
              <a:ext uri="{FF2B5EF4-FFF2-40B4-BE49-F238E27FC236}">
                <a16:creationId xmlns:a16="http://schemas.microsoft.com/office/drawing/2014/main" id="{1FD901BE-09BF-4AEB-B367-374D9656D04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081241" y="-52337"/>
            <a:ext cx="4455819" cy="6910337"/>
          </a:xfrm>
        </p:spPr>
      </p:pic>
      <p:pic>
        <p:nvPicPr>
          <p:cNvPr id="9" name="Obrázek 8">
            <a:extLst>
              <a:ext uri="{FF2B5EF4-FFF2-40B4-BE49-F238E27FC236}">
                <a16:creationId xmlns:a16="http://schemas.microsoft.com/office/drawing/2014/main" id="{F3441243-8B8C-4ADC-BFC7-5805D3CEBA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7725" y="-52337"/>
            <a:ext cx="3352951" cy="4891291"/>
          </a:xfrm>
          <a:prstGeom prst="rect">
            <a:avLst/>
          </a:prstGeom>
        </p:spPr>
      </p:pic>
      <p:pic>
        <p:nvPicPr>
          <p:cNvPr id="17" name="Obrázek 16">
            <a:extLst>
              <a:ext uri="{FF2B5EF4-FFF2-40B4-BE49-F238E27FC236}">
                <a16:creationId xmlns:a16="http://schemas.microsoft.com/office/drawing/2014/main" id="{C9A58934-E23D-4185-B1BB-7136E49524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6005" y="3281309"/>
            <a:ext cx="6040438" cy="4005680"/>
          </a:xfrm>
          <a:prstGeom prst="rect">
            <a:avLst/>
          </a:prstGeom>
        </p:spPr>
      </p:pic>
    </p:spTree>
    <p:extLst>
      <p:ext uri="{BB962C8B-B14F-4D97-AF65-F5344CB8AC3E}">
        <p14:creationId xmlns:p14="http://schemas.microsoft.com/office/powerpoint/2010/main" val="2644103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81296C-1C7C-40E0-90F3-C2F24BFCA47E}"/>
              </a:ext>
            </a:extLst>
          </p:cNvPr>
          <p:cNvSpPr>
            <a:spLocks noGrp="1"/>
          </p:cNvSpPr>
          <p:nvPr>
            <p:ph type="title"/>
          </p:nvPr>
        </p:nvSpPr>
        <p:spPr/>
        <p:txBody>
          <a:bodyPr/>
          <a:lstStyle/>
          <a:p>
            <a:r>
              <a:rPr lang="cs-CZ" dirty="0"/>
              <a:t>Detektivní próza pro děti jako žánr?</a:t>
            </a:r>
          </a:p>
        </p:txBody>
      </p:sp>
      <p:sp>
        <p:nvSpPr>
          <p:cNvPr id="3" name="Zástupný symbol pro obsah 2">
            <a:extLst>
              <a:ext uri="{FF2B5EF4-FFF2-40B4-BE49-F238E27FC236}">
                <a16:creationId xmlns:a16="http://schemas.microsoft.com/office/drawing/2014/main" id="{B3B76B90-8C38-46AB-BD1E-5A6327D56B7D}"/>
              </a:ext>
            </a:extLst>
          </p:cNvPr>
          <p:cNvSpPr>
            <a:spLocks noGrp="1"/>
          </p:cNvSpPr>
          <p:nvPr>
            <p:ph sz="half" idx="1"/>
          </p:nvPr>
        </p:nvSpPr>
        <p:spPr>
          <a:xfrm>
            <a:off x="551875" y="1825625"/>
            <a:ext cx="7992685" cy="4351338"/>
          </a:xfrm>
        </p:spPr>
        <p:txBody>
          <a:bodyPr/>
          <a:lstStyle/>
          <a:p>
            <a:pPr marL="0" indent="0">
              <a:buNone/>
            </a:pPr>
            <a:r>
              <a:rPr lang="cs-CZ" dirty="0"/>
              <a:t>„Není to v pravém smyslu detektivka, jak se často opakuje […].“ (</a:t>
            </a:r>
            <a:r>
              <a:rPr lang="cs-CZ" dirty="0" err="1"/>
              <a:t>Genčiová</a:t>
            </a:r>
            <a:r>
              <a:rPr lang="cs-CZ" dirty="0"/>
              <a:t>, 1984)</a:t>
            </a:r>
          </a:p>
          <a:p>
            <a:pPr marL="0" indent="0">
              <a:buNone/>
            </a:pPr>
            <a:endParaRPr lang="cs-CZ" b="1" dirty="0"/>
          </a:p>
          <a:p>
            <a:pPr marL="0" indent="0">
              <a:buNone/>
            </a:pPr>
            <a:r>
              <a:rPr lang="cs-CZ" b="1" dirty="0"/>
              <a:t>Jsou dětské detektivky více dětskou literaturou, nebo detektivkami?</a:t>
            </a:r>
          </a:p>
          <a:p>
            <a:endParaRPr lang="cs-CZ" dirty="0"/>
          </a:p>
          <a:p>
            <a:r>
              <a:rPr lang="cs-CZ" b="1" dirty="0"/>
              <a:t>Časoprostor</a:t>
            </a:r>
          </a:p>
          <a:p>
            <a:pPr>
              <a:buFont typeface="Wingdings" panose="05000000000000000000" pitchFamily="2" charset="2"/>
              <a:buChar char="Ø"/>
            </a:pPr>
            <a:r>
              <a:rPr lang="cs-CZ" dirty="0"/>
              <a:t>Prázdniny / minulost (dočasné osamostatnění)</a:t>
            </a:r>
          </a:p>
          <a:p>
            <a:pPr>
              <a:buFont typeface="Wingdings" panose="05000000000000000000" pitchFamily="2" charset="2"/>
              <a:buChar char="Ø"/>
            </a:pPr>
            <a:r>
              <a:rPr lang="cs-CZ" dirty="0"/>
              <a:t>Tematizace vztahu </a:t>
            </a:r>
            <a:r>
              <a:rPr lang="cs-CZ" b="1" dirty="0"/>
              <a:t>dětí a dospělých</a:t>
            </a:r>
          </a:p>
          <a:p>
            <a:pPr>
              <a:buFont typeface="Wingdings" panose="05000000000000000000" pitchFamily="2" charset="2"/>
              <a:buChar char="Ø"/>
            </a:pPr>
            <a:endParaRPr lang="cs-CZ" dirty="0"/>
          </a:p>
          <a:p>
            <a:pPr marL="0" indent="0">
              <a:buNone/>
            </a:pPr>
            <a:endParaRPr lang="cs-CZ" dirty="0"/>
          </a:p>
          <a:p>
            <a:endParaRPr lang="cs-CZ" dirty="0"/>
          </a:p>
        </p:txBody>
      </p:sp>
      <p:pic>
        <p:nvPicPr>
          <p:cNvPr id="8" name="Zástupný symbol pro obsah 7">
            <a:extLst>
              <a:ext uri="{FF2B5EF4-FFF2-40B4-BE49-F238E27FC236}">
                <a16:creationId xmlns:a16="http://schemas.microsoft.com/office/drawing/2014/main" id="{79DA855C-BC40-4F49-883D-8EFC3332F3F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71315" y="1840865"/>
            <a:ext cx="2868810" cy="4351338"/>
          </a:xfrm>
        </p:spPr>
      </p:pic>
      <p:cxnSp>
        <p:nvCxnSpPr>
          <p:cNvPr id="10" name="Přímá spojnice se šipkou 9">
            <a:extLst>
              <a:ext uri="{FF2B5EF4-FFF2-40B4-BE49-F238E27FC236}">
                <a16:creationId xmlns:a16="http://schemas.microsoft.com/office/drawing/2014/main" id="{65BB0CAD-8147-4C35-99F6-195902DFA7FF}"/>
              </a:ext>
            </a:extLst>
          </p:cNvPr>
          <p:cNvCxnSpPr/>
          <p:nvPr/>
        </p:nvCxnSpPr>
        <p:spPr>
          <a:xfrm>
            <a:off x="7000240" y="2418080"/>
            <a:ext cx="1666240" cy="914400"/>
          </a:xfrm>
          <a:prstGeom prst="curved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46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899DD1-1C51-4A4C-A052-2B57959F1332}"/>
              </a:ext>
            </a:extLst>
          </p:cNvPr>
          <p:cNvSpPr>
            <a:spLocks noGrp="1"/>
          </p:cNvSpPr>
          <p:nvPr>
            <p:ph type="title"/>
          </p:nvPr>
        </p:nvSpPr>
        <p:spPr/>
        <p:txBody>
          <a:bodyPr/>
          <a:lstStyle/>
          <a:p>
            <a:r>
              <a:rPr lang="cs-CZ" dirty="0"/>
              <a:t>Detektivní próza pro děti jako žánr?</a:t>
            </a:r>
          </a:p>
        </p:txBody>
      </p:sp>
      <p:sp>
        <p:nvSpPr>
          <p:cNvPr id="3" name="Zástupný symbol pro obsah 2">
            <a:extLst>
              <a:ext uri="{FF2B5EF4-FFF2-40B4-BE49-F238E27FC236}">
                <a16:creationId xmlns:a16="http://schemas.microsoft.com/office/drawing/2014/main" id="{A121D87F-4C26-4CBA-BD86-EE5D423325A8}"/>
              </a:ext>
            </a:extLst>
          </p:cNvPr>
          <p:cNvSpPr>
            <a:spLocks noGrp="1"/>
          </p:cNvSpPr>
          <p:nvPr>
            <p:ph sz="half" idx="1"/>
          </p:nvPr>
        </p:nvSpPr>
        <p:spPr>
          <a:xfrm>
            <a:off x="838200" y="1825625"/>
            <a:ext cx="7523480" cy="4667250"/>
          </a:xfrm>
        </p:spPr>
        <p:txBody>
          <a:bodyPr/>
          <a:lstStyle/>
          <a:p>
            <a:r>
              <a:rPr lang="cs-CZ" dirty="0"/>
              <a:t>Detektivové (děti) jako </a:t>
            </a:r>
            <a:r>
              <a:rPr lang="cs-CZ" b="1" dirty="0"/>
              <a:t>kolektiv</a:t>
            </a:r>
            <a:r>
              <a:rPr lang="cs-CZ" dirty="0"/>
              <a:t> / </a:t>
            </a:r>
            <a:r>
              <a:rPr lang="cs-CZ" b="1" dirty="0"/>
              <a:t>zvířecí</a:t>
            </a:r>
            <a:r>
              <a:rPr lang="cs-CZ" dirty="0"/>
              <a:t> detektiv</a:t>
            </a:r>
          </a:p>
          <a:p>
            <a:pPr marL="0" indent="0">
              <a:buNone/>
            </a:pPr>
            <a:r>
              <a:rPr lang="cs-CZ" dirty="0"/>
              <a:t> &gt; nenápadnost, pozornost k detailům, intuice (absence hypotéz)</a:t>
            </a:r>
          </a:p>
          <a:p>
            <a:pPr marL="0" indent="0">
              <a:buNone/>
            </a:pPr>
            <a:r>
              <a:rPr lang="cs-CZ" dirty="0"/>
              <a:t> &gt; rozpolcenost detektiva</a:t>
            </a:r>
          </a:p>
          <a:p>
            <a:r>
              <a:rPr lang="cs-CZ" dirty="0"/>
              <a:t>Méně závažné zločiny (tabuizace)</a:t>
            </a:r>
          </a:p>
          <a:p>
            <a:r>
              <a:rPr lang="cs-CZ" b="1" dirty="0"/>
              <a:t>Aluze</a:t>
            </a:r>
            <a:r>
              <a:rPr lang="cs-CZ" dirty="0"/>
              <a:t> detektivek pro dospělé</a:t>
            </a:r>
          </a:p>
          <a:p>
            <a:r>
              <a:rPr lang="cs-CZ" b="1" dirty="0"/>
              <a:t>Vztah děti x dospělí</a:t>
            </a:r>
          </a:p>
          <a:p>
            <a:r>
              <a:rPr lang="cs-CZ" dirty="0"/>
              <a:t>Zvláštní pojetí </a:t>
            </a:r>
            <a:r>
              <a:rPr lang="cs-CZ" b="1" dirty="0"/>
              <a:t>racionality</a:t>
            </a:r>
          </a:p>
        </p:txBody>
      </p:sp>
      <p:pic>
        <p:nvPicPr>
          <p:cNvPr id="6" name="Zástupný symbol pro obsah 5">
            <a:extLst>
              <a:ext uri="{FF2B5EF4-FFF2-40B4-BE49-F238E27FC236}">
                <a16:creationId xmlns:a16="http://schemas.microsoft.com/office/drawing/2014/main" id="{20B8475C-3A81-45E4-B7B0-226CF6A8B27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629332" y="2068805"/>
            <a:ext cx="2889070" cy="3864977"/>
          </a:xfrm>
        </p:spPr>
      </p:pic>
    </p:spTree>
    <p:extLst>
      <p:ext uri="{BB962C8B-B14F-4D97-AF65-F5344CB8AC3E}">
        <p14:creationId xmlns:p14="http://schemas.microsoft.com/office/powerpoint/2010/main" val="116855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BC2B10-9685-43E5-9ACE-F6F94D400AD0}"/>
              </a:ext>
            </a:extLst>
          </p:cNvPr>
          <p:cNvSpPr>
            <a:spLocks noGrp="1"/>
          </p:cNvSpPr>
          <p:nvPr>
            <p:ph type="title"/>
          </p:nvPr>
        </p:nvSpPr>
        <p:spPr>
          <a:xfrm>
            <a:off x="838200" y="365125"/>
            <a:ext cx="10876280" cy="1325563"/>
          </a:xfrm>
        </p:spPr>
        <p:txBody>
          <a:bodyPr/>
          <a:lstStyle/>
          <a:p>
            <a:r>
              <a:rPr lang="cs-CZ" dirty="0"/>
              <a:t>Pátrání jako hra</a:t>
            </a:r>
          </a:p>
        </p:txBody>
      </p:sp>
      <p:sp>
        <p:nvSpPr>
          <p:cNvPr id="3" name="Zástupný symbol pro obsah 2">
            <a:extLst>
              <a:ext uri="{FF2B5EF4-FFF2-40B4-BE49-F238E27FC236}">
                <a16:creationId xmlns:a16="http://schemas.microsoft.com/office/drawing/2014/main" id="{A4A3C231-29F9-49E1-9818-CD5F07C41F6C}"/>
              </a:ext>
            </a:extLst>
          </p:cNvPr>
          <p:cNvSpPr>
            <a:spLocks noGrp="1"/>
          </p:cNvSpPr>
          <p:nvPr>
            <p:ph sz="half" idx="1"/>
          </p:nvPr>
        </p:nvSpPr>
        <p:spPr>
          <a:xfrm>
            <a:off x="838200" y="1825625"/>
            <a:ext cx="6401586" cy="4351338"/>
          </a:xfrm>
        </p:spPr>
        <p:txBody>
          <a:bodyPr/>
          <a:lstStyle/>
          <a:p>
            <a:r>
              <a:rPr lang="cs-CZ" dirty="0"/>
              <a:t>Roger </a:t>
            </a:r>
            <a:r>
              <a:rPr lang="cs-CZ" dirty="0" err="1"/>
              <a:t>Caillois</a:t>
            </a:r>
            <a:r>
              <a:rPr lang="cs-CZ" dirty="0"/>
              <a:t>: </a:t>
            </a:r>
            <a:r>
              <a:rPr lang="cs-CZ" i="1" dirty="0" err="1"/>
              <a:t>The</a:t>
            </a:r>
            <a:r>
              <a:rPr lang="cs-CZ" i="1" dirty="0"/>
              <a:t> </a:t>
            </a:r>
            <a:r>
              <a:rPr lang="cs-CZ" i="1" dirty="0" err="1"/>
              <a:t>detective</a:t>
            </a:r>
            <a:r>
              <a:rPr lang="cs-CZ" i="1" dirty="0"/>
              <a:t> novel as a game </a:t>
            </a:r>
            <a:r>
              <a:rPr lang="cs-CZ" dirty="0"/>
              <a:t>(1983)</a:t>
            </a:r>
          </a:p>
          <a:p>
            <a:r>
              <a:rPr lang="cs-CZ" dirty="0"/>
              <a:t>Dobrovolná činnost, vymezený časoprostor</a:t>
            </a:r>
          </a:p>
          <a:p>
            <a:r>
              <a:rPr lang="cs-CZ" dirty="0"/>
              <a:t>Explicitní i implicitní obsažení hry</a:t>
            </a:r>
          </a:p>
          <a:p>
            <a:r>
              <a:rPr lang="cs-CZ" dirty="0"/>
              <a:t>Kvízy, hádanky, </a:t>
            </a:r>
            <a:r>
              <a:rPr lang="cs-CZ" dirty="0" err="1"/>
              <a:t>osmisměrky</a:t>
            </a:r>
            <a:r>
              <a:rPr lang="cs-CZ" dirty="0"/>
              <a:t>…</a:t>
            </a:r>
          </a:p>
          <a:p>
            <a:r>
              <a:rPr lang="cs-CZ" dirty="0"/>
              <a:t>Speciální nástroje</a:t>
            </a:r>
          </a:p>
          <a:p>
            <a:r>
              <a:rPr lang="cs-CZ" dirty="0"/>
              <a:t>Hranice světa hry a reálného světa narušována, ale v závěru posílena</a:t>
            </a:r>
          </a:p>
        </p:txBody>
      </p:sp>
      <p:pic>
        <p:nvPicPr>
          <p:cNvPr id="6" name="Zástupný symbol pro obsah 5">
            <a:extLst>
              <a:ext uri="{FF2B5EF4-FFF2-40B4-BE49-F238E27FC236}">
                <a16:creationId xmlns:a16="http://schemas.microsoft.com/office/drawing/2014/main" id="{55F97D01-DAEA-48F4-974B-D239F4A53FD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75835" y="2780907"/>
            <a:ext cx="4930296" cy="3465067"/>
          </a:xfrm>
        </p:spPr>
      </p:pic>
    </p:spTree>
    <p:extLst>
      <p:ext uri="{BB962C8B-B14F-4D97-AF65-F5344CB8AC3E}">
        <p14:creationId xmlns:p14="http://schemas.microsoft.com/office/powerpoint/2010/main" val="176110556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D5752A5C-7494-4EDD-8151-DB9189CA592B}" vid="{5F1878C6-A779-4D69-8E32-E97DF00B1F4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ff_uk_sablona_CZ</Template>
  <TotalTime>4478</TotalTime>
  <Words>807</Words>
  <Application>Microsoft Office PowerPoint</Application>
  <PresentationFormat>Widescreen</PresentationFormat>
  <Paragraphs>76</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Motiv Office</vt:lpstr>
      <vt:lpstr>Dětskost jako atribut literárního žánru</vt:lpstr>
      <vt:lpstr>Vztah literatury pro děti a mládež  a literatury pro dospělé</vt:lpstr>
      <vt:lpstr>Proč existují dětské detektivky?  Proč existuje dětská literatura?</vt:lpstr>
      <vt:lpstr>Různé detektivky dle věku čtenáře?</vt:lpstr>
      <vt:lpstr>Detektivní próza (pro dospělé?) jako žánr</vt:lpstr>
      <vt:lpstr>PowerPoint Presentation</vt:lpstr>
      <vt:lpstr>Detektivní próza pro děti jako žánr?</vt:lpstr>
      <vt:lpstr>Detektivní próza pro děti jako žánr?</vt:lpstr>
      <vt:lpstr>Pátrání jako hra</vt:lpstr>
      <vt:lpstr>Společné (?) prvky</vt:lpstr>
      <vt:lpstr>Moc TEXTU a moc KONTEXTU</vt:lpstr>
      <vt:lpstr>Závěry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Dětskost jako atribut literárního žánru</dc:title>
  <dc:creator>Jana Segi Lukavská</dc:creator>
  <cp:lastModifiedBy>Segi Lukavská, Jana</cp:lastModifiedBy>
  <cp:revision>106</cp:revision>
  <dcterms:created xsi:type="dcterms:W3CDTF">2018-08-22T07:39:19Z</dcterms:created>
  <dcterms:modified xsi:type="dcterms:W3CDTF">2024-03-18T12:55:58Z</dcterms:modified>
</cp:coreProperties>
</file>