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50"/>
  </p:notesMasterIdLst>
  <p:sldIdLst>
    <p:sldId id="257" r:id="rId5"/>
    <p:sldId id="262" r:id="rId6"/>
    <p:sldId id="263" r:id="rId7"/>
    <p:sldId id="261" r:id="rId8"/>
    <p:sldId id="321" r:id="rId9"/>
    <p:sldId id="322" r:id="rId10"/>
    <p:sldId id="323" r:id="rId11"/>
    <p:sldId id="324" r:id="rId12"/>
    <p:sldId id="325" r:id="rId13"/>
    <p:sldId id="259" r:id="rId14"/>
    <p:sldId id="260" r:id="rId15"/>
    <p:sldId id="264" r:id="rId16"/>
    <p:sldId id="265" r:id="rId17"/>
    <p:sldId id="266" r:id="rId18"/>
    <p:sldId id="267" r:id="rId19"/>
    <p:sldId id="268" r:id="rId20"/>
    <p:sldId id="269" r:id="rId21"/>
    <p:sldId id="271" r:id="rId22"/>
    <p:sldId id="270" r:id="rId23"/>
    <p:sldId id="272" r:id="rId24"/>
    <p:sldId id="273" r:id="rId25"/>
    <p:sldId id="326" r:id="rId26"/>
    <p:sldId id="276" r:id="rId27"/>
    <p:sldId id="277" r:id="rId28"/>
    <p:sldId id="278" r:id="rId29"/>
    <p:sldId id="280" r:id="rId30"/>
    <p:sldId id="296" r:id="rId31"/>
    <p:sldId id="290" r:id="rId32"/>
    <p:sldId id="291" r:id="rId33"/>
    <p:sldId id="292" r:id="rId34"/>
    <p:sldId id="297" r:id="rId35"/>
    <p:sldId id="298" r:id="rId36"/>
    <p:sldId id="299" r:id="rId37"/>
    <p:sldId id="300" r:id="rId38"/>
    <p:sldId id="301" r:id="rId39"/>
    <p:sldId id="302" r:id="rId40"/>
    <p:sldId id="303" r:id="rId41"/>
    <p:sldId id="305" r:id="rId42"/>
    <p:sldId id="306" r:id="rId43"/>
    <p:sldId id="307" r:id="rId44"/>
    <p:sldId id="310" r:id="rId45"/>
    <p:sldId id="308" r:id="rId46"/>
    <p:sldId id="309" r:id="rId47"/>
    <p:sldId id="312" r:id="rId48"/>
    <p:sldId id="320" r:id="rId4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94660"/>
  </p:normalViewPr>
  <p:slideViewPr>
    <p:cSldViewPr snapToGrid="0">
      <p:cViewPr varScale="1">
        <p:scale>
          <a:sx n="55" d="100"/>
          <a:sy n="55" d="100"/>
        </p:scale>
        <p:origin x="109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4DFBD4-F68B-41B1-AE0D-E7343A5B6FAD}" type="datetimeFigureOut">
              <a:rPr lang="cs-CZ" smtClean="0"/>
              <a:t>02.11.2023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12F4B0-F8E3-4E38-BEDF-02F99946D1FE}" type="slidenum">
              <a:rPr lang="cs-CZ" smtClean="0"/>
              <a:t>‹#›</a:t>
            </a:fld>
            <a:endParaRPr lang="cs-CZ"/>
          </a:p>
        </p:txBody>
      </p:sp>
    </p:spTree>
    <p:extLst>
      <p:ext uri="{BB962C8B-B14F-4D97-AF65-F5344CB8AC3E}">
        <p14:creationId xmlns:p14="http://schemas.microsoft.com/office/powerpoint/2010/main" val="3835384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9C220F68-9225-4835-BFC5-EC18421A0959}" type="slidenum">
              <a:rPr lang="cs-CZ" smtClean="0"/>
              <a:t>40</a:t>
            </a:fld>
            <a:endParaRPr lang="cs-CZ"/>
          </a:p>
        </p:txBody>
      </p:sp>
    </p:spTree>
    <p:extLst>
      <p:ext uri="{BB962C8B-B14F-4D97-AF65-F5344CB8AC3E}">
        <p14:creationId xmlns:p14="http://schemas.microsoft.com/office/powerpoint/2010/main" val="3069259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F07C3FCF-9EE9-4367-9C57-FE5C57BF4B35}" type="datetimeFigureOut">
              <a:rPr lang="cs-CZ" smtClean="0"/>
              <a:t>02.11.2023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4188811-4BCB-4FC6-91DA-963D8514AB71}" type="slidenum">
              <a:rPr lang="cs-CZ" smtClean="0"/>
              <a:t>‹#›</a:t>
            </a:fld>
            <a:endParaRPr lang="cs-CZ"/>
          </a:p>
        </p:txBody>
      </p:sp>
    </p:spTree>
    <p:extLst>
      <p:ext uri="{BB962C8B-B14F-4D97-AF65-F5344CB8AC3E}">
        <p14:creationId xmlns:p14="http://schemas.microsoft.com/office/powerpoint/2010/main" val="3679350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F07C3FCF-9EE9-4367-9C57-FE5C57BF4B35}" type="datetimeFigureOut">
              <a:rPr lang="cs-CZ" smtClean="0"/>
              <a:t>02.11.2023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4188811-4BCB-4FC6-91DA-963D8514AB71}" type="slidenum">
              <a:rPr lang="cs-CZ" smtClean="0"/>
              <a:t>‹#›</a:t>
            </a:fld>
            <a:endParaRPr lang="cs-CZ"/>
          </a:p>
        </p:txBody>
      </p:sp>
    </p:spTree>
    <p:extLst>
      <p:ext uri="{BB962C8B-B14F-4D97-AF65-F5344CB8AC3E}">
        <p14:creationId xmlns:p14="http://schemas.microsoft.com/office/powerpoint/2010/main" val="2784022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F07C3FCF-9EE9-4367-9C57-FE5C57BF4B35}" type="datetimeFigureOut">
              <a:rPr lang="cs-CZ" smtClean="0"/>
              <a:t>02.11.2023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4188811-4BCB-4FC6-91DA-963D8514AB71}" type="slidenum">
              <a:rPr lang="cs-CZ" smtClean="0"/>
              <a:t>‹#›</a:t>
            </a:fld>
            <a:endParaRPr lang="cs-CZ"/>
          </a:p>
        </p:txBody>
      </p:sp>
    </p:spTree>
    <p:extLst>
      <p:ext uri="{BB962C8B-B14F-4D97-AF65-F5344CB8AC3E}">
        <p14:creationId xmlns:p14="http://schemas.microsoft.com/office/powerpoint/2010/main" val="992837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endParaRPr lang="en-US" dirty="0"/>
          </a:p>
        </p:txBody>
      </p:sp>
      <p:sp>
        <p:nvSpPr>
          <p:cNvPr id="4" name="Date Placeholder 3"/>
          <p:cNvSpPr>
            <a:spLocks noGrp="1"/>
          </p:cNvSpPr>
          <p:nvPr>
            <p:ph type="dt" sz="half" idx="10"/>
          </p:nvPr>
        </p:nvSpPr>
        <p:spPr/>
        <p:txBody>
          <a:bodyPr/>
          <a:lstStyle/>
          <a:p>
            <a:fld id="{F07C3FCF-9EE9-4367-9C57-FE5C57BF4B35}" type="datetimeFigureOut">
              <a:rPr lang="cs-CZ" smtClean="0"/>
              <a:t>02.11.2023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4188811-4BCB-4FC6-91DA-963D8514AB71}" type="slidenum">
              <a:rPr lang="cs-CZ" smtClean="0"/>
              <a:t>‹#›</a:t>
            </a:fld>
            <a:endParaRPr lang="cs-CZ"/>
          </a:p>
        </p:txBody>
      </p:sp>
    </p:spTree>
    <p:extLst>
      <p:ext uri="{BB962C8B-B14F-4D97-AF65-F5344CB8AC3E}">
        <p14:creationId xmlns:p14="http://schemas.microsoft.com/office/powerpoint/2010/main" val="3233039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07C3FCF-9EE9-4367-9C57-FE5C57BF4B35}" type="datetimeFigureOut">
              <a:rPr lang="cs-CZ" smtClean="0"/>
              <a:t>02.11.2023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4188811-4BCB-4FC6-91DA-963D8514AB71}" type="slidenum">
              <a:rPr lang="cs-CZ" smtClean="0"/>
              <a:t>‹#›</a:t>
            </a:fld>
            <a:endParaRPr lang="cs-CZ"/>
          </a:p>
        </p:txBody>
      </p:sp>
    </p:spTree>
    <p:extLst>
      <p:ext uri="{BB962C8B-B14F-4D97-AF65-F5344CB8AC3E}">
        <p14:creationId xmlns:p14="http://schemas.microsoft.com/office/powerpoint/2010/main" val="1906653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cs-CZ"/>
              <a:t>Kliknutím lze upravit styl.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F07C3FCF-9EE9-4367-9C57-FE5C57BF4B35}" type="datetimeFigureOut">
              <a:rPr lang="cs-CZ" smtClean="0"/>
              <a:t>02.11.2023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4188811-4BCB-4FC6-91DA-963D8514AB71}" type="slidenum">
              <a:rPr lang="cs-CZ" smtClean="0"/>
              <a:t>‹#›</a:t>
            </a:fld>
            <a:endParaRPr lang="cs-CZ"/>
          </a:p>
        </p:txBody>
      </p:sp>
    </p:spTree>
    <p:extLst>
      <p:ext uri="{BB962C8B-B14F-4D97-AF65-F5344CB8AC3E}">
        <p14:creationId xmlns:p14="http://schemas.microsoft.com/office/powerpoint/2010/main" val="980736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F07C3FCF-9EE9-4367-9C57-FE5C57BF4B35}" type="datetimeFigureOut">
              <a:rPr lang="cs-CZ" smtClean="0"/>
              <a:t>02.11.2023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F4188811-4BCB-4FC6-91DA-963D8514AB71}" type="slidenum">
              <a:rPr lang="cs-CZ" smtClean="0"/>
              <a:t>‹#›</a:t>
            </a:fld>
            <a:endParaRPr lang="cs-CZ"/>
          </a:p>
        </p:txBody>
      </p:sp>
    </p:spTree>
    <p:extLst>
      <p:ext uri="{BB962C8B-B14F-4D97-AF65-F5344CB8AC3E}">
        <p14:creationId xmlns:p14="http://schemas.microsoft.com/office/powerpoint/2010/main" val="844781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Content Placeholder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Content Placeholder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F07C3FCF-9EE9-4367-9C57-FE5C57BF4B35}" type="datetimeFigureOut">
              <a:rPr lang="cs-CZ" smtClean="0"/>
              <a:t>02.11.2023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F4188811-4BCB-4FC6-91DA-963D8514AB71}" type="slidenum">
              <a:rPr lang="cs-CZ" smtClean="0"/>
              <a:t>‹#›</a:t>
            </a:fld>
            <a:endParaRPr lang="cs-CZ"/>
          </a:p>
        </p:txBody>
      </p:sp>
    </p:spTree>
    <p:extLst>
      <p:ext uri="{BB962C8B-B14F-4D97-AF65-F5344CB8AC3E}">
        <p14:creationId xmlns:p14="http://schemas.microsoft.com/office/powerpoint/2010/main" val="548091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F07C3FCF-9EE9-4367-9C57-FE5C57BF4B35}" type="datetimeFigureOut">
              <a:rPr lang="cs-CZ" smtClean="0"/>
              <a:t>02.11.2023</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F4188811-4BCB-4FC6-91DA-963D8514AB71}" type="slidenum">
              <a:rPr lang="cs-CZ" smtClean="0"/>
              <a:t>‹#›</a:t>
            </a:fld>
            <a:endParaRPr lang="cs-CZ"/>
          </a:p>
        </p:txBody>
      </p:sp>
    </p:spTree>
    <p:extLst>
      <p:ext uri="{BB962C8B-B14F-4D97-AF65-F5344CB8AC3E}">
        <p14:creationId xmlns:p14="http://schemas.microsoft.com/office/powerpoint/2010/main" val="29207829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7C3FCF-9EE9-4367-9C57-FE5C57BF4B35}" type="datetimeFigureOut">
              <a:rPr lang="cs-CZ" smtClean="0"/>
              <a:t>02.11.2023</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F4188811-4BCB-4FC6-91DA-963D8514AB71}" type="slidenum">
              <a:rPr lang="cs-CZ" smtClean="0"/>
              <a:t>‹#›</a:t>
            </a:fld>
            <a:endParaRPr lang="cs-CZ"/>
          </a:p>
        </p:txBody>
      </p:sp>
    </p:spTree>
    <p:extLst>
      <p:ext uri="{BB962C8B-B14F-4D97-AF65-F5344CB8AC3E}">
        <p14:creationId xmlns:p14="http://schemas.microsoft.com/office/powerpoint/2010/main" val="1134051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F07C3FCF-9EE9-4367-9C57-FE5C57BF4B35}" type="datetimeFigureOut">
              <a:rPr lang="cs-CZ" smtClean="0"/>
              <a:t>02.11.2023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F4188811-4BCB-4FC6-91DA-963D8514AB71}" type="slidenum">
              <a:rPr lang="cs-CZ" smtClean="0"/>
              <a:t>‹#›</a:t>
            </a:fld>
            <a:endParaRPr lang="cs-CZ"/>
          </a:p>
        </p:txBody>
      </p:sp>
    </p:spTree>
    <p:extLst>
      <p:ext uri="{BB962C8B-B14F-4D97-AF65-F5344CB8AC3E}">
        <p14:creationId xmlns:p14="http://schemas.microsoft.com/office/powerpoint/2010/main" val="3845550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F07C3FCF-9EE9-4367-9C57-FE5C57BF4B35}" type="datetimeFigureOut">
              <a:rPr lang="cs-CZ" smtClean="0"/>
              <a:t>02.11.2023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4188811-4BCB-4FC6-91DA-963D8514AB71}" type="slidenum">
              <a:rPr lang="cs-CZ" smtClean="0"/>
              <a:t>‹#›</a:t>
            </a:fld>
            <a:endParaRPr lang="cs-CZ"/>
          </a:p>
        </p:txBody>
      </p:sp>
    </p:spTree>
    <p:extLst>
      <p:ext uri="{BB962C8B-B14F-4D97-AF65-F5344CB8AC3E}">
        <p14:creationId xmlns:p14="http://schemas.microsoft.com/office/powerpoint/2010/main" val="28849985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F07C3FCF-9EE9-4367-9C57-FE5C57BF4B35}" type="datetimeFigureOut">
              <a:rPr lang="cs-CZ" smtClean="0"/>
              <a:t>02.11.2023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F4188811-4BCB-4FC6-91DA-963D8514AB71}" type="slidenum">
              <a:rPr lang="cs-CZ" smtClean="0"/>
              <a:t>‹#›</a:t>
            </a:fld>
            <a:endParaRPr lang="cs-CZ"/>
          </a:p>
        </p:txBody>
      </p:sp>
    </p:spTree>
    <p:extLst>
      <p:ext uri="{BB962C8B-B14F-4D97-AF65-F5344CB8AC3E}">
        <p14:creationId xmlns:p14="http://schemas.microsoft.com/office/powerpoint/2010/main" val="17450627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07C3FCF-9EE9-4367-9C57-FE5C57BF4B35}" type="datetimeFigureOut">
              <a:rPr lang="cs-CZ" smtClean="0"/>
              <a:t>02.11.2023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4188811-4BCB-4FC6-91DA-963D8514AB71}" type="slidenum">
              <a:rPr lang="cs-CZ" smtClean="0"/>
              <a:t>‹#›</a:t>
            </a:fld>
            <a:endParaRPr lang="cs-CZ"/>
          </a:p>
        </p:txBody>
      </p:sp>
    </p:spTree>
    <p:extLst>
      <p:ext uri="{BB962C8B-B14F-4D97-AF65-F5344CB8AC3E}">
        <p14:creationId xmlns:p14="http://schemas.microsoft.com/office/powerpoint/2010/main" val="35868672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07C3FCF-9EE9-4367-9C57-FE5C57BF4B35}" type="datetimeFigureOut">
              <a:rPr lang="cs-CZ" smtClean="0"/>
              <a:t>02.11.2023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4188811-4BCB-4FC6-91DA-963D8514AB71}" type="slidenum">
              <a:rPr lang="cs-CZ" smtClean="0"/>
              <a:t>‹#›</a:t>
            </a:fld>
            <a:endParaRPr lang="cs-CZ"/>
          </a:p>
        </p:txBody>
      </p:sp>
    </p:spTree>
    <p:extLst>
      <p:ext uri="{BB962C8B-B14F-4D97-AF65-F5344CB8AC3E}">
        <p14:creationId xmlns:p14="http://schemas.microsoft.com/office/powerpoint/2010/main" val="9372330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endParaRPr lang="en-US" dirty="0"/>
          </a:p>
        </p:txBody>
      </p:sp>
      <p:sp>
        <p:nvSpPr>
          <p:cNvPr id="4" name="Date Placeholder 3"/>
          <p:cNvSpPr>
            <a:spLocks noGrp="1"/>
          </p:cNvSpPr>
          <p:nvPr>
            <p:ph type="dt" sz="half" idx="10"/>
          </p:nvPr>
        </p:nvSpPr>
        <p:spPr/>
        <p:txBody>
          <a:bodyPr/>
          <a:lstStyle/>
          <a:p>
            <a:fld id="{F07C3FCF-9EE9-4367-9C57-FE5C57BF4B35}" type="datetimeFigureOut">
              <a:rPr lang="cs-CZ" smtClean="0"/>
              <a:t>02.11.2023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4188811-4BCB-4FC6-91DA-963D8514AB71}" type="slidenum">
              <a:rPr lang="cs-CZ" smtClean="0"/>
              <a:t>‹#›</a:t>
            </a:fld>
            <a:endParaRPr lang="cs-CZ"/>
          </a:p>
        </p:txBody>
      </p:sp>
    </p:spTree>
    <p:extLst>
      <p:ext uri="{BB962C8B-B14F-4D97-AF65-F5344CB8AC3E}">
        <p14:creationId xmlns:p14="http://schemas.microsoft.com/office/powerpoint/2010/main" val="33401667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07C3FCF-9EE9-4367-9C57-FE5C57BF4B35}" type="datetimeFigureOut">
              <a:rPr lang="cs-CZ" smtClean="0"/>
              <a:t>02.11.2023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4188811-4BCB-4FC6-91DA-963D8514AB71}" type="slidenum">
              <a:rPr lang="cs-CZ" smtClean="0"/>
              <a:t>‹#›</a:t>
            </a:fld>
            <a:endParaRPr lang="cs-CZ"/>
          </a:p>
        </p:txBody>
      </p:sp>
    </p:spTree>
    <p:extLst>
      <p:ext uri="{BB962C8B-B14F-4D97-AF65-F5344CB8AC3E}">
        <p14:creationId xmlns:p14="http://schemas.microsoft.com/office/powerpoint/2010/main" val="6142745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cs-CZ"/>
              <a:t>Kliknutím lze upravit styl.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F07C3FCF-9EE9-4367-9C57-FE5C57BF4B35}" type="datetimeFigureOut">
              <a:rPr lang="cs-CZ" smtClean="0"/>
              <a:t>02.11.2023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4188811-4BCB-4FC6-91DA-963D8514AB71}" type="slidenum">
              <a:rPr lang="cs-CZ" smtClean="0"/>
              <a:t>‹#›</a:t>
            </a:fld>
            <a:endParaRPr lang="cs-CZ"/>
          </a:p>
        </p:txBody>
      </p:sp>
    </p:spTree>
    <p:extLst>
      <p:ext uri="{BB962C8B-B14F-4D97-AF65-F5344CB8AC3E}">
        <p14:creationId xmlns:p14="http://schemas.microsoft.com/office/powerpoint/2010/main" val="10260899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F07C3FCF-9EE9-4367-9C57-FE5C57BF4B35}" type="datetimeFigureOut">
              <a:rPr lang="cs-CZ" smtClean="0"/>
              <a:t>02.11.2023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F4188811-4BCB-4FC6-91DA-963D8514AB71}" type="slidenum">
              <a:rPr lang="cs-CZ" smtClean="0"/>
              <a:t>‹#›</a:t>
            </a:fld>
            <a:endParaRPr lang="cs-CZ"/>
          </a:p>
        </p:txBody>
      </p:sp>
    </p:spTree>
    <p:extLst>
      <p:ext uri="{BB962C8B-B14F-4D97-AF65-F5344CB8AC3E}">
        <p14:creationId xmlns:p14="http://schemas.microsoft.com/office/powerpoint/2010/main" val="1229584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Content Placeholder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Content Placeholder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F07C3FCF-9EE9-4367-9C57-FE5C57BF4B35}" type="datetimeFigureOut">
              <a:rPr lang="cs-CZ" smtClean="0"/>
              <a:t>02.11.2023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F4188811-4BCB-4FC6-91DA-963D8514AB71}" type="slidenum">
              <a:rPr lang="cs-CZ" smtClean="0"/>
              <a:t>‹#›</a:t>
            </a:fld>
            <a:endParaRPr lang="cs-CZ"/>
          </a:p>
        </p:txBody>
      </p:sp>
    </p:spTree>
    <p:extLst>
      <p:ext uri="{BB962C8B-B14F-4D97-AF65-F5344CB8AC3E}">
        <p14:creationId xmlns:p14="http://schemas.microsoft.com/office/powerpoint/2010/main" val="36552844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F07C3FCF-9EE9-4367-9C57-FE5C57BF4B35}" type="datetimeFigureOut">
              <a:rPr lang="cs-CZ" smtClean="0"/>
              <a:t>02.11.2023</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F4188811-4BCB-4FC6-91DA-963D8514AB71}" type="slidenum">
              <a:rPr lang="cs-CZ" smtClean="0"/>
              <a:t>‹#›</a:t>
            </a:fld>
            <a:endParaRPr lang="cs-CZ"/>
          </a:p>
        </p:txBody>
      </p:sp>
    </p:spTree>
    <p:extLst>
      <p:ext uri="{BB962C8B-B14F-4D97-AF65-F5344CB8AC3E}">
        <p14:creationId xmlns:p14="http://schemas.microsoft.com/office/powerpoint/2010/main" val="1285142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7C3FCF-9EE9-4367-9C57-FE5C57BF4B35}" type="datetimeFigureOut">
              <a:rPr lang="cs-CZ" smtClean="0"/>
              <a:t>02.11.2023</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F4188811-4BCB-4FC6-91DA-963D8514AB71}" type="slidenum">
              <a:rPr lang="cs-CZ" smtClean="0"/>
              <a:t>‹#›</a:t>
            </a:fld>
            <a:endParaRPr lang="cs-CZ"/>
          </a:p>
        </p:txBody>
      </p:sp>
    </p:spTree>
    <p:extLst>
      <p:ext uri="{BB962C8B-B14F-4D97-AF65-F5344CB8AC3E}">
        <p14:creationId xmlns:p14="http://schemas.microsoft.com/office/powerpoint/2010/main" val="696662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F07C3FCF-9EE9-4367-9C57-FE5C57BF4B35}" type="datetimeFigureOut">
              <a:rPr lang="cs-CZ" smtClean="0"/>
              <a:t>02.11.2023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4188811-4BCB-4FC6-91DA-963D8514AB71}" type="slidenum">
              <a:rPr lang="cs-CZ" smtClean="0"/>
              <a:t>‹#›</a:t>
            </a:fld>
            <a:endParaRPr lang="cs-CZ"/>
          </a:p>
        </p:txBody>
      </p:sp>
    </p:spTree>
    <p:extLst>
      <p:ext uri="{BB962C8B-B14F-4D97-AF65-F5344CB8AC3E}">
        <p14:creationId xmlns:p14="http://schemas.microsoft.com/office/powerpoint/2010/main" val="37325065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F07C3FCF-9EE9-4367-9C57-FE5C57BF4B35}" type="datetimeFigureOut">
              <a:rPr lang="cs-CZ" smtClean="0"/>
              <a:t>02.11.2023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F4188811-4BCB-4FC6-91DA-963D8514AB71}" type="slidenum">
              <a:rPr lang="cs-CZ" smtClean="0"/>
              <a:t>‹#›</a:t>
            </a:fld>
            <a:endParaRPr lang="cs-CZ"/>
          </a:p>
        </p:txBody>
      </p:sp>
    </p:spTree>
    <p:extLst>
      <p:ext uri="{BB962C8B-B14F-4D97-AF65-F5344CB8AC3E}">
        <p14:creationId xmlns:p14="http://schemas.microsoft.com/office/powerpoint/2010/main" val="2490528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F07C3FCF-9EE9-4367-9C57-FE5C57BF4B35}" type="datetimeFigureOut">
              <a:rPr lang="cs-CZ" smtClean="0"/>
              <a:t>02.11.2023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F4188811-4BCB-4FC6-91DA-963D8514AB71}" type="slidenum">
              <a:rPr lang="cs-CZ" smtClean="0"/>
              <a:t>‹#›</a:t>
            </a:fld>
            <a:endParaRPr lang="cs-CZ"/>
          </a:p>
        </p:txBody>
      </p:sp>
    </p:spTree>
    <p:extLst>
      <p:ext uri="{BB962C8B-B14F-4D97-AF65-F5344CB8AC3E}">
        <p14:creationId xmlns:p14="http://schemas.microsoft.com/office/powerpoint/2010/main" val="18368436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07C3FCF-9EE9-4367-9C57-FE5C57BF4B35}" type="datetimeFigureOut">
              <a:rPr lang="cs-CZ" smtClean="0"/>
              <a:t>02.11.2023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4188811-4BCB-4FC6-91DA-963D8514AB71}" type="slidenum">
              <a:rPr lang="cs-CZ" smtClean="0"/>
              <a:t>‹#›</a:t>
            </a:fld>
            <a:endParaRPr lang="cs-CZ"/>
          </a:p>
        </p:txBody>
      </p:sp>
    </p:spTree>
    <p:extLst>
      <p:ext uri="{BB962C8B-B14F-4D97-AF65-F5344CB8AC3E}">
        <p14:creationId xmlns:p14="http://schemas.microsoft.com/office/powerpoint/2010/main" val="5312331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07C3FCF-9EE9-4367-9C57-FE5C57BF4B35}" type="datetimeFigureOut">
              <a:rPr lang="cs-CZ" smtClean="0"/>
              <a:t>02.11.2023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4188811-4BCB-4FC6-91DA-963D8514AB71}" type="slidenum">
              <a:rPr lang="cs-CZ" smtClean="0"/>
              <a:t>‹#›</a:t>
            </a:fld>
            <a:endParaRPr lang="cs-CZ"/>
          </a:p>
        </p:txBody>
      </p:sp>
    </p:spTree>
    <p:extLst>
      <p:ext uri="{BB962C8B-B14F-4D97-AF65-F5344CB8AC3E}">
        <p14:creationId xmlns:p14="http://schemas.microsoft.com/office/powerpoint/2010/main" val="1394183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endParaRPr lang="en-US" dirty="0"/>
          </a:p>
        </p:txBody>
      </p:sp>
      <p:sp>
        <p:nvSpPr>
          <p:cNvPr id="4" name="Date Placeholder 3"/>
          <p:cNvSpPr>
            <a:spLocks noGrp="1"/>
          </p:cNvSpPr>
          <p:nvPr>
            <p:ph type="dt" sz="half" idx="10"/>
          </p:nvPr>
        </p:nvSpPr>
        <p:spPr/>
        <p:txBody>
          <a:bodyPr/>
          <a:lstStyle/>
          <a:p>
            <a:fld id="{F07C3FCF-9EE9-4367-9C57-FE5C57BF4B35}" type="datetimeFigureOut">
              <a:rPr lang="cs-CZ" smtClean="0"/>
              <a:t>02.11.2023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4188811-4BCB-4FC6-91DA-963D8514AB71}" type="slidenum">
              <a:rPr lang="cs-CZ" smtClean="0"/>
              <a:t>‹#›</a:t>
            </a:fld>
            <a:endParaRPr lang="cs-CZ"/>
          </a:p>
        </p:txBody>
      </p:sp>
    </p:spTree>
    <p:extLst>
      <p:ext uri="{BB962C8B-B14F-4D97-AF65-F5344CB8AC3E}">
        <p14:creationId xmlns:p14="http://schemas.microsoft.com/office/powerpoint/2010/main" val="28432558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07C3FCF-9EE9-4367-9C57-FE5C57BF4B35}" type="datetimeFigureOut">
              <a:rPr lang="cs-CZ" smtClean="0"/>
              <a:t>02.11.2023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4188811-4BCB-4FC6-91DA-963D8514AB71}" type="slidenum">
              <a:rPr lang="cs-CZ" smtClean="0"/>
              <a:t>‹#›</a:t>
            </a:fld>
            <a:endParaRPr lang="cs-CZ"/>
          </a:p>
        </p:txBody>
      </p:sp>
    </p:spTree>
    <p:extLst>
      <p:ext uri="{BB962C8B-B14F-4D97-AF65-F5344CB8AC3E}">
        <p14:creationId xmlns:p14="http://schemas.microsoft.com/office/powerpoint/2010/main" val="17628161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cs-CZ"/>
              <a:t>Kliknutím lze upravit styl.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F07C3FCF-9EE9-4367-9C57-FE5C57BF4B35}" type="datetimeFigureOut">
              <a:rPr lang="cs-CZ" smtClean="0"/>
              <a:t>02.11.2023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4188811-4BCB-4FC6-91DA-963D8514AB71}" type="slidenum">
              <a:rPr lang="cs-CZ" smtClean="0"/>
              <a:t>‹#›</a:t>
            </a:fld>
            <a:endParaRPr lang="cs-CZ"/>
          </a:p>
        </p:txBody>
      </p:sp>
    </p:spTree>
    <p:extLst>
      <p:ext uri="{BB962C8B-B14F-4D97-AF65-F5344CB8AC3E}">
        <p14:creationId xmlns:p14="http://schemas.microsoft.com/office/powerpoint/2010/main" val="22053727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F07C3FCF-9EE9-4367-9C57-FE5C57BF4B35}" type="datetimeFigureOut">
              <a:rPr lang="cs-CZ" smtClean="0"/>
              <a:t>02.11.2023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F4188811-4BCB-4FC6-91DA-963D8514AB71}" type="slidenum">
              <a:rPr lang="cs-CZ" smtClean="0"/>
              <a:t>‹#›</a:t>
            </a:fld>
            <a:endParaRPr lang="cs-CZ"/>
          </a:p>
        </p:txBody>
      </p:sp>
    </p:spTree>
    <p:extLst>
      <p:ext uri="{BB962C8B-B14F-4D97-AF65-F5344CB8AC3E}">
        <p14:creationId xmlns:p14="http://schemas.microsoft.com/office/powerpoint/2010/main" val="29603439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Content Placeholder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Content Placeholder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F07C3FCF-9EE9-4367-9C57-FE5C57BF4B35}" type="datetimeFigureOut">
              <a:rPr lang="cs-CZ" smtClean="0"/>
              <a:t>02.11.2023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F4188811-4BCB-4FC6-91DA-963D8514AB71}" type="slidenum">
              <a:rPr lang="cs-CZ" smtClean="0"/>
              <a:t>‹#›</a:t>
            </a:fld>
            <a:endParaRPr lang="cs-CZ"/>
          </a:p>
        </p:txBody>
      </p:sp>
    </p:spTree>
    <p:extLst>
      <p:ext uri="{BB962C8B-B14F-4D97-AF65-F5344CB8AC3E}">
        <p14:creationId xmlns:p14="http://schemas.microsoft.com/office/powerpoint/2010/main" val="28287680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F07C3FCF-9EE9-4367-9C57-FE5C57BF4B35}" type="datetimeFigureOut">
              <a:rPr lang="cs-CZ" smtClean="0"/>
              <a:t>02.11.2023</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F4188811-4BCB-4FC6-91DA-963D8514AB71}" type="slidenum">
              <a:rPr lang="cs-CZ" smtClean="0"/>
              <a:t>‹#›</a:t>
            </a:fld>
            <a:endParaRPr lang="cs-CZ"/>
          </a:p>
        </p:txBody>
      </p:sp>
    </p:spTree>
    <p:extLst>
      <p:ext uri="{BB962C8B-B14F-4D97-AF65-F5344CB8AC3E}">
        <p14:creationId xmlns:p14="http://schemas.microsoft.com/office/powerpoint/2010/main" val="148930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F07C3FCF-9EE9-4367-9C57-FE5C57BF4B35}" type="datetimeFigureOut">
              <a:rPr lang="cs-CZ" smtClean="0"/>
              <a:t>02.11.2023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4188811-4BCB-4FC6-91DA-963D8514AB71}" type="slidenum">
              <a:rPr lang="cs-CZ" smtClean="0"/>
              <a:t>‹#›</a:t>
            </a:fld>
            <a:endParaRPr lang="cs-CZ"/>
          </a:p>
        </p:txBody>
      </p:sp>
    </p:spTree>
    <p:extLst>
      <p:ext uri="{BB962C8B-B14F-4D97-AF65-F5344CB8AC3E}">
        <p14:creationId xmlns:p14="http://schemas.microsoft.com/office/powerpoint/2010/main" val="23190380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7C3FCF-9EE9-4367-9C57-FE5C57BF4B35}" type="datetimeFigureOut">
              <a:rPr lang="cs-CZ" smtClean="0"/>
              <a:t>02.11.2023</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F4188811-4BCB-4FC6-91DA-963D8514AB71}" type="slidenum">
              <a:rPr lang="cs-CZ" smtClean="0"/>
              <a:t>‹#›</a:t>
            </a:fld>
            <a:endParaRPr lang="cs-CZ"/>
          </a:p>
        </p:txBody>
      </p:sp>
    </p:spTree>
    <p:extLst>
      <p:ext uri="{BB962C8B-B14F-4D97-AF65-F5344CB8AC3E}">
        <p14:creationId xmlns:p14="http://schemas.microsoft.com/office/powerpoint/2010/main" val="22206413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F07C3FCF-9EE9-4367-9C57-FE5C57BF4B35}" type="datetimeFigureOut">
              <a:rPr lang="cs-CZ" smtClean="0"/>
              <a:t>02.11.2023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F4188811-4BCB-4FC6-91DA-963D8514AB71}" type="slidenum">
              <a:rPr lang="cs-CZ" smtClean="0"/>
              <a:t>‹#›</a:t>
            </a:fld>
            <a:endParaRPr lang="cs-CZ"/>
          </a:p>
        </p:txBody>
      </p:sp>
    </p:spTree>
    <p:extLst>
      <p:ext uri="{BB962C8B-B14F-4D97-AF65-F5344CB8AC3E}">
        <p14:creationId xmlns:p14="http://schemas.microsoft.com/office/powerpoint/2010/main" val="41692182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F07C3FCF-9EE9-4367-9C57-FE5C57BF4B35}" type="datetimeFigureOut">
              <a:rPr lang="cs-CZ" smtClean="0"/>
              <a:t>02.11.2023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F4188811-4BCB-4FC6-91DA-963D8514AB71}" type="slidenum">
              <a:rPr lang="cs-CZ" smtClean="0"/>
              <a:t>‹#›</a:t>
            </a:fld>
            <a:endParaRPr lang="cs-CZ"/>
          </a:p>
        </p:txBody>
      </p:sp>
    </p:spTree>
    <p:extLst>
      <p:ext uri="{BB962C8B-B14F-4D97-AF65-F5344CB8AC3E}">
        <p14:creationId xmlns:p14="http://schemas.microsoft.com/office/powerpoint/2010/main" val="18105169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07C3FCF-9EE9-4367-9C57-FE5C57BF4B35}" type="datetimeFigureOut">
              <a:rPr lang="cs-CZ" smtClean="0"/>
              <a:t>02.11.2023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4188811-4BCB-4FC6-91DA-963D8514AB71}" type="slidenum">
              <a:rPr lang="cs-CZ" smtClean="0"/>
              <a:t>‹#›</a:t>
            </a:fld>
            <a:endParaRPr lang="cs-CZ"/>
          </a:p>
        </p:txBody>
      </p:sp>
    </p:spTree>
    <p:extLst>
      <p:ext uri="{BB962C8B-B14F-4D97-AF65-F5344CB8AC3E}">
        <p14:creationId xmlns:p14="http://schemas.microsoft.com/office/powerpoint/2010/main" val="40682083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07C3FCF-9EE9-4367-9C57-FE5C57BF4B35}" type="datetimeFigureOut">
              <a:rPr lang="cs-CZ" smtClean="0"/>
              <a:t>02.11.2023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4188811-4BCB-4FC6-91DA-963D8514AB71}" type="slidenum">
              <a:rPr lang="cs-CZ" smtClean="0"/>
              <a:t>‹#›</a:t>
            </a:fld>
            <a:endParaRPr lang="cs-CZ"/>
          </a:p>
        </p:txBody>
      </p:sp>
    </p:spTree>
    <p:extLst>
      <p:ext uri="{BB962C8B-B14F-4D97-AF65-F5344CB8AC3E}">
        <p14:creationId xmlns:p14="http://schemas.microsoft.com/office/powerpoint/2010/main" val="3439267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F07C3FCF-9EE9-4367-9C57-FE5C57BF4B35}" type="datetimeFigureOut">
              <a:rPr lang="cs-CZ" smtClean="0"/>
              <a:t>02.11.2023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F4188811-4BCB-4FC6-91DA-963D8514AB71}" type="slidenum">
              <a:rPr lang="cs-CZ" smtClean="0"/>
              <a:t>‹#›</a:t>
            </a:fld>
            <a:endParaRPr lang="cs-CZ"/>
          </a:p>
        </p:txBody>
      </p:sp>
    </p:spTree>
    <p:extLst>
      <p:ext uri="{BB962C8B-B14F-4D97-AF65-F5344CB8AC3E}">
        <p14:creationId xmlns:p14="http://schemas.microsoft.com/office/powerpoint/2010/main" val="393966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F07C3FCF-9EE9-4367-9C57-FE5C57BF4B35}" type="datetimeFigureOut">
              <a:rPr lang="cs-CZ" smtClean="0"/>
              <a:t>02.11.2023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F4188811-4BCB-4FC6-91DA-963D8514AB71}" type="slidenum">
              <a:rPr lang="cs-CZ" smtClean="0"/>
              <a:t>‹#›</a:t>
            </a:fld>
            <a:endParaRPr lang="cs-CZ"/>
          </a:p>
        </p:txBody>
      </p:sp>
    </p:spTree>
    <p:extLst>
      <p:ext uri="{BB962C8B-B14F-4D97-AF65-F5344CB8AC3E}">
        <p14:creationId xmlns:p14="http://schemas.microsoft.com/office/powerpoint/2010/main" val="142116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F07C3FCF-9EE9-4367-9C57-FE5C57BF4B35}" type="datetimeFigureOut">
              <a:rPr lang="cs-CZ" smtClean="0"/>
              <a:t>02.11.2023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F4188811-4BCB-4FC6-91DA-963D8514AB71}" type="slidenum">
              <a:rPr lang="cs-CZ" smtClean="0"/>
              <a:t>‹#›</a:t>
            </a:fld>
            <a:endParaRPr lang="cs-CZ"/>
          </a:p>
        </p:txBody>
      </p:sp>
    </p:spTree>
    <p:extLst>
      <p:ext uri="{BB962C8B-B14F-4D97-AF65-F5344CB8AC3E}">
        <p14:creationId xmlns:p14="http://schemas.microsoft.com/office/powerpoint/2010/main" val="2042282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F07C3FCF-9EE9-4367-9C57-FE5C57BF4B35}" type="datetimeFigureOut">
              <a:rPr lang="cs-CZ" smtClean="0"/>
              <a:t>02.11.2023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4188811-4BCB-4FC6-91DA-963D8514AB71}" type="slidenum">
              <a:rPr lang="cs-CZ" smtClean="0"/>
              <a:t>‹#›</a:t>
            </a:fld>
            <a:endParaRPr lang="cs-CZ"/>
          </a:p>
        </p:txBody>
      </p:sp>
    </p:spTree>
    <p:extLst>
      <p:ext uri="{BB962C8B-B14F-4D97-AF65-F5344CB8AC3E}">
        <p14:creationId xmlns:p14="http://schemas.microsoft.com/office/powerpoint/2010/main" val="1054638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F07C3FCF-9EE9-4367-9C57-FE5C57BF4B35}" type="datetimeFigureOut">
              <a:rPr lang="cs-CZ" smtClean="0"/>
              <a:t>02.11.2023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4188811-4BCB-4FC6-91DA-963D8514AB71}" type="slidenum">
              <a:rPr lang="cs-CZ" smtClean="0"/>
              <a:t>‹#›</a:t>
            </a:fld>
            <a:endParaRPr lang="cs-CZ"/>
          </a:p>
        </p:txBody>
      </p:sp>
    </p:spTree>
    <p:extLst>
      <p:ext uri="{BB962C8B-B14F-4D97-AF65-F5344CB8AC3E}">
        <p14:creationId xmlns:p14="http://schemas.microsoft.com/office/powerpoint/2010/main" val="1520203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7C3FCF-9EE9-4367-9C57-FE5C57BF4B35}" type="datetimeFigureOut">
              <a:rPr lang="cs-CZ" smtClean="0"/>
              <a:t>02.11.2023</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188811-4BCB-4FC6-91DA-963D8514AB71}" type="slidenum">
              <a:rPr lang="cs-CZ" smtClean="0"/>
              <a:t>‹#›</a:t>
            </a:fld>
            <a:endParaRPr lang="cs-CZ"/>
          </a:p>
        </p:txBody>
      </p:sp>
    </p:spTree>
    <p:extLst>
      <p:ext uri="{BB962C8B-B14F-4D97-AF65-F5344CB8AC3E}">
        <p14:creationId xmlns:p14="http://schemas.microsoft.com/office/powerpoint/2010/main" val="507402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7C3FCF-9EE9-4367-9C57-FE5C57BF4B35}" type="datetimeFigureOut">
              <a:rPr lang="cs-CZ" smtClean="0"/>
              <a:t>02.11.2023</a:t>
            </a:fld>
            <a:endParaRPr lang="cs-C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188811-4BCB-4FC6-91DA-963D8514AB71}" type="slidenum">
              <a:rPr lang="cs-CZ" smtClean="0"/>
              <a:t>‹#›</a:t>
            </a:fld>
            <a:endParaRPr lang="cs-CZ"/>
          </a:p>
        </p:txBody>
      </p:sp>
    </p:spTree>
    <p:extLst>
      <p:ext uri="{BB962C8B-B14F-4D97-AF65-F5344CB8AC3E}">
        <p14:creationId xmlns:p14="http://schemas.microsoft.com/office/powerpoint/2010/main" val="243803235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7C3FCF-9EE9-4367-9C57-FE5C57BF4B35}" type="datetimeFigureOut">
              <a:rPr lang="cs-CZ" smtClean="0"/>
              <a:t>02.11.2023</a:t>
            </a:fld>
            <a:endParaRPr lang="cs-C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188811-4BCB-4FC6-91DA-963D8514AB71}" type="slidenum">
              <a:rPr lang="cs-CZ" smtClean="0"/>
              <a:t>‹#›</a:t>
            </a:fld>
            <a:endParaRPr lang="cs-CZ"/>
          </a:p>
        </p:txBody>
      </p:sp>
    </p:spTree>
    <p:extLst>
      <p:ext uri="{BB962C8B-B14F-4D97-AF65-F5344CB8AC3E}">
        <p14:creationId xmlns:p14="http://schemas.microsoft.com/office/powerpoint/2010/main" val="207746058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7C3FCF-9EE9-4367-9C57-FE5C57BF4B35}" type="datetimeFigureOut">
              <a:rPr lang="cs-CZ" smtClean="0"/>
              <a:t>02.11.2023</a:t>
            </a:fld>
            <a:endParaRPr lang="cs-C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188811-4BCB-4FC6-91DA-963D8514AB71}" type="slidenum">
              <a:rPr lang="cs-CZ" smtClean="0"/>
              <a:t>‹#›</a:t>
            </a:fld>
            <a:endParaRPr lang="cs-CZ"/>
          </a:p>
        </p:txBody>
      </p:sp>
    </p:spTree>
    <p:extLst>
      <p:ext uri="{BB962C8B-B14F-4D97-AF65-F5344CB8AC3E}">
        <p14:creationId xmlns:p14="http://schemas.microsoft.com/office/powerpoint/2010/main" val="1938427795"/>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0" y="-56271"/>
            <a:ext cx="12192000" cy="6344529"/>
          </a:xfrm>
          <a:blipFill dpi="0" rotWithShape="1">
            <a:blip r:embed="rId2">
              <a:alphaModFix amt="0"/>
            </a:blip>
            <a:srcRect/>
            <a:tile tx="0" ty="0" sx="100000" sy="100000" flip="none" algn="tl"/>
          </a:blipFill>
        </p:spPr>
        <p:txBody>
          <a:bodyPr>
            <a:normAutofit/>
          </a:bodyPr>
          <a:lstStyle/>
          <a:p>
            <a:pPr marL="0" indent="0" algn="ctr">
              <a:buNone/>
            </a:pPr>
            <a:endParaRPr lang="cs-CZ" sz="8000" b="1" dirty="0">
              <a:latin typeface="Garamond" panose="02020404030301010803" pitchFamily="18" charset="0"/>
            </a:endParaRPr>
          </a:p>
          <a:p>
            <a:pPr marL="0" indent="0" algn="ctr">
              <a:buNone/>
            </a:pPr>
            <a:r>
              <a:rPr lang="cs-CZ" sz="6600" b="1" dirty="0">
                <a:latin typeface="Garamond" panose="02020404030301010803" pitchFamily="18" charset="0"/>
              </a:rPr>
              <a:t>Příběh</a:t>
            </a:r>
            <a:r>
              <a:rPr lang="cs-CZ" sz="6600" b="1" dirty="0">
                <a:solidFill>
                  <a:schemeClr val="accent6">
                    <a:lumMod val="50000"/>
                  </a:schemeClr>
                </a:solidFill>
                <a:latin typeface="Garamond" panose="02020404030301010803" pitchFamily="18" charset="0"/>
              </a:rPr>
              <a:t> </a:t>
            </a:r>
            <a:r>
              <a:rPr lang="cs-CZ" sz="6600" b="1" dirty="0">
                <a:latin typeface="Garamond" panose="02020404030301010803" pitchFamily="18" charset="0"/>
              </a:rPr>
              <a:t>mysli v moderní filosofii</a:t>
            </a:r>
          </a:p>
          <a:p>
            <a:pPr marL="0" indent="0" algn="ctr">
              <a:buNone/>
            </a:pPr>
            <a:r>
              <a:rPr lang="en-GB" sz="6600" b="1" dirty="0">
                <a:latin typeface="Garamond" panose="02020404030301010803" pitchFamily="18" charset="0"/>
              </a:rPr>
              <a:t>5</a:t>
            </a:r>
            <a:endParaRPr lang="cs-CZ" sz="6600" b="1" dirty="0">
              <a:latin typeface="Garamond" panose="02020404030301010803" pitchFamily="18" charset="0"/>
            </a:endParaRPr>
          </a:p>
          <a:p>
            <a:pPr marL="0" indent="0" algn="ctr">
              <a:buNone/>
            </a:pPr>
            <a:r>
              <a:rPr lang="cs-CZ" sz="6600" b="1" dirty="0">
                <a:latin typeface="Garamond" panose="02020404030301010803" pitchFamily="18" charset="0"/>
              </a:rPr>
              <a:t>Idealismus u </a:t>
            </a:r>
            <a:r>
              <a:rPr lang="en-GB" sz="6600" b="1" dirty="0">
                <a:latin typeface="Garamond" panose="02020404030301010803" pitchFamily="18" charset="0"/>
              </a:rPr>
              <a:t>Leibniz</a:t>
            </a:r>
            <a:r>
              <a:rPr lang="cs-CZ" sz="6600" b="1" dirty="0">
                <a:latin typeface="Garamond" panose="02020404030301010803" pitchFamily="18" charset="0"/>
              </a:rPr>
              <a:t>e a </a:t>
            </a:r>
            <a:r>
              <a:rPr lang="cs-CZ" sz="6600" b="1" dirty="0" err="1">
                <a:latin typeface="Garamond" panose="02020404030301010803" pitchFamily="18" charset="0"/>
              </a:rPr>
              <a:t>Berkeleyho</a:t>
            </a:r>
            <a:endParaRPr lang="cs-CZ" sz="6600" dirty="0">
              <a:latin typeface="Garamond" panose="02020404030301010803" pitchFamily="18" charset="0"/>
            </a:endParaRPr>
          </a:p>
        </p:txBody>
      </p:sp>
    </p:spTree>
    <p:extLst>
      <p:ext uri="{BB962C8B-B14F-4D97-AF65-F5344CB8AC3E}">
        <p14:creationId xmlns:p14="http://schemas.microsoft.com/office/powerpoint/2010/main" val="1484442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128" y="500062"/>
            <a:ext cx="10787743" cy="1325563"/>
          </a:xfrm>
        </p:spPr>
        <p:txBody>
          <a:bodyPr>
            <a:normAutofit/>
          </a:bodyPr>
          <a:lstStyle/>
          <a:p>
            <a:r>
              <a:rPr lang="cs-CZ" sz="4000" b="1" dirty="0">
                <a:solidFill>
                  <a:srgbClr val="C00000"/>
                </a:solidFill>
                <a:latin typeface="Garamond" panose="02020404030301010803" pitchFamily="18" charset="0"/>
              </a:rPr>
              <a:t>Dnešní témata</a:t>
            </a:r>
            <a:endParaRPr lang="en-GB" sz="4000" b="1" dirty="0">
              <a:solidFill>
                <a:srgbClr val="C00000"/>
              </a:solidFill>
              <a:latin typeface="Garamond" panose="02020404030301010803" pitchFamily="18" charset="0"/>
            </a:endParaRPr>
          </a:p>
        </p:txBody>
      </p:sp>
      <p:sp>
        <p:nvSpPr>
          <p:cNvPr id="3" name="Content Placeholder 2"/>
          <p:cNvSpPr>
            <a:spLocks noGrp="1"/>
          </p:cNvSpPr>
          <p:nvPr>
            <p:ph idx="1"/>
          </p:nvPr>
        </p:nvSpPr>
        <p:spPr/>
        <p:txBody>
          <a:bodyPr>
            <a:normAutofit/>
          </a:bodyPr>
          <a:lstStyle/>
          <a:p>
            <a:pPr marL="0" indent="0">
              <a:buNone/>
            </a:pPr>
            <a:r>
              <a:rPr lang="cs-CZ" sz="4000" dirty="0">
                <a:latin typeface="Garamond" panose="02020404030301010803" pitchFamily="18" charset="0"/>
              </a:rPr>
              <a:t>1. Idealismus a Leibnizova </a:t>
            </a:r>
            <a:r>
              <a:rPr lang="cs-CZ" sz="4000" dirty="0" err="1">
                <a:latin typeface="Garamond" panose="02020404030301010803" pitchFamily="18" charset="0"/>
              </a:rPr>
              <a:t>monádologie</a:t>
            </a:r>
            <a:endParaRPr lang="cs-CZ" sz="4000" dirty="0">
              <a:latin typeface="Garamond" panose="02020404030301010803" pitchFamily="18" charset="0"/>
            </a:endParaRPr>
          </a:p>
          <a:p>
            <a:pPr marL="0" indent="0">
              <a:buNone/>
            </a:pPr>
            <a:r>
              <a:rPr lang="cs-CZ" sz="4000" dirty="0">
                <a:latin typeface="Garamond" panose="02020404030301010803" pitchFamily="18" charset="0"/>
              </a:rPr>
              <a:t>2. Percepce a apercepce u Leibnize</a:t>
            </a:r>
          </a:p>
          <a:p>
            <a:pPr marL="0" indent="0">
              <a:buNone/>
            </a:pPr>
            <a:r>
              <a:rPr lang="cs-CZ" sz="4000" dirty="0">
                <a:latin typeface="Garamond" panose="02020404030301010803" pitchFamily="18" charset="0"/>
              </a:rPr>
              <a:t>3. </a:t>
            </a:r>
            <a:r>
              <a:rPr lang="cs-CZ" sz="4000" dirty="0" err="1">
                <a:latin typeface="Garamond" panose="02020404030301010803" pitchFamily="18" charset="0"/>
              </a:rPr>
              <a:t>Berkeleyho</a:t>
            </a:r>
            <a:r>
              <a:rPr lang="cs-CZ" sz="4000" dirty="0">
                <a:latin typeface="Garamond" panose="02020404030301010803" pitchFamily="18" charset="0"/>
              </a:rPr>
              <a:t> popření hmotné substance</a:t>
            </a:r>
          </a:p>
          <a:p>
            <a:pPr marL="0" indent="0">
              <a:buNone/>
            </a:pPr>
            <a:r>
              <a:rPr lang="cs-CZ" sz="4000" dirty="0">
                <a:latin typeface="Garamond" panose="02020404030301010803" pitchFamily="18" charset="0"/>
              </a:rPr>
              <a:t>4</a:t>
            </a:r>
            <a:r>
              <a:rPr lang="en-US" sz="4000" dirty="0">
                <a:latin typeface="Garamond" panose="02020404030301010803" pitchFamily="18" charset="0"/>
              </a:rPr>
              <a:t>. </a:t>
            </a:r>
            <a:r>
              <a:rPr lang="en-US" sz="4000" dirty="0" err="1">
                <a:latin typeface="Garamond" panose="02020404030301010803" pitchFamily="18" charset="0"/>
              </a:rPr>
              <a:t>Berkeleyho</a:t>
            </a:r>
            <a:r>
              <a:rPr lang="en-US" sz="4000" dirty="0">
                <a:latin typeface="Garamond" panose="02020404030301010803" pitchFamily="18" charset="0"/>
              </a:rPr>
              <a:t> </a:t>
            </a:r>
            <a:r>
              <a:rPr lang="en-US" sz="4000" dirty="0" err="1">
                <a:latin typeface="Garamond" panose="02020404030301010803" pitchFamily="18" charset="0"/>
              </a:rPr>
              <a:t>pojet</a:t>
            </a:r>
            <a:r>
              <a:rPr lang="cs-CZ" sz="4000" dirty="0">
                <a:latin typeface="Garamond" panose="02020404030301010803" pitchFamily="18" charset="0"/>
              </a:rPr>
              <a:t>í mysli</a:t>
            </a:r>
            <a:endParaRPr lang="en-GB" sz="4000" dirty="0">
              <a:latin typeface="Garamond" panose="02020404030301010803" pitchFamily="18" charset="0"/>
            </a:endParaRPr>
          </a:p>
        </p:txBody>
      </p:sp>
    </p:spTree>
    <p:extLst>
      <p:ext uri="{BB962C8B-B14F-4D97-AF65-F5344CB8AC3E}">
        <p14:creationId xmlns:p14="http://schemas.microsoft.com/office/powerpoint/2010/main" val="230352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777239" y="2826323"/>
            <a:ext cx="11414761" cy="769441"/>
          </a:xfrm>
          <a:prstGeom prst="rect">
            <a:avLst/>
          </a:prstGeom>
        </p:spPr>
        <p:txBody>
          <a:bodyPr wrap="square">
            <a:spAutoFit/>
          </a:bodyPr>
          <a:lstStyle/>
          <a:p>
            <a:r>
              <a:rPr lang="cs-CZ" sz="4400" b="1" dirty="0">
                <a:latin typeface="Garamond" panose="02020404030301010803" pitchFamily="18" charset="0"/>
              </a:rPr>
              <a:t>1. Idealismus a Leibnizova monadologie</a:t>
            </a:r>
          </a:p>
        </p:txBody>
      </p:sp>
    </p:spTree>
    <p:extLst>
      <p:ext uri="{BB962C8B-B14F-4D97-AF65-F5344CB8AC3E}">
        <p14:creationId xmlns:p14="http://schemas.microsoft.com/office/powerpoint/2010/main" val="3113682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sz="3600" b="1" dirty="0">
                <a:solidFill>
                  <a:srgbClr val="C00000"/>
                </a:solidFill>
                <a:latin typeface="Garamond" panose="02020404030301010803" pitchFamily="18" charset="0"/>
              </a:rPr>
              <a:t>Monadologie 1714</a:t>
            </a:r>
            <a:endParaRPr lang="en-GB" sz="3600" b="1" dirty="0">
              <a:solidFill>
                <a:srgbClr val="C00000"/>
              </a:solidFill>
              <a:latin typeface="Garamond" panose="02020404030301010803" pitchFamily="18" charset="0"/>
            </a:endParaRPr>
          </a:p>
        </p:txBody>
      </p:sp>
      <p:pic>
        <p:nvPicPr>
          <p:cNvPr id="1026" name="Picture 2" descr="https://monadshavenowindows.files.wordpress.com/2012/04/cropped-leibniz_monadology_2-1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99137" y="1856935"/>
            <a:ext cx="8370277" cy="3601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825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sz="3600" b="1" dirty="0">
                <a:solidFill>
                  <a:srgbClr val="C00000"/>
                </a:solidFill>
                <a:latin typeface="Garamond" panose="02020404030301010803" pitchFamily="18" charset="0"/>
              </a:rPr>
              <a:t>Monády</a:t>
            </a:r>
            <a:endParaRPr lang="en-GB" sz="3600" b="1" dirty="0">
              <a:solidFill>
                <a:srgbClr val="C00000"/>
              </a:solidFill>
              <a:latin typeface="Garamond" panose="02020404030301010803" pitchFamily="18" charset="0"/>
            </a:endParaRPr>
          </a:p>
        </p:txBody>
      </p:sp>
      <p:sp>
        <p:nvSpPr>
          <p:cNvPr id="3" name="Content Placeholder 2"/>
          <p:cNvSpPr>
            <a:spLocks noGrp="1"/>
          </p:cNvSpPr>
          <p:nvPr>
            <p:ph idx="1"/>
          </p:nvPr>
        </p:nvSpPr>
        <p:spPr>
          <a:xfrm>
            <a:off x="1468901" y="1805305"/>
            <a:ext cx="10515600" cy="4351338"/>
          </a:xfrm>
        </p:spPr>
        <p:txBody>
          <a:bodyPr/>
          <a:lstStyle/>
          <a:p>
            <a:r>
              <a:rPr lang="en-GB" dirty="0">
                <a:latin typeface="Garamond" panose="02020404030301010803" pitchFamily="18" charset="0"/>
              </a:rPr>
              <a:t>Du</a:t>
            </a:r>
            <a:r>
              <a:rPr lang="cs-CZ" dirty="0" err="1">
                <a:latin typeface="Garamond" panose="02020404030301010803" pitchFamily="18" charset="0"/>
              </a:rPr>
              <a:t>ševní</a:t>
            </a:r>
            <a:r>
              <a:rPr lang="cs-CZ" dirty="0">
                <a:latin typeface="Garamond" panose="02020404030301010803" pitchFamily="18" charset="0"/>
              </a:rPr>
              <a:t> atomy</a:t>
            </a:r>
            <a:endParaRPr lang="en-GB" dirty="0">
              <a:latin typeface="Garamond" panose="02020404030301010803" pitchFamily="18" charset="0"/>
            </a:endParaRPr>
          </a:p>
          <a:p>
            <a:r>
              <a:rPr lang="cs-CZ" dirty="0">
                <a:latin typeface="Garamond" panose="02020404030301010803" pitchFamily="18" charset="0"/>
              </a:rPr>
              <a:t>Podstata světa</a:t>
            </a:r>
          </a:p>
          <a:p>
            <a:r>
              <a:rPr lang="cs-CZ" dirty="0">
                <a:latin typeface="Garamond" panose="02020404030301010803" pitchFamily="18" charset="0"/>
              </a:rPr>
              <a:t>Jednoduché substance</a:t>
            </a:r>
          </a:p>
          <a:p>
            <a:r>
              <a:rPr lang="cs-CZ" dirty="0">
                <a:latin typeface="Garamond" panose="02020404030301010803" pitchFamily="18" charset="0"/>
              </a:rPr>
              <a:t>Vnímající věci</a:t>
            </a:r>
          </a:p>
          <a:p>
            <a:r>
              <a:rPr lang="cs-CZ" dirty="0">
                <a:latin typeface="Garamond" panose="02020404030301010803" pitchFamily="18" charset="0"/>
              </a:rPr>
              <a:t>Nemají okna</a:t>
            </a:r>
          </a:p>
        </p:txBody>
      </p:sp>
    </p:spTree>
    <p:extLst>
      <p:ext uri="{BB962C8B-B14F-4D97-AF65-F5344CB8AC3E}">
        <p14:creationId xmlns:p14="http://schemas.microsoft.com/office/powerpoint/2010/main" val="3417126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sz="3600" b="1" dirty="0">
                <a:solidFill>
                  <a:srgbClr val="C00000"/>
                </a:solidFill>
                <a:latin typeface="Garamond" panose="02020404030301010803" pitchFamily="18" charset="0"/>
              </a:rPr>
              <a:t>Monadologie</a:t>
            </a:r>
            <a:endParaRPr lang="en-GB" sz="3600" b="1" dirty="0">
              <a:solidFill>
                <a:srgbClr val="C00000"/>
              </a:solidFill>
              <a:latin typeface="Garamond" panose="02020404030301010803" pitchFamily="18" charset="0"/>
            </a:endParaRPr>
          </a:p>
        </p:txBody>
      </p:sp>
      <p:sp>
        <p:nvSpPr>
          <p:cNvPr id="3" name="Content Placeholder 2"/>
          <p:cNvSpPr>
            <a:spLocks noGrp="1"/>
          </p:cNvSpPr>
          <p:nvPr>
            <p:ph idx="1"/>
          </p:nvPr>
        </p:nvSpPr>
        <p:spPr>
          <a:xfrm>
            <a:off x="1116874" y="1755956"/>
            <a:ext cx="10515600" cy="4351338"/>
          </a:xfrm>
        </p:spPr>
        <p:txBody>
          <a:bodyPr/>
          <a:lstStyle/>
          <a:p>
            <a:pPr marL="0" indent="0">
              <a:buNone/>
            </a:pPr>
            <a:r>
              <a:rPr lang="cs-CZ" dirty="0">
                <a:latin typeface="Garamond" panose="02020404030301010803" pitchFamily="18" charset="0"/>
              </a:rPr>
              <a:t>§3 „Monády jsou opravdové atomy přírody a jedním slovem počátky věcí“</a:t>
            </a:r>
          </a:p>
          <a:p>
            <a:pPr marL="0" indent="0">
              <a:buNone/>
            </a:pPr>
            <a:endParaRPr lang="cs-CZ" dirty="0">
              <a:latin typeface="Garamond" panose="02020404030301010803" pitchFamily="18" charset="0"/>
            </a:endParaRPr>
          </a:p>
          <a:p>
            <a:pPr marL="0" indent="0">
              <a:buNone/>
            </a:pPr>
            <a:r>
              <a:rPr lang="cs-CZ" dirty="0">
                <a:latin typeface="Garamond" panose="02020404030301010803" pitchFamily="18" charset="0"/>
              </a:rPr>
              <a:t>§13 „mnohost v jednotě“</a:t>
            </a:r>
          </a:p>
          <a:p>
            <a:pPr marL="0" indent="0">
              <a:buNone/>
            </a:pPr>
            <a:endParaRPr lang="cs-CZ" dirty="0">
              <a:latin typeface="Garamond" panose="02020404030301010803" pitchFamily="18" charset="0"/>
            </a:endParaRPr>
          </a:p>
          <a:p>
            <a:pPr marL="0" indent="0">
              <a:buNone/>
            </a:pPr>
            <a:r>
              <a:rPr lang="cs-CZ" dirty="0">
                <a:latin typeface="Garamond" panose="02020404030301010803" pitchFamily="18" charset="0"/>
              </a:rPr>
              <a:t>§14 „Stav, který … představuje mnohost v jednotě nebo v jednoduché substanci, není ničím jiným než tím, co se nazývá percepcí.“</a:t>
            </a:r>
          </a:p>
          <a:p>
            <a:pPr marL="0" indent="0">
              <a:buNone/>
            </a:pPr>
            <a:endParaRPr lang="en-GB" dirty="0">
              <a:latin typeface="Garamond" panose="02020404030301010803" pitchFamily="18" charset="0"/>
            </a:endParaRPr>
          </a:p>
        </p:txBody>
      </p:sp>
    </p:spTree>
    <p:extLst>
      <p:ext uri="{BB962C8B-B14F-4D97-AF65-F5344CB8AC3E}">
        <p14:creationId xmlns:p14="http://schemas.microsoft.com/office/powerpoint/2010/main" val="3682389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31521" y="608193"/>
            <a:ext cx="10791091" cy="1325563"/>
          </a:xfrm>
        </p:spPr>
        <p:txBody>
          <a:bodyPr>
            <a:normAutofit/>
          </a:bodyPr>
          <a:lstStyle/>
          <a:p>
            <a:r>
              <a:rPr lang="cs-CZ" sz="3600" b="1" i="1" dirty="0">
                <a:solidFill>
                  <a:srgbClr val="C00000"/>
                </a:solidFill>
                <a:latin typeface="Garamond" panose="02020404030301010803" pitchFamily="18" charset="0"/>
              </a:rPr>
              <a:t>Monadologie</a:t>
            </a:r>
            <a:r>
              <a:rPr lang="cs-CZ" sz="3600" b="1" dirty="0">
                <a:solidFill>
                  <a:srgbClr val="C00000"/>
                </a:solidFill>
                <a:latin typeface="Garamond" panose="02020404030301010803" pitchFamily="18" charset="0"/>
              </a:rPr>
              <a:t> §17: Proti materialismu</a:t>
            </a:r>
          </a:p>
        </p:txBody>
      </p:sp>
      <p:sp>
        <p:nvSpPr>
          <p:cNvPr id="3" name="Zástupný symbol pro obsah 2"/>
          <p:cNvSpPr>
            <a:spLocks noGrp="1"/>
          </p:cNvSpPr>
          <p:nvPr>
            <p:ph idx="1"/>
          </p:nvPr>
        </p:nvSpPr>
        <p:spPr>
          <a:xfrm>
            <a:off x="1007012" y="1690688"/>
            <a:ext cx="10515600" cy="4351338"/>
          </a:xfrm>
        </p:spPr>
        <p:txBody>
          <a:bodyPr>
            <a:normAutofit/>
          </a:bodyPr>
          <a:lstStyle/>
          <a:p>
            <a:pPr marL="0" indent="0">
              <a:buNone/>
            </a:pPr>
            <a:r>
              <a:rPr lang="en-GB" dirty="0">
                <a:latin typeface="Garamond" panose="02020404030301010803" pitchFamily="18" charset="0"/>
              </a:rPr>
              <a:t>‘</a:t>
            </a:r>
            <a:r>
              <a:rPr lang="cs-CZ" dirty="0">
                <a:latin typeface="Garamond" panose="02020404030301010803" pitchFamily="18" charset="0"/>
              </a:rPr>
              <a:t>Dále se musí nutně přiznat, že percepci a to, co na ní závisí, nelze vysvětlit z mechanických důvodů, tj. z tvarů a pohybů. Kdybychom si mysleli nějaký stroj, který by byl zařízen tak, že by dokázal myslet, vnímat a percipovat, mohli bychom si jej při zachování těchto vztahů myslet zvětšený tak, že bychom do něho mohli vstoupit jako do nějakého mlýna. Předpokládáme-li to, pak, kdybychom prohlíželi jeho vnitřek, nenašli bychom v něm nic než kusy, které na sebe narážejí, nikdy něco, z čeho by bylo možno vysvětlit percepci. Je ji tedy nutno hledat v jednoduché substanci, nikoli ve složeném či stroji. Také nelze v jednoduché substanci nalézt nic více než právě toto: percepce a jejich změny.</a:t>
            </a:r>
            <a:r>
              <a:rPr lang="en-GB" dirty="0">
                <a:latin typeface="Garamond" panose="02020404030301010803" pitchFamily="18" charset="0"/>
              </a:rPr>
              <a:t>’</a:t>
            </a:r>
            <a:endParaRPr lang="cs-CZ" dirty="0">
              <a:latin typeface="Garamond" panose="02020404030301010803" pitchFamily="18" charset="0"/>
            </a:endParaRPr>
          </a:p>
        </p:txBody>
      </p:sp>
    </p:spTree>
    <p:extLst>
      <p:ext uri="{BB962C8B-B14F-4D97-AF65-F5344CB8AC3E}">
        <p14:creationId xmlns:p14="http://schemas.microsoft.com/office/powerpoint/2010/main" val="1031373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25286" y="4963251"/>
            <a:ext cx="10515600" cy="1325563"/>
          </a:xfrm>
        </p:spPr>
        <p:txBody>
          <a:bodyPr>
            <a:noAutofit/>
          </a:bodyPr>
          <a:lstStyle/>
          <a:p>
            <a:r>
              <a:rPr lang="cs-CZ" sz="3200" dirty="0">
                <a:latin typeface="Garamond" panose="02020404030301010803" pitchFamily="18" charset="0"/>
              </a:rPr>
              <a:t>„Je ji tedy nutno hledat v jednoduché substanci, nikoli ve složeném či stroji. Také nelze v jednoduché substanci nalézt nic více než právě toto: percepce a jejich změny.“</a:t>
            </a:r>
            <a:endParaRPr lang="cs-CZ" sz="3200"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6178" y="365125"/>
            <a:ext cx="6668717" cy="4351338"/>
          </a:xfrm>
        </p:spPr>
      </p:pic>
    </p:spTree>
    <p:extLst>
      <p:ext uri="{BB962C8B-B14F-4D97-AF65-F5344CB8AC3E}">
        <p14:creationId xmlns:p14="http://schemas.microsoft.com/office/powerpoint/2010/main" val="3399290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914400" y="2506662"/>
            <a:ext cx="10515600" cy="4351338"/>
          </a:xfrm>
        </p:spPr>
        <p:txBody>
          <a:bodyPr/>
          <a:lstStyle/>
          <a:p>
            <a:pPr marL="0" indent="0">
              <a:buNone/>
            </a:pPr>
            <a:r>
              <a:rPr lang="cs-CZ" sz="4400" b="1" dirty="0">
                <a:latin typeface="Garamond" panose="02020404030301010803" pitchFamily="18" charset="0"/>
              </a:rPr>
              <a:t>2. Percepce a apercepce u Leibnize</a:t>
            </a:r>
          </a:p>
          <a:p>
            <a:endParaRPr lang="cs-CZ" dirty="0"/>
          </a:p>
        </p:txBody>
      </p:sp>
    </p:spTree>
    <p:extLst>
      <p:ext uri="{BB962C8B-B14F-4D97-AF65-F5344CB8AC3E}">
        <p14:creationId xmlns:p14="http://schemas.microsoft.com/office/powerpoint/2010/main" val="3663818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607" y="654492"/>
            <a:ext cx="10650415" cy="1325563"/>
          </a:xfrm>
        </p:spPr>
        <p:txBody>
          <a:bodyPr>
            <a:normAutofit/>
          </a:bodyPr>
          <a:lstStyle/>
          <a:p>
            <a:r>
              <a:rPr lang="cs-CZ" sz="3600" b="1" dirty="0">
                <a:solidFill>
                  <a:srgbClr val="C00000"/>
                </a:solidFill>
                <a:latin typeface="Garamond" panose="02020404030301010803" pitchFamily="18" charset="0"/>
              </a:rPr>
              <a:t>Nevědomé „drobné“ vjemy (</a:t>
            </a:r>
            <a:r>
              <a:rPr lang="cs-CZ" sz="3600" b="1" i="1" dirty="0">
                <a:solidFill>
                  <a:srgbClr val="C00000"/>
                </a:solidFill>
                <a:latin typeface="Garamond" panose="02020404030301010803" pitchFamily="18" charset="0"/>
              </a:rPr>
              <a:t>petites perceptions</a:t>
            </a:r>
            <a:r>
              <a:rPr lang="cs-CZ" sz="3600" b="1" dirty="0">
                <a:solidFill>
                  <a:srgbClr val="C00000"/>
                </a:solidFill>
                <a:latin typeface="Garamond" panose="02020404030301010803" pitchFamily="18" charset="0"/>
              </a:rPr>
              <a:t>)</a:t>
            </a:r>
            <a:endParaRPr lang="en-GB" sz="3600" b="1" dirty="0">
              <a:solidFill>
                <a:srgbClr val="C00000"/>
              </a:solidFill>
              <a:latin typeface="Garamond" panose="02020404030301010803" pitchFamily="18" charset="0"/>
            </a:endParaRPr>
          </a:p>
        </p:txBody>
      </p:sp>
      <p:sp>
        <p:nvSpPr>
          <p:cNvPr id="3" name="Content Placeholder 2"/>
          <p:cNvSpPr>
            <a:spLocks noGrp="1"/>
          </p:cNvSpPr>
          <p:nvPr>
            <p:ph idx="1"/>
          </p:nvPr>
        </p:nvSpPr>
        <p:spPr>
          <a:xfrm>
            <a:off x="973015" y="1571872"/>
            <a:ext cx="10515600" cy="4351338"/>
          </a:xfrm>
        </p:spPr>
        <p:txBody>
          <a:bodyPr/>
          <a:lstStyle/>
          <a:p>
            <a:pPr marL="0" indent="0">
              <a:buNone/>
            </a:pPr>
            <a:r>
              <a:rPr lang="cs-CZ" dirty="0">
                <a:latin typeface="Garamond" panose="02020404030301010803" pitchFamily="18" charset="0"/>
              </a:rPr>
              <a:t>„Abychom ještě lépe posoudili nepatrnost vjemů, které v množství nerozeznáme, užívám obvykle příkladu hukotu mořského příboje, který slyšíme na břehu. Abychom vnímali tento hluk, musíme slyšet hukotu každé jednotlivé vlny, ačkoliv každý tento jednotlivý zvuk musíme rozeznávat jen v celku, a jehož bychom si nevšimli, kdyby vlna, která jej způsobuje, byla ojedinělá. Musíme ... mít aspoň nepatrný dojem o každém jednotlivém hluku, jinak nevěděli bychom ničeho ze statisíců vln neboť statisíckrát nic nemůže stvořit něco.“ </a:t>
            </a:r>
          </a:p>
          <a:p>
            <a:pPr marL="0" indent="0">
              <a:buNone/>
            </a:pPr>
            <a:r>
              <a:rPr lang="cs-CZ" dirty="0">
                <a:latin typeface="Garamond" panose="02020404030301010803" pitchFamily="18" charset="0"/>
              </a:rPr>
              <a:t>Leibniz, Předmluva k </a:t>
            </a:r>
            <a:r>
              <a:rPr lang="cs-CZ" i="1" dirty="0">
                <a:latin typeface="Garamond" panose="02020404030301010803" pitchFamily="18" charset="0"/>
              </a:rPr>
              <a:t>Novým esejům</a:t>
            </a:r>
            <a:r>
              <a:rPr lang="cs-CZ" dirty="0">
                <a:latin typeface="Garamond" panose="02020404030301010803" pitchFamily="18" charset="0"/>
              </a:rPr>
              <a:t> </a:t>
            </a:r>
            <a:endParaRPr lang="en-GB" dirty="0">
              <a:latin typeface="Garamond" panose="02020404030301010803" pitchFamily="18" charset="0"/>
            </a:endParaRPr>
          </a:p>
        </p:txBody>
      </p:sp>
    </p:spTree>
    <p:extLst>
      <p:ext uri="{BB962C8B-B14F-4D97-AF65-F5344CB8AC3E}">
        <p14:creationId xmlns:p14="http://schemas.microsoft.com/office/powerpoint/2010/main" val="337164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4021"/>
            <a:ext cx="10650415" cy="1325563"/>
          </a:xfrm>
        </p:spPr>
        <p:txBody>
          <a:bodyPr>
            <a:normAutofit/>
          </a:bodyPr>
          <a:lstStyle/>
          <a:p>
            <a:r>
              <a:rPr lang="cs-CZ" sz="3600" b="1" dirty="0">
                <a:solidFill>
                  <a:srgbClr val="C00000"/>
                </a:solidFill>
                <a:latin typeface="Garamond" panose="02020404030301010803" pitchFamily="18" charset="0"/>
              </a:rPr>
              <a:t>Nevědomé percepce vs. apercepce</a:t>
            </a:r>
            <a:endParaRPr lang="en-GB" sz="3600" b="1" dirty="0">
              <a:solidFill>
                <a:srgbClr val="C00000"/>
              </a:solidFill>
              <a:latin typeface="Garamond" panose="02020404030301010803" pitchFamily="18" charset="0"/>
            </a:endParaRPr>
          </a:p>
        </p:txBody>
      </p:sp>
      <p:sp>
        <p:nvSpPr>
          <p:cNvPr id="3" name="Content Placeholder 2"/>
          <p:cNvSpPr>
            <a:spLocks noGrp="1"/>
          </p:cNvSpPr>
          <p:nvPr>
            <p:ph idx="1"/>
          </p:nvPr>
        </p:nvSpPr>
        <p:spPr>
          <a:xfrm>
            <a:off x="973015" y="1465207"/>
            <a:ext cx="10515600" cy="4351338"/>
          </a:xfrm>
        </p:spPr>
        <p:txBody>
          <a:bodyPr>
            <a:normAutofit/>
          </a:bodyPr>
          <a:lstStyle/>
          <a:p>
            <a:pPr marL="0" indent="0">
              <a:buNone/>
            </a:pPr>
            <a:r>
              <a:rPr lang="en-GB" sz="3200" dirty="0">
                <a:latin typeface="Garamond" panose="02020404030301010803" pitchFamily="18" charset="0"/>
              </a:rPr>
              <a:t>‘</a:t>
            </a:r>
            <a:r>
              <a:rPr lang="cs-CZ" sz="3200" dirty="0">
                <a:latin typeface="Garamond" panose="02020404030301010803" pitchFamily="18" charset="0"/>
              </a:rPr>
              <a:t>Stav, který zahrnuje a představuje mnohost v jednotě nebo v jednoduché substanci, není ničím jiným než tím, co se nazývá percepcí. Ta musí být … odlišována od apercepce nebo sebevědomí. Právě zde se karteziáni dopustili velké chyby, když neuznávali percepce, na něž se obvykle nedbá. To je také vedlo k domněnce, že pouze duchové jsou monády a že neexistují ani duše živočichů, ani jiné entelechie.</a:t>
            </a:r>
            <a:r>
              <a:rPr lang="en-GB" sz="3200" dirty="0">
                <a:latin typeface="Garamond" panose="02020404030301010803" pitchFamily="18" charset="0"/>
              </a:rPr>
              <a:t>’</a:t>
            </a:r>
            <a:r>
              <a:rPr lang="cs-CZ" sz="3200" dirty="0">
                <a:latin typeface="Garamond" panose="02020404030301010803" pitchFamily="18" charset="0"/>
              </a:rPr>
              <a:t> </a:t>
            </a:r>
          </a:p>
          <a:p>
            <a:pPr marL="0" indent="0">
              <a:buNone/>
            </a:pPr>
            <a:r>
              <a:rPr lang="cs-CZ" sz="3200" dirty="0">
                <a:latin typeface="Garamond" panose="02020404030301010803" pitchFamily="18" charset="0"/>
              </a:rPr>
              <a:t>Leibniz, </a:t>
            </a:r>
            <a:r>
              <a:rPr lang="cs-CZ" sz="3200" i="1" dirty="0">
                <a:latin typeface="Garamond" panose="02020404030301010803" pitchFamily="18" charset="0"/>
              </a:rPr>
              <a:t>Monadologie </a:t>
            </a:r>
            <a:r>
              <a:rPr lang="cs-CZ" sz="3200" dirty="0">
                <a:latin typeface="Garamond" panose="02020404030301010803" pitchFamily="18" charset="0"/>
              </a:rPr>
              <a:t>§14</a:t>
            </a:r>
          </a:p>
          <a:p>
            <a:endParaRPr lang="en-GB" dirty="0"/>
          </a:p>
        </p:txBody>
      </p:sp>
    </p:spTree>
    <p:extLst>
      <p:ext uri="{BB962C8B-B14F-4D97-AF65-F5344CB8AC3E}">
        <p14:creationId xmlns:p14="http://schemas.microsoft.com/office/powerpoint/2010/main" val="466902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125"/>
            <a:ext cx="11617234" cy="1733641"/>
          </a:xfrm>
        </p:spPr>
        <p:txBody>
          <a:bodyPr>
            <a:normAutofit fontScale="90000"/>
          </a:bodyPr>
          <a:lstStyle/>
          <a:p>
            <a:br>
              <a:rPr lang="cs-CZ" sz="4000" b="1" dirty="0">
                <a:solidFill>
                  <a:srgbClr val="C00000"/>
                </a:solidFill>
                <a:latin typeface="Garamond" panose="02020404030301010803" pitchFamily="18" charset="0"/>
              </a:rPr>
            </a:br>
            <a:r>
              <a:rPr lang="cs-CZ" sz="4000" b="1" dirty="0">
                <a:latin typeface="Garamond" panose="02020404030301010803" pitchFamily="18" charset="0"/>
              </a:rPr>
              <a:t>Gottfried Leibniz (1646-1716) a George </a:t>
            </a:r>
            <a:r>
              <a:rPr lang="cs-CZ" sz="4000" b="1" dirty="0" err="1">
                <a:latin typeface="Garamond" panose="02020404030301010803" pitchFamily="18" charset="0"/>
              </a:rPr>
              <a:t>Berkeley</a:t>
            </a:r>
            <a:r>
              <a:rPr lang="cs-CZ" sz="4000" b="1" dirty="0">
                <a:latin typeface="Garamond" panose="02020404030301010803" pitchFamily="18" charset="0"/>
              </a:rPr>
              <a:t>(1685-1753)</a:t>
            </a:r>
            <a:br>
              <a:rPr lang="cs-CZ" dirty="0"/>
            </a:br>
            <a:endParaRPr lang="en-GB" dirty="0">
              <a:latin typeface="Garamond" panose="02020404030301010803" pitchFamily="18" charset="0"/>
            </a:endParaRPr>
          </a:p>
        </p:txBody>
      </p:sp>
      <p:pic>
        <p:nvPicPr>
          <p:cNvPr id="4" name="Picture 8" descr="https://upload.wikimedia.org/wikipedia/commons/0/07/Leibniz_Hannover.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1523338" y="1825625"/>
            <a:ext cx="3231542" cy="3851867"/>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obsah 2"/>
          <p:cNvSpPr>
            <a:spLocks noGrp="1"/>
          </p:cNvSpPr>
          <p:nvPr>
            <p:ph sz="half" idx="2"/>
          </p:nvPr>
        </p:nvSpPr>
        <p:spPr/>
        <p:txBody>
          <a:bodyPr>
            <a:normAutofit lnSpcReduction="10000"/>
          </a:bodyPr>
          <a:lstStyle/>
          <a:p>
            <a:endParaRPr lang="cs-CZ" dirty="0"/>
          </a:p>
          <a:p>
            <a:endParaRPr lang="cs-CZ" dirty="0"/>
          </a:p>
          <a:p>
            <a:endParaRPr lang="cs-CZ" dirty="0"/>
          </a:p>
          <a:p>
            <a:endParaRPr lang="cs-CZ" dirty="0"/>
          </a:p>
          <a:p>
            <a:endParaRPr lang="cs-CZ" dirty="0"/>
          </a:p>
          <a:p>
            <a:endParaRPr lang="cs-CZ" dirty="0"/>
          </a:p>
          <a:p>
            <a:endParaRPr lang="cs-CZ" dirty="0"/>
          </a:p>
          <a:p>
            <a:endParaRPr lang="cs-CZ" dirty="0"/>
          </a:p>
          <a:p>
            <a:pPr marL="0" indent="0">
              <a:buNone/>
            </a:pPr>
            <a:r>
              <a:rPr lang="cs-CZ" dirty="0">
                <a:latin typeface="Garamond" panose="02020404030301010803" pitchFamily="18" charset="0"/>
              </a:rPr>
              <a:t>   </a:t>
            </a:r>
            <a:endParaRPr lang="cs-CZ" dirty="0"/>
          </a:p>
        </p:txBody>
      </p:sp>
      <p:pic>
        <p:nvPicPr>
          <p:cNvPr id="5" name="Picture 34" descr="http://skepticism-images.s3-website-us-east-1.amazonaws.com/images/jreviews/George-Berkele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3418" y="1860458"/>
            <a:ext cx="3250474" cy="3782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699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sz="4800" b="1" dirty="0">
                <a:solidFill>
                  <a:srgbClr val="C00000"/>
                </a:solidFill>
                <a:latin typeface="Garamond" panose="02020404030301010803" pitchFamily="18" charset="0"/>
              </a:rPr>
              <a:t>Tři druhy monád</a:t>
            </a:r>
            <a:endParaRPr lang="en-GB" sz="4800" b="1" dirty="0">
              <a:solidFill>
                <a:srgbClr val="C00000"/>
              </a:solidFill>
              <a:latin typeface="Garamond" panose="02020404030301010803" pitchFamily="18" charset="0"/>
            </a:endParaRPr>
          </a:p>
        </p:txBody>
      </p:sp>
      <p:sp>
        <p:nvSpPr>
          <p:cNvPr id="3" name="Content Placeholder 2"/>
          <p:cNvSpPr>
            <a:spLocks noGrp="1"/>
          </p:cNvSpPr>
          <p:nvPr>
            <p:ph idx="1"/>
          </p:nvPr>
        </p:nvSpPr>
        <p:spPr>
          <a:xfrm>
            <a:off x="1289519" y="1465934"/>
            <a:ext cx="8132298" cy="3926132"/>
          </a:xfrm>
        </p:spPr>
        <p:txBody>
          <a:bodyPr/>
          <a:lstStyle/>
          <a:p>
            <a:pPr marL="0" indent="0">
              <a:buNone/>
            </a:pPr>
            <a:r>
              <a:rPr lang="cs-CZ" sz="4400" dirty="0">
                <a:latin typeface="Garamond" panose="02020404030301010803" pitchFamily="18" charset="0"/>
              </a:rPr>
              <a:t>1. Duch---</a:t>
            </a:r>
            <a:r>
              <a:rPr lang="cs-CZ" sz="4400" i="1" dirty="0">
                <a:latin typeface="Garamond" panose="02020404030301010803" pitchFamily="18" charset="0"/>
              </a:rPr>
              <a:t>l</a:t>
            </a:r>
            <a:r>
              <a:rPr lang="en-GB" sz="4400" i="1" dirty="0">
                <a:latin typeface="Garamond" panose="02020404030301010803" pitchFamily="18" charset="0"/>
              </a:rPr>
              <a:t>’esprit</a:t>
            </a:r>
            <a:r>
              <a:rPr lang="cs-CZ" sz="4400" i="1" dirty="0">
                <a:latin typeface="Garamond" panose="02020404030301010803" pitchFamily="18" charset="0"/>
              </a:rPr>
              <a:t> </a:t>
            </a:r>
          </a:p>
          <a:p>
            <a:pPr marL="0" indent="0">
              <a:buNone/>
            </a:pPr>
            <a:r>
              <a:rPr lang="cs-CZ" sz="4400" dirty="0">
                <a:latin typeface="Garamond" panose="02020404030301010803" pitchFamily="18" charset="0"/>
              </a:rPr>
              <a:t>2. Duše---</a:t>
            </a:r>
            <a:r>
              <a:rPr lang="en-GB" sz="4400" i="1" dirty="0" err="1">
                <a:latin typeface="Garamond" panose="02020404030301010803" pitchFamily="18" charset="0"/>
              </a:rPr>
              <a:t>l’âme</a:t>
            </a:r>
            <a:endParaRPr lang="cs-CZ" sz="4400" i="1" dirty="0">
              <a:latin typeface="Garamond" panose="02020404030301010803" pitchFamily="18" charset="0"/>
            </a:endParaRPr>
          </a:p>
          <a:p>
            <a:pPr marL="0" indent="0">
              <a:buNone/>
            </a:pPr>
            <a:r>
              <a:rPr lang="cs-CZ" sz="4400" dirty="0">
                <a:latin typeface="Garamond" panose="02020404030301010803" pitchFamily="18" charset="0"/>
              </a:rPr>
              <a:t>3. Entelechie---</a:t>
            </a:r>
            <a:r>
              <a:rPr lang="en-GB" sz="4400" i="1" dirty="0" err="1">
                <a:latin typeface="Garamond" panose="02020404030301010803" pitchFamily="18" charset="0"/>
              </a:rPr>
              <a:t>l’ent</a:t>
            </a:r>
            <a:r>
              <a:rPr lang="cs-CZ" sz="4400" i="1" dirty="0">
                <a:latin typeface="Garamond" panose="02020404030301010803" pitchFamily="18" charset="0"/>
              </a:rPr>
              <a:t>éléchie</a:t>
            </a:r>
          </a:p>
          <a:p>
            <a:endParaRPr lang="en-GB" dirty="0"/>
          </a:p>
        </p:txBody>
      </p:sp>
    </p:spTree>
    <p:extLst>
      <p:ext uri="{BB962C8B-B14F-4D97-AF65-F5344CB8AC3E}">
        <p14:creationId xmlns:p14="http://schemas.microsoft.com/office/powerpoint/2010/main" val="1785350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08628" y="1154113"/>
            <a:ext cx="8306972" cy="5022850"/>
          </a:xfrm>
        </p:spPr>
        <p:txBody>
          <a:bodyPr>
            <a:noAutofit/>
          </a:bodyPr>
          <a:lstStyle/>
          <a:p>
            <a:pPr marL="0" indent="0">
              <a:buNone/>
            </a:pPr>
            <a:r>
              <a:rPr lang="cs-CZ" sz="3200" b="1" dirty="0">
                <a:solidFill>
                  <a:srgbClr val="C00000"/>
                </a:solidFill>
                <a:latin typeface="Garamond" panose="02020404030301010803" pitchFamily="18" charset="0"/>
              </a:rPr>
              <a:t>1. Duch</a:t>
            </a:r>
          </a:p>
          <a:p>
            <a:pPr marL="0" indent="0">
              <a:buNone/>
            </a:pPr>
            <a:r>
              <a:rPr lang="cs-CZ" sz="3200" dirty="0">
                <a:latin typeface="Garamond" panose="02020404030301010803" pitchFamily="18" charset="0"/>
              </a:rPr>
              <a:t>   Sebevědomí a rozum</a:t>
            </a:r>
          </a:p>
          <a:p>
            <a:endParaRPr lang="cs-CZ" sz="3200" dirty="0">
              <a:latin typeface="Garamond" panose="02020404030301010803" pitchFamily="18" charset="0"/>
            </a:endParaRPr>
          </a:p>
          <a:p>
            <a:pPr marL="0" indent="0">
              <a:buNone/>
            </a:pPr>
            <a:r>
              <a:rPr lang="cs-CZ" sz="3200" b="1" dirty="0">
                <a:solidFill>
                  <a:srgbClr val="C00000"/>
                </a:solidFill>
                <a:latin typeface="Garamond" panose="02020404030301010803" pitchFamily="18" charset="0"/>
              </a:rPr>
              <a:t>2. Duše</a:t>
            </a:r>
          </a:p>
          <a:p>
            <a:pPr marL="0" indent="0">
              <a:buNone/>
            </a:pPr>
            <a:r>
              <a:rPr lang="cs-CZ" sz="3200" dirty="0">
                <a:latin typeface="Garamond" panose="02020404030301010803" pitchFamily="18" charset="0"/>
              </a:rPr>
              <a:t>   Smyslové vnímání, paměť</a:t>
            </a:r>
          </a:p>
          <a:p>
            <a:endParaRPr lang="cs-CZ" sz="3200" dirty="0">
              <a:latin typeface="Garamond" panose="02020404030301010803" pitchFamily="18" charset="0"/>
            </a:endParaRPr>
          </a:p>
          <a:p>
            <a:pPr marL="0" indent="0">
              <a:buNone/>
            </a:pPr>
            <a:r>
              <a:rPr lang="cs-CZ" sz="3200" b="1" dirty="0">
                <a:solidFill>
                  <a:srgbClr val="C00000"/>
                </a:solidFill>
                <a:latin typeface="Garamond" panose="02020404030301010803" pitchFamily="18" charset="0"/>
              </a:rPr>
              <a:t>3. Entelechie</a:t>
            </a:r>
          </a:p>
          <a:p>
            <a:pPr marL="0" indent="0">
              <a:buNone/>
            </a:pPr>
            <a:r>
              <a:rPr lang="cs-CZ" sz="3200" dirty="0">
                <a:latin typeface="Garamond" panose="02020404030301010803" pitchFamily="18" charset="0"/>
              </a:rPr>
              <a:t>  Temné vjemy, žádostivost</a:t>
            </a:r>
            <a:endParaRPr lang="en-GB" sz="3200" dirty="0">
              <a:latin typeface="Garamond" panose="02020404030301010803" pitchFamily="18" charset="0"/>
            </a:endParaRPr>
          </a:p>
        </p:txBody>
      </p:sp>
    </p:spTree>
    <p:extLst>
      <p:ext uri="{BB962C8B-B14F-4D97-AF65-F5344CB8AC3E}">
        <p14:creationId xmlns:p14="http://schemas.microsoft.com/office/powerpoint/2010/main" val="3285252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291841" y="2660859"/>
            <a:ext cx="5251268" cy="646331"/>
          </a:xfrm>
          <a:prstGeom prst="rect">
            <a:avLst/>
          </a:prstGeom>
        </p:spPr>
        <p:txBody>
          <a:bodyPr wrap="square">
            <a:spAutoFit/>
          </a:bodyPr>
          <a:lstStyle/>
          <a:p>
            <a:r>
              <a:rPr lang="cs-CZ" sz="3600" b="1" dirty="0">
                <a:latin typeface="Garamond" panose="02020404030301010803" pitchFamily="18" charset="0"/>
              </a:rPr>
              <a:t>Natura non facit </a:t>
            </a:r>
            <a:r>
              <a:rPr lang="cs-CZ" sz="3600" b="1" dirty="0" err="1">
                <a:latin typeface="Garamond" panose="02020404030301010803" pitchFamily="18" charset="0"/>
              </a:rPr>
              <a:t>saltum</a:t>
            </a:r>
            <a:endParaRPr lang="cs-CZ" sz="3600" dirty="0"/>
          </a:p>
        </p:txBody>
      </p:sp>
    </p:spTree>
    <p:extLst>
      <p:ext uri="{BB962C8B-B14F-4D97-AF65-F5344CB8AC3E}">
        <p14:creationId xmlns:p14="http://schemas.microsoft.com/office/powerpoint/2010/main" val="2310025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880"/>
            <a:ext cx="10515600" cy="2096086"/>
          </a:xfrm>
        </p:spPr>
        <p:txBody>
          <a:bodyPr>
            <a:normAutofit/>
          </a:bodyPr>
          <a:lstStyle/>
          <a:p>
            <a:r>
              <a:rPr lang="cs-CZ" sz="3600" b="1" dirty="0">
                <a:solidFill>
                  <a:srgbClr val="C00000"/>
                </a:solidFill>
                <a:latin typeface="Garamond" panose="02020404030301010803" pitchFamily="18" charset="0"/>
              </a:rPr>
              <a:t>„Natura non facit saltum“</a:t>
            </a:r>
            <a:br>
              <a:rPr lang="en-GB" dirty="0">
                <a:latin typeface="Garamond" panose="02020404030301010803" pitchFamily="18" charset="0"/>
              </a:rPr>
            </a:br>
            <a:endParaRPr lang="en-GB" dirty="0">
              <a:latin typeface="Garamond" panose="02020404030301010803" pitchFamily="18" charset="0"/>
            </a:endParaRPr>
          </a:p>
        </p:txBody>
      </p:sp>
      <p:sp>
        <p:nvSpPr>
          <p:cNvPr id="3" name="Content Placeholder 2"/>
          <p:cNvSpPr>
            <a:spLocks noGrp="1"/>
          </p:cNvSpPr>
          <p:nvPr>
            <p:ph idx="1"/>
          </p:nvPr>
        </p:nvSpPr>
        <p:spPr>
          <a:xfrm>
            <a:off x="1033054" y="1267431"/>
            <a:ext cx="10125891" cy="2023069"/>
          </a:xfrm>
        </p:spPr>
        <p:txBody>
          <a:bodyPr>
            <a:normAutofit fontScale="25000" lnSpcReduction="20000"/>
          </a:bodyPr>
          <a:lstStyle/>
          <a:p>
            <a:pPr marL="0" indent="0">
              <a:lnSpc>
                <a:spcPct val="120000"/>
              </a:lnSpc>
              <a:buNone/>
            </a:pPr>
            <a:r>
              <a:rPr lang="cs-CZ" sz="12800" dirty="0">
                <a:latin typeface="Garamond" panose="02020404030301010803" pitchFamily="18" charset="0"/>
              </a:rPr>
              <a:t>„Nic se neděje  rázem, a to jest jedna z mých velkých a nejověřenějších zásad, že ― </a:t>
            </a:r>
            <a:r>
              <a:rPr lang="cs-CZ" sz="12800" i="1" dirty="0">
                <a:latin typeface="Garamond" panose="02020404030301010803" pitchFamily="18" charset="0"/>
              </a:rPr>
              <a:t>příroda nikdy nečiní skoků</a:t>
            </a:r>
            <a:r>
              <a:rPr lang="cs-CZ" sz="12800" dirty="0">
                <a:latin typeface="Garamond" panose="02020404030301010803" pitchFamily="18" charset="0"/>
              </a:rPr>
              <a:t>. Nazval jsem to zákonem kontinuity. ... Vyplývá z něho, že postup děje se vždy od malého přes střední k velkému a obráceně.“ </a:t>
            </a:r>
          </a:p>
          <a:p>
            <a:pPr marL="0" indent="0">
              <a:lnSpc>
                <a:spcPct val="120000"/>
              </a:lnSpc>
              <a:buNone/>
            </a:pPr>
            <a:r>
              <a:rPr lang="cs-CZ" sz="12800" dirty="0">
                <a:latin typeface="Garamond" panose="02020404030301010803" pitchFamily="18" charset="0"/>
              </a:rPr>
              <a:t>Leibniz, Předmluva k </a:t>
            </a:r>
            <a:r>
              <a:rPr lang="cs-CZ" sz="12800" i="1" dirty="0">
                <a:latin typeface="Garamond" panose="02020404030301010803" pitchFamily="18" charset="0"/>
              </a:rPr>
              <a:t>Novým esejům</a:t>
            </a:r>
            <a:endParaRPr lang="en-GB" sz="12800" dirty="0">
              <a:latin typeface="Garamond" panose="02020404030301010803" pitchFamily="18" charset="0"/>
            </a:endParaRPr>
          </a:p>
          <a:p>
            <a:pPr marL="0" indent="0">
              <a:buNone/>
            </a:pPr>
            <a:endParaRPr lang="en-GB" sz="6600" dirty="0">
              <a:latin typeface="Garamond" panose="02020404030301010803" pitchFamily="18" charset="0"/>
            </a:endParaRPr>
          </a:p>
        </p:txBody>
      </p:sp>
    </p:spTree>
    <p:extLst>
      <p:ext uri="{BB962C8B-B14F-4D97-AF65-F5344CB8AC3E}">
        <p14:creationId xmlns:p14="http://schemas.microsoft.com/office/powerpoint/2010/main" val="1230557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28709" y="675069"/>
            <a:ext cx="11100582" cy="1325563"/>
          </a:xfrm>
        </p:spPr>
        <p:txBody>
          <a:bodyPr>
            <a:normAutofit/>
          </a:bodyPr>
          <a:lstStyle/>
          <a:p>
            <a:r>
              <a:rPr lang="cs-CZ" sz="3600" b="1" dirty="0">
                <a:solidFill>
                  <a:srgbClr val="C00000"/>
                </a:solidFill>
                <a:latin typeface="Garamond" panose="02020404030301010803" pitchFamily="18" charset="0"/>
              </a:rPr>
              <a:t>Žádný přechod se neděje ve skocích</a:t>
            </a:r>
            <a:endParaRPr lang="en-GB" sz="3600" b="1" dirty="0">
              <a:solidFill>
                <a:srgbClr val="C00000"/>
              </a:solidFill>
              <a:latin typeface="Garamond" panose="02020404030301010803" pitchFamily="18" charset="0"/>
            </a:endParaRPr>
          </a:p>
        </p:txBody>
      </p:sp>
      <p:sp>
        <p:nvSpPr>
          <p:cNvPr id="3" name="Content Placeholder 2"/>
          <p:cNvSpPr>
            <a:spLocks noGrp="1"/>
          </p:cNvSpPr>
          <p:nvPr>
            <p:ph idx="1"/>
          </p:nvPr>
        </p:nvSpPr>
        <p:spPr>
          <a:xfrm>
            <a:off x="562709" y="1690688"/>
            <a:ext cx="11240086" cy="5032375"/>
          </a:xfrm>
        </p:spPr>
        <p:txBody>
          <a:bodyPr>
            <a:noAutofit/>
          </a:bodyPr>
          <a:lstStyle/>
          <a:p>
            <a:pPr marL="0" indent="0">
              <a:buNone/>
            </a:pPr>
            <a:r>
              <a:rPr lang="cs-CZ" sz="3200" dirty="0">
                <a:latin typeface="Garamond" panose="02020404030301010803" pitchFamily="18" charset="0"/>
              </a:rPr>
              <a:t>„Tato věta vyplývá podle mého názoru ze zákona řádu a opírá se o stejný rozumový důvod, díky němuž se obecně uznává, že pohyb se neděje ve skocích, tj. že těleso, aby se dostalo z jednoho místa na druhé, musí projít určitými místy ležícími mezi výchozím a cílovým místem. To platí, jak se domnívám, nejen pro přechody z místa na místo, ale i od tvaru k tvaru či od stavu k stavu.“</a:t>
            </a:r>
          </a:p>
          <a:p>
            <a:pPr marL="0" indent="0">
              <a:buNone/>
            </a:pPr>
            <a:r>
              <a:rPr lang="cs-CZ" sz="3200" dirty="0">
                <a:latin typeface="Garamond" panose="02020404030301010803" pitchFamily="18" charset="0"/>
              </a:rPr>
              <a:t>Leibniz, Dopis De Volderovi, 1699</a:t>
            </a:r>
            <a:endParaRPr lang="en-GB" sz="3200" dirty="0">
              <a:latin typeface="Garamond" panose="02020404030301010803" pitchFamily="18" charset="0"/>
            </a:endParaRPr>
          </a:p>
        </p:txBody>
      </p:sp>
    </p:spTree>
    <p:extLst>
      <p:ext uri="{BB962C8B-B14F-4D97-AF65-F5344CB8AC3E}">
        <p14:creationId xmlns:p14="http://schemas.microsoft.com/office/powerpoint/2010/main" val="1607224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ottfried Leibniz demonstrates integral calculus for the first time to find the area under the graph of y = ƒ(x)"/>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l="41017" t="-1314" r="215" b="1218"/>
          <a:stretch/>
        </p:blipFill>
        <p:spPr bwMode="auto">
          <a:xfrm>
            <a:off x="1997613" y="588254"/>
            <a:ext cx="7567613" cy="5546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068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i.telegraph.co.uk/multimedia/archive/02210/evo2_2210436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092" y="182880"/>
            <a:ext cx="8918917" cy="6561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390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832989" y="2855772"/>
            <a:ext cx="9191897" cy="4351338"/>
          </a:xfrm>
        </p:spPr>
        <p:txBody>
          <a:bodyPr/>
          <a:lstStyle/>
          <a:p>
            <a:pPr marL="0" indent="0">
              <a:buNone/>
            </a:pPr>
            <a:r>
              <a:rPr lang="cs-CZ" sz="4000" b="1" dirty="0">
                <a:latin typeface="Garamond" panose="02020404030301010803" pitchFamily="18" charset="0"/>
              </a:rPr>
              <a:t>4. </a:t>
            </a:r>
            <a:r>
              <a:rPr lang="cs-CZ" sz="4000" b="1" dirty="0" err="1">
                <a:latin typeface="Garamond" panose="02020404030301010803" pitchFamily="18" charset="0"/>
              </a:rPr>
              <a:t>Berkeleyho</a:t>
            </a:r>
            <a:r>
              <a:rPr lang="cs-CZ" sz="4000" b="1" dirty="0">
                <a:latin typeface="Garamond" panose="02020404030301010803" pitchFamily="18" charset="0"/>
              </a:rPr>
              <a:t> popření hmotné substance</a:t>
            </a:r>
          </a:p>
          <a:p>
            <a:pPr marL="0" indent="0">
              <a:buNone/>
            </a:pPr>
            <a:endParaRPr lang="cs-CZ" dirty="0"/>
          </a:p>
        </p:txBody>
      </p:sp>
    </p:spTree>
    <p:extLst>
      <p:ext uri="{BB962C8B-B14F-4D97-AF65-F5344CB8AC3E}">
        <p14:creationId xmlns:p14="http://schemas.microsoft.com/office/powerpoint/2010/main" val="2872830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0433" y="0"/>
            <a:ext cx="9087456" cy="6858000"/>
          </a:xfrm>
          <a:prstGeom prst="rect">
            <a:avLst/>
          </a:prstGeom>
        </p:spPr>
      </p:pic>
    </p:spTree>
    <p:extLst>
      <p:ext uri="{BB962C8B-B14F-4D97-AF65-F5344CB8AC3E}">
        <p14:creationId xmlns:p14="http://schemas.microsoft.com/office/powerpoint/2010/main" val="3125314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pload.wikimedia.org/wikipedia/commons/3/3c/Berkeley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6578" y="0"/>
            <a:ext cx="422030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704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491" y="1037808"/>
            <a:ext cx="10515600" cy="1325563"/>
          </a:xfrm>
        </p:spPr>
        <p:txBody>
          <a:bodyPr>
            <a:normAutofit/>
          </a:bodyPr>
          <a:lstStyle/>
          <a:p>
            <a:r>
              <a:rPr lang="cs-CZ" sz="3600" b="1" dirty="0">
                <a:solidFill>
                  <a:srgbClr val="C00000"/>
                </a:solidFill>
                <a:latin typeface="Garamond" panose="02020404030301010803" pitchFamily="18" charset="0"/>
              </a:rPr>
              <a:t>První idealistické texty:</a:t>
            </a:r>
            <a:endParaRPr lang="en-GB" sz="3600" b="1" dirty="0">
              <a:solidFill>
                <a:srgbClr val="C00000"/>
              </a:solidFill>
              <a:latin typeface="Garamond" panose="02020404030301010803" pitchFamily="18" charset="0"/>
            </a:endParaRPr>
          </a:p>
        </p:txBody>
      </p:sp>
      <p:sp>
        <p:nvSpPr>
          <p:cNvPr id="3" name="Content Placeholder 2"/>
          <p:cNvSpPr>
            <a:spLocks noGrp="1"/>
          </p:cNvSpPr>
          <p:nvPr>
            <p:ph idx="1"/>
          </p:nvPr>
        </p:nvSpPr>
        <p:spPr>
          <a:xfrm>
            <a:off x="633047" y="2363371"/>
            <a:ext cx="11676185" cy="3813591"/>
          </a:xfrm>
        </p:spPr>
        <p:txBody>
          <a:bodyPr>
            <a:normAutofit/>
          </a:bodyPr>
          <a:lstStyle/>
          <a:p>
            <a:pPr marL="0" indent="0">
              <a:buNone/>
            </a:pPr>
            <a:r>
              <a:rPr lang="cs-CZ" sz="3600" dirty="0">
                <a:latin typeface="Garamond" panose="02020404030301010803" pitchFamily="18" charset="0"/>
              </a:rPr>
              <a:t>George Berkeley, </a:t>
            </a:r>
            <a:r>
              <a:rPr lang="cs-CZ" sz="3600" i="1" dirty="0">
                <a:latin typeface="Garamond" panose="02020404030301010803" pitchFamily="18" charset="0"/>
              </a:rPr>
              <a:t>Pojednání o principech lidského poznání</a:t>
            </a:r>
            <a:r>
              <a:rPr lang="cs-CZ" sz="3600" dirty="0">
                <a:latin typeface="Garamond" panose="02020404030301010803" pitchFamily="18" charset="0"/>
              </a:rPr>
              <a:t>, 1710</a:t>
            </a:r>
            <a:endParaRPr lang="en-GB" sz="3600" dirty="0">
              <a:latin typeface="Garamond" panose="02020404030301010803" pitchFamily="18" charset="0"/>
            </a:endParaRPr>
          </a:p>
          <a:p>
            <a:pPr marL="0" indent="0">
              <a:buNone/>
            </a:pPr>
            <a:r>
              <a:rPr lang="cs-CZ" sz="3600" dirty="0">
                <a:latin typeface="Garamond" panose="02020404030301010803" pitchFamily="18" charset="0"/>
              </a:rPr>
              <a:t>Gottfried Leibniz, </a:t>
            </a:r>
            <a:r>
              <a:rPr lang="cs-CZ" sz="3600" i="1" dirty="0">
                <a:latin typeface="Garamond" panose="02020404030301010803" pitchFamily="18" charset="0"/>
              </a:rPr>
              <a:t>Monadologie</a:t>
            </a:r>
            <a:r>
              <a:rPr lang="cs-CZ" sz="3600" dirty="0">
                <a:latin typeface="Garamond" panose="02020404030301010803" pitchFamily="18" charset="0"/>
              </a:rPr>
              <a:t>, 1714</a:t>
            </a:r>
          </a:p>
        </p:txBody>
      </p:sp>
    </p:spTree>
    <p:extLst>
      <p:ext uri="{BB962C8B-B14F-4D97-AF65-F5344CB8AC3E}">
        <p14:creationId xmlns:p14="http://schemas.microsoft.com/office/powerpoint/2010/main" val="33442206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a801403.us.archive.org/zipview.php?zip=/31/items/olcovers566/olcovers566-L.zip&amp;file=5666906-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1648" y="0"/>
            <a:ext cx="395219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67959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01111" y="804251"/>
            <a:ext cx="10515600" cy="1325563"/>
          </a:xfrm>
        </p:spPr>
        <p:txBody>
          <a:bodyPr>
            <a:normAutofit/>
          </a:bodyPr>
          <a:lstStyle/>
          <a:p>
            <a:r>
              <a:rPr lang="cs-CZ" sz="3600" b="1" dirty="0">
                <a:solidFill>
                  <a:srgbClr val="C00000"/>
                </a:solidFill>
                <a:latin typeface="Garamond" panose="02020404030301010803" pitchFamily="18" charset="0"/>
              </a:rPr>
              <a:t>„</a:t>
            </a:r>
            <a:r>
              <a:rPr lang="cs-CZ" sz="3600" b="1" dirty="0" err="1">
                <a:solidFill>
                  <a:srgbClr val="C00000"/>
                </a:solidFill>
                <a:latin typeface="Garamond" panose="02020404030301010803" pitchFamily="18" charset="0"/>
              </a:rPr>
              <a:t>The</a:t>
            </a:r>
            <a:r>
              <a:rPr lang="cs-CZ" sz="3600" b="1" dirty="0">
                <a:solidFill>
                  <a:srgbClr val="C00000"/>
                </a:solidFill>
                <a:latin typeface="Garamond" panose="02020404030301010803" pitchFamily="18" charset="0"/>
              </a:rPr>
              <a:t> </a:t>
            </a:r>
            <a:r>
              <a:rPr lang="cs-CZ" sz="3600" b="1" dirty="0" err="1">
                <a:solidFill>
                  <a:srgbClr val="C00000"/>
                </a:solidFill>
                <a:latin typeface="Garamond" panose="02020404030301010803" pitchFamily="18" charset="0"/>
              </a:rPr>
              <a:t>immaterial</a:t>
            </a:r>
            <a:r>
              <a:rPr lang="cs-CZ" sz="3600" b="1" dirty="0">
                <a:solidFill>
                  <a:srgbClr val="C00000"/>
                </a:solidFill>
                <a:latin typeface="Garamond" panose="02020404030301010803" pitchFamily="18" charset="0"/>
              </a:rPr>
              <a:t> </a:t>
            </a:r>
            <a:r>
              <a:rPr lang="cs-CZ" sz="3600" b="1" dirty="0" err="1">
                <a:solidFill>
                  <a:srgbClr val="C00000"/>
                </a:solidFill>
                <a:latin typeface="Garamond" panose="02020404030301010803" pitchFamily="18" charset="0"/>
              </a:rPr>
              <a:t>hypothesis</a:t>
            </a:r>
            <a:r>
              <a:rPr lang="cs-CZ" sz="3600" b="1" dirty="0">
                <a:solidFill>
                  <a:srgbClr val="C00000"/>
                </a:solidFill>
                <a:latin typeface="Garamond" panose="02020404030301010803" pitchFamily="18" charset="0"/>
              </a:rPr>
              <a:t>“</a:t>
            </a:r>
          </a:p>
        </p:txBody>
      </p:sp>
      <p:sp>
        <p:nvSpPr>
          <p:cNvPr id="3" name="Zástupný symbol pro obsah 2"/>
          <p:cNvSpPr>
            <a:spLocks noGrp="1"/>
          </p:cNvSpPr>
          <p:nvPr>
            <p:ph idx="1"/>
          </p:nvPr>
        </p:nvSpPr>
        <p:spPr>
          <a:xfrm>
            <a:off x="1485315" y="1980370"/>
            <a:ext cx="10515600" cy="4351338"/>
          </a:xfrm>
        </p:spPr>
        <p:txBody>
          <a:bodyPr/>
          <a:lstStyle/>
          <a:p>
            <a:pPr marL="0" indent="0">
              <a:buNone/>
            </a:pPr>
            <a:r>
              <a:rPr lang="cs-CZ" dirty="0">
                <a:latin typeface="Garamond" panose="02020404030301010803" pitchFamily="18" charset="0"/>
              </a:rPr>
              <a:t>„In </a:t>
            </a:r>
            <a:r>
              <a:rPr lang="cs-CZ" dirty="0" err="1">
                <a:latin typeface="Garamond" panose="02020404030301010803" pitchFamily="18" charset="0"/>
              </a:rPr>
              <a:t>ye</a:t>
            </a:r>
            <a:r>
              <a:rPr lang="cs-CZ" dirty="0">
                <a:latin typeface="Garamond" panose="02020404030301010803" pitchFamily="18" charset="0"/>
              </a:rPr>
              <a:t> </a:t>
            </a:r>
            <a:r>
              <a:rPr lang="cs-CZ" dirty="0" err="1">
                <a:latin typeface="Garamond" panose="02020404030301010803" pitchFamily="18" charset="0"/>
              </a:rPr>
              <a:t>immaterial</a:t>
            </a:r>
            <a:r>
              <a:rPr lang="cs-CZ" dirty="0">
                <a:latin typeface="Garamond" panose="02020404030301010803" pitchFamily="18" charset="0"/>
              </a:rPr>
              <a:t> </a:t>
            </a:r>
            <a:r>
              <a:rPr lang="cs-CZ" dirty="0" err="1">
                <a:latin typeface="Garamond" panose="02020404030301010803" pitchFamily="18" charset="0"/>
              </a:rPr>
              <a:t>hypothesis</a:t>
            </a:r>
            <a:r>
              <a:rPr lang="cs-CZ" dirty="0">
                <a:latin typeface="Garamond" panose="02020404030301010803" pitchFamily="18" charset="0"/>
              </a:rPr>
              <a:t> </a:t>
            </a:r>
            <a:r>
              <a:rPr lang="cs-CZ" dirty="0" err="1">
                <a:latin typeface="Garamond" panose="02020404030301010803" pitchFamily="18" charset="0"/>
              </a:rPr>
              <a:t>the</a:t>
            </a:r>
            <a:r>
              <a:rPr lang="cs-CZ" dirty="0">
                <a:latin typeface="Garamond" panose="02020404030301010803" pitchFamily="18" charset="0"/>
              </a:rPr>
              <a:t> </a:t>
            </a:r>
            <a:r>
              <a:rPr lang="cs-CZ" dirty="0" err="1">
                <a:latin typeface="Garamond" panose="02020404030301010803" pitchFamily="18" charset="0"/>
              </a:rPr>
              <a:t>wall</a:t>
            </a:r>
            <a:r>
              <a:rPr lang="cs-CZ" dirty="0">
                <a:latin typeface="Garamond" panose="02020404030301010803" pitchFamily="18" charset="0"/>
              </a:rPr>
              <a:t> </a:t>
            </a:r>
            <a:r>
              <a:rPr lang="cs-CZ" dirty="0" err="1">
                <a:latin typeface="Garamond" panose="02020404030301010803" pitchFamily="18" charset="0"/>
              </a:rPr>
              <a:t>is</a:t>
            </a:r>
            <a:r>
              <a:rPr lang="cs-CZ" dirty="0">
                <a:latin typeface="Garamond" panose="02020404030301010803" pitchFamily="18" charset="0"/>
              </a:rPr>
              <a:t> </a:t>
            </a:r>
            <a:r>
              <a:rPr lang="cs-CZ" dirty="0" err="1">
                <a:latin typeface="Garamond" panose="02020404030301010803" pitchFamily="18" charset="0"/>
              </a:rPr>
              <a:t>white</a:t>
            </a:r>
            <a:r>
              <a:rPr lang="cs-CZ" dirty="0">
                <a:latin typeface="Garamond" panose="02020404030301010803" pitchFamily="18" charset="0"/>
              </a:rPr>
              <a:t> </a:t>
            </a:r>
            <a:r>
              <a:rPr lang="cs-CZ" dirty="0" err="1">
                <a:latin typeface="Garamond" panose="02020404030301010803" pitchFamily="18" charset="0"/>
              </a:rPr>
              <a:t>fire</a:t>
            </a:r>
            <a:r>
              <a:rPr lang="cs-CZ" dirty="0">
                <a:latin typeface="Garamond" panose="02020404030301010803" pitchFamily="18" charset="0"/>
              </a:rPr>
              <a:t> hot </a:t>
            </a:r>
            <a:r>
              <a:rPr lang="en-US" dirty="0">
                <a:latin typeface="Garamond" panose="02020404030301010803" pitchFamily="18" charset="0"/>
              </a:rPr>
              <a:t>&amp; c.”</a:t>
            </a:r>
          </a:p>
          <a:p>
            <a:pPr marL="0" indent="0">
              <a:buNone/>
            </a:pPr>
            <a:r>
              <a:rPr lang="cs-CZ" dirty="0" err="1">
                <a:latin typeface="Garamond" panose="02020404030301010803" pitchFamily="18" charset="0"/>
              </a:rPr>
              <a:t>Berkeley</a:t>
            </a:r>
            <a:r>
              <a:rPr lang="cs-CZ" dirty="0">
                <a:latin typeface="Garamond" panose="02020404030301010803" pitchFamily="18" charset="0"/>
              </a:rPr>
              <a:t>, </a:t>
            </a:r>
            <a:r>
              <a:rPr lang="en-US" dirty="0">
                <a:latin typeface="Garamond" panose="02020404030301010803" pitchFamily="18" charset="0"/>
              </a:rPr>
              <a:t>se</a:t>
            </a:r>
            <a:r>
              <a:rPr lang="cs-CZ" dirty="0">
                <a:latin typeface="Garamond" panose="02020404030301010803" pitchFamily="18" charset="0"/>
              </a:rPr>
              <a:t>šity, </a:t>
            </a:r>
            <a:r>
              <a:rPr lang="cs-CZ" dirty="0" err="1">
                <a:latin typeface="Garamond" panose="02020404030301010803" pitchFamily="18" charset="0"/>
              </a:rPr>
              <a:t>circa</a:t>
            </a:r>
            <a:r>
              <a:rPr lang="cs-CZ" dirty="0">
                <a:latin typeface="Garamond" panose="02020404030301010803" pitchFamily="18" charset="0"/>
              </a:rPr>
              <a:t> 1707</a:t>
            </a:r>
          </a:p>
        </p:txBody>
      </p:sp>
    </p:spTree>
    <p:extLst>
      <p:ext uri="{BB962C8B-B14F-4D97-AF65-F5344CB8AC3E}">
        <p14:creationId xmlns:p14="http://schemas.microsoft.com/office/powerpoint/2010/main" val="29827100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825625"/>
            <a:ext cx="10515600" cy="4351338"/>
          </a:xfrm>
        </p:spPr>
        <p:txBody>
          <a:bodyPr>
            <a:normAutofit/>
          </a:bodyPr>
          <a:lstStyle/>
          <a:p>
            <a:pPr marL="3657600" lvl="8" indent="0">
              <a:buNone/>
            </a:pPr>
            <a:r>
              <a:rPr lang="en-GB" sz="4400" dirty="0">
                <a:latin typeface="Garamond" panose="02020404030301010803" pitchFamily="18" charset="0"/>
              </a:rPr>
              <a:t>‘</a:t>
            </a:r>
            <a:r>
              <a:rPr lang="cs-CZ" sz="4400" b="1" dirty="0">
                <a:latin typeface="Garamond" panose="02020404030301010803" pitchFamily="18" charset="0"/>
              </a:rPr>
              <a:t>Esse est percipi</a:t>
            </a:r>
            <a:r>
              <a:rPr lang="en-GB" sz="4400" dirty="0">
                <a:latin typeface="Garamond" panose="02020404030301010803" pitchFamily="18" charset="0"/>
              </a:rPr>
              <a:t>’</a:t>
            </a:r>
          </a:p>
        </p:txBody>
      </p:sp>
    </p:spTree>
    <p:extLst>
      <p:ext uri="{BB962C8B-B14F-4D97-AF65-F5344CB8AC3E}">
        <p14:creationId xmlns:p14="http://schemas.microsoft.com/office/powerpoint/2010/main" val="40716547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739" y="909135"/>
            <a:ext cx="10622280" cy="1325563"/>
          </a:xfrm>
        </p:spPr>
        <p:txBody>
          <a:bodyPr>
            <a:normAutofit/>
          </a:bodyPr>
          <a:lstStyle/>
          <a:p>
            <a:r>
              <a:rPr lang="cs-CZ" sz="3600" b="1" dirty="0">
                <a:solidFill>
                  <a:srgbClr val="C00000"/>
                </a:solidFill>
                <a:latin typeface="Garamond" panose="02020404030301010803" pitchFamily="18" charset="0"/>
              </a:rPr>
              <a:t>Imaterialismus</a:t>
            </a:r>
            <a:endParaRPr lang="en-GB" sz="3600" b="1" dirty="0">
              <a:solidFill>
                <a:srgbClr val="C00000"/>
              </a:solidFill>
              <a:latin typeface="Garamond" panose="02020404030301010803" pitchFamily="18" charset="0"/>
            </a:endParaRPr>
          </a:p>
        </p:txBody>
      </p:sp>
      <p:sp>
        <p:nvSpPr>
          <p:cNvPr id="3" name="Content Placeholder 2"/>
          <p:cNvSpPr>
            <a:spLocks noGrp="1"/>
          </p:cNvSpPr>
          <p:nvPr>
            <p:ph idx="1"/>
          </p:nvPr>
        </p:nvSpPr>
        <p:spPr>
          <a:xfrm>
            <a:off x="1091419" y="1881896"/>
            <a:ext cx="10515600" cy="4351338"/>
          </a:xfrm>
        </p:spPr>
        <p:txBody>
          <a:bodyPr>
            <a:normAutofit/>
          </a:bodyPr>
          <a:lstStyle/>
          <a:p>
            <a:pPr marL="0" indent="0">
              <a:buNone/>
            </a:pPr>
            <a:r>
              <a:rPr lang="cs-CZ" dirty="0">
                <a:latin typeface="Garamond" panose="02020404030301010803" pitchFamily="18" charset="0"/>
              </a:rPr>
              <a:t>„Mezi lidmi převládá podivný názor, že domy, hory, řeky a slovem všechny smyslové předměty mají existenci, která se liší od toho, že jsou vnímány myslí. ... Co jiného jsou výše zmíněné předměty, než věci, které vnímáme smysly, a co jiného vnímáme než své vlastní ideje nebo počitky? A není očividně sporné, aby kterákoli z nich nebo jakákoli jejich kombinace existovala nevnímána?“</a:t>
            </a:r>
          </a:p>
          <a:p>
            <a:pPr marL="0" indent="0">
              <a:buNone/>
            </a:pPr>
            <a:r>
              <a:rPr lang="cs-CZ" dirty="0" err="1">
                <a:latin typeface="Garamond" panose="02020404030301010803" pitchFamily="18" charset="0"/>
              </a:rPr>
              <a:t>Berkeley</a:t>
            </a:r>
            <a:r>
              <a:rPr lang="cs-CZ" dirty="0">
                <a:latin typeface="Garamond" panose="02020404030301010803" pitchFamily="18" charset="0"/>
              </a:rPr>
              <a:t>, </a:t>
            </a:r>
            <a:r>
              <a:rPr lang="cs-CZ" i="1" dirty="0">
                <a:latin typeface="Garamond" panose="02020404030301010803" pitchFamily="18" charset="0"/>
              </a:rPr>
              <a:t>Principy</a:t>
            </a:r>
            <a:r>
              <a:rPr lang="cs-CZ" dirty="0">
                <a:latin typeface="Garamond" panose="02020404030301010803" pitchFamily="18" charset="0"/>
              </a:rPr>
              <a:t>, §4</a:t>
            </a:r>
            <a:endParaRPr lang="en-GB" dirty="0">
              <a:latin typeface="Garamond" panose="02020404030301010803" pitchFamily="18" charset="0"/>
            </a:endParaRPr>
          </a:p>
        </p:txBody>
      </p:sp>
    </p:spTree>
    <p:extLst>
      <p:ext uri="{BB962C8B-B14F-4D97-AF65-F5344CB8AC3E}">
        <p14:creationId xmlns:p14="http://schemas.microsoft.com/office/powerpoint/2010/main" val="5473354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753" y="596619"/>
            <a:ext cx="10678551" cy="1325563"/>
          </a:xfrm>
        </p:spPr>
        <p:txBody>
          <a:bodyPr>
            <a:normAutofit/>
          </a:bodyPr>
          <a:lstStyle/>
          <a:p>
            <a:r>
              <a:rPr lang="en-GB" sz="3600" b="1" dirty="0">
                <a:solidFill>
                  <a:srgbClr val="C00000"/>
                </a:solidFill>
                <a:latin typeface="Garamond" panose="02020404030301010803" pitchFamily="18" charset="0"/>
              </a:rPr>
              <a:t>Pro</a:t>
            </a:r>
            <a:r>
              <a:rPr lang="cs-CZ" sz="3600" b="1" dirty="0">
                <a:solidFill>
                  <a:srgbClr val="C00000"/>
                </a:solidFill>
                <a:latin typeface="Garamond" panose="02020404030301010803" pitchFamily="18" charset="0"/>
              </a:rPr>
              <a:t>č Berkeley popírá existenci hmoty?</a:t>
            </a:r>
            <a:endParaRPr lang="en-GB" sz="3600" b="1" dirty="0">
              <a:solidFill>
                <a:srgbClr val="C00000"/>
              </a:solidFill>
              <a:latin typeface="Garamond" panose="02020404030301010803" pitchFamily="18" charset="0"/>
            </a:endParaRPr>
          </a:p>
        </p:txBody>
      </p:sp>
      <p:sp>
        <p:nvSpPr>
          <p:cNvPr id="3" name="Content Placeholder 2"/>
          <p:cNvSpPr>
            <a:spLocks noGrp="1"/>
          </p:cNvSpPr>
          <p:nvPr>
            <p:ph idx="1"/>
          </p:nvPr>
        </p:nvSpPr>
        <p:spPr>
          <a:xfrm>
            <a:off x="1358704" y="1367131"/>
            <a:ext cx="10515600" cy="4486275"/>
          </a:xfrm>
        </p:spPr>
        <p:txBody>
          <a:bodyPr>
            <a:normAutofit/>
          </a:bodyPr>
          <a:lstStyle/>
          <a:p>
            <a:pPr marL="0" indent="0">
              <a:buNone/>
            </a:pPr>
            <a:endParaRPr lang="cs-CZ" dirty="0">
              <a:latin typeface="Garamond" panose="02020404030301010803" pitchFamily="18" charset="0"/>
            </a:endParaRPr>
          </a:p>
          <a:p>
            <a:pPr marL="514350" indent="-514350">
              <a:buAutoNum type="arabicPeriod"/>
            </a:pPr>
            <a:r>
              <a:rPr lang="cs-CZ" dirty="0">
                <a:latin typeface="Garamond" panose="02020404030301010803" pitchFamily="18" charset="0"/>
              </a:rPr>
              <a:t>Neexistuje abstraktní idea hmoty.</a:t>
            </a:r>
          </a:p>
          <a:p>
            <a:pPr marL="514350" indent="-514350">
              <a:buFont typeface="Arial" panose="020B0604020202020204" pitchFamily="34" charset="0"/>
              <a:buAutoNum type="arabicPeriod"/>
            </a:pPr>
            <a:r>
              <a:rPr lang="cs-CZ" dirty="0">
                <a:latin typeface="Garamond" panose="02020404030301010803" pitchFamily="18" charset="0"/>
              </a:rPr>
              <a:t>Nemůžeme pojmout primární kvality bez sekundárních kvalit.</a:t>
            </a:r>
          </a:p>
          <a:p>
            <a:pPr marL="514350" indent="-514350">
              <a:buAutoNum type="arabicPeriod"/>
            </a:pPr>
            <a:r>
              <a:rPr lang="cs-CZ" dirty="0">
                <a:latin typeface="Garamond" panose="02020404030301010803" pitchFamily="18" charset="0"/>
              </a:rPr>
              <a:t>Descartes už dokázal, že život by mohl být souvislý sen a že</a:t>
            </a:r>
            <a:r>
              <a:rPr lang="en-GB" dirty="0">
                <a:latin typeface="Garamond" panose="02020404030301010803" pitchFamily="18" charset="0"/>
              </a:rPr>
              <a:t> </a:t>
            </a:r>
            <a:r>
              <a:rPr lang="cs-CZ" dirty="0" err="1">
                <a:latin typeface="Garamond" panose="02020404030301010803" pitchFamily="18" charset="0"/>
              </a:rPr>
              <a:t>v</a:t>
            </a:r>
            <a:r>
              <a:rPr lang="en-GB" dirty="0">
                <a:latin typeface="Garamond" panose="02020404030301010803" pitchFamily="18" charset="0"/>
              </a:rPr>
              <a:t>n</a:t>
            </a:r>
            <a:r>
              <a:rPr lang="cs-CZ" dirty="0">
                <a:latin typeface="Garamond" panose="02020404030301010803" pitchFamily="18" charset="0"/>
              </a:rPr>
              <a:t>ější hmota není nezbytná.</a:t>
            </a:r>
          </a:p>
          <a:p>
            <a:pPr marL="514350" indent="-514350">
              <a:buAutoNum type="arabicPeriod"/>
            </a:pPr>
            <a:r>
              <a:rPr lang="cs-CZ" dirty="0">
                <a:latin typeface="Garamond" panose="02020404030301010803" pitchFamily="18" charset="0"/>
              </a:rPr>
              <a:t>Mistrovský argument: nemůžeme si představit věci mimo mysl.</a:t>
            </a:r>
          </a:p>
          <a:p>
            <a:pPr marL="514350" indent="-514350">
              <a:buAutoNum type="arabicPeriod"/>
            </a:pPr>
            <a:endParaRPr lang="en-GB" dirty="0"/>
          </a:p>
        </p:txBody>
      </p:sp>
    </p:spTree>
    <p:extLst>
      <p:ext uri="{BB962C8B-B14F-4D97-AF65-F5344CB8AC3E}">
        <p14:creationId xmlns:p14="http://schemas.microsoft.com/office/powerpoint/2010/main" val="32624119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077" y="550320"/>
            <a:ext cx="10636348" cy="1325563"/>
          </a:xfrm>
        </p:spPr>
        <p:txBody>
          <a:bodyPr>
            <a:normAutofit/>
          </a:bodyPr>
          <a:lstStyle/>
          <a:p>
            <a:r>
              <a:rPr lang="cs-CZ" sz="3600" b="1" dirty="0">
                <a:solidFill>
                  <a:srgbClr val="C00000"/>
                </a:solidFill>
                <a:latin typeface="Garamond" panose="02020404030301010803" pitchFamily="18" charset="0"/>
              </a:rPr>
              <a:t>Mistrovský argument</a:t>
            </a:r>
            <a:endParaRPr lang="en-GB" sz="3600" b="1" dirty="0">
              <a:solidFill>
                <a:srgbClr val="C00000"/>
              </a:solidFill>
              <a:latin typeface="Garamond" panose="02020404030301010803" pitchFamily="18" charset="0"/>
            </a:endParaRPr>
          </a:p>
        </p:txBody>
      </p:sp>
      <p:sp>
        <p:nvSpPr>
          <p:cNvPr id="3" name="Content Placeholder 2"/>
          <p:cNvSpPr>
            <a:spLocks noGrp="1"/>
          </p:cNvSpPr>
          <p:nvPr>
            <p:ph idx="1"/>
          </p:nvPr>
        </p:nvSpPr>
        <p:spPr>
          <a:xfrm>
            <a:off x="1175825" y="1690688"/>
            <a:ext cx="10515600" cy="4351338"/>
          </a:xfrm>
        </p:spPr>
        <p:txBody>
          <a:bodyPr>
            <a:normAutofit fontScale="92500" lnSpcReduction="20000"/>
          </a:bodyPr>
          <a:lstStyle/>
          <a:p>
            <a:pPr marL="0" indent="0">
              <a:buNone/>
            </a:pPr>
            <a:r>
              <a:rPr lang="en-GB" dirty="0">
                <a:latin typeface="Garamond" panose="02020404030301010803" pitchFamily="18" charset="0"/>
              </a:rPr>
              <a:t>‘</a:t>
            </a:r>
            <a:r>
              <a:rPr lang="cs-CZ" dirty="0">
                <a:latin typeface="Garamond" panose="02020404030301010803" pitchFamily="18" charset="0"/>
              </a:rPr>
              <a:t>Jsem ochoten vsadit všechno na toto: budete-li jen schopni pojmout, že je možné, aby jedna rozlehlá pohyblivá substance nebo obecně jakákoli jedna idea nebo cokoli ideji podobného existovalo jinak než v mysli, která je vnímá, jsem připraven vzdát svou při. ....</a:t>
            </a:r>
          </a:p>
          <a:p>
            <a:pPr marL="0" indent="0">
              <a:buNone/>
            </a:pPr>
            <a:r>
              <a:rPr lang="cs-CZ" dirty="0">
                <a:latin typeface="Garamond" panose="02020404030301010803" pitchFamily="18" charset="0"/>
              </a:rPr>
              <a:t>Řeknete však, že jistě není nic sna</a:t>
            </a:r>
            <a:r>
              <a:rPr lang="en-GB" dirty="0">
                <a:latin typeface="Garamond" panose="02020404030301010803" pitchFamily="18" charset="0"/>
              </a:rPr>
              <a:t>z</a:t>
            </a:r>
            <a:r>
              <a:rPr lang="cs-CZ" dirty="0">
                <a:latin typeface="Garamond" panose="02020404030301010803" pitchFamily="18" charset="0"/>
              </a:rPr>
              <a:t>šího než představit si například stromy v parku nebo knihy, které jsou v</a:t>
            </a:r>
            <a:r>
              <a:rPr lang="en-GB" dirty="0">
                <a:latin typeface="Garamond" panose="02020404030301010803" pitchFamily="18" charset="0"/>
              </a:rPr>
              <a:t>e</a:t>
            </a:r>
            <a:r>
              <a:rPr lang="cs-CZ" dirty="0">
                <a:latin typeface="Garamond" panose="02020404030301010803" pitchFamily="18" charset="0"/>
              </a:rPr>
              <a:t> studovně, a nikoho nablízku, kdo by je vnímal. ..</a:t>
            </a:r>
          </a:p>
          <a:p>
            <a:pPr marL="0" indent="0">
              <a:buNone/>
            </a:pPr>
            <a:r>
              <a:rPr lang="cs-CZ" dirty="0">
                <a:latin typeface="Garamond" panose="02020404030301010803" pitchFamily="18" charset="0"/>
              </a:rPr>
              <a:t>Abyste toho dosáhl, musíte je pojmout jako nepojaté nebo nemyšlené, což je zjevný spor. I když se sebevíc snažíme pojmout existenci vnějších těles, neděláme nic jiného, než že nazíráme své vlastní ideje. Mysl si však nevšímá sebe samé a klame se v myšlenkách, že může pojmout, a dokonce pojímá tělesa, která jsou nemyšlená či mimo mysl, ačkoli jsou jí zároveň uchopena nebo existují v ní samé.</a:t>
            </a:r>
            <a:r>
              <a:rPr lang="en-GB" dirty="0">
                <a:latin typeface="Garamond" panose="02020404030301010803" pitchFamily="18" charset="0"/>
              </a:rPr>
              <a:t>’</a:t>
            </a:r>
            <a:r>
              <a:rPr lang="cs-CZ" dirty="0">
                <a:latin typeface="Garamond" panose="02020404030301010803" pitchFamily="18" charset="0"/>
              </a:rPr>
              <a:t> </a:t>
            </a:r>
          </a:p>
          <a:p>
            <a:pPr marL="0" indent="0">
              <a:buNone/>
            </a:pPr>
            <a:r>
              <a:rPr lang="cs-CZ" dirty="0">
                <a:latin typeface="Garamond" panose="02020404030301010803" pitchFamily="18" charset="0"/>
              </a:rPr>
              <a:t>Berkeley,</a:t>
            </a:r>
            <a:r>
              <a:rPr lang="cs-CZ" i="1" dirty="0">
                <a:latin typeface="Garamond" panose="02020404030301010803" pitchFamily="18" charset="0"/>
              </a:rPr>
              <a:t> </a:t>
            </a:r>
            <a:r>
              <a:rPr lang="en-GB" i="1" dirty="0" err="1">
                <a:latin typeface="Garamond" panose="02020404030301010803" pitchFamily="18" charset="0"/>
              </a:rPr>
              <a:t>Principy</a:t>
            </a:r>
            <a:r>
              <a:rPr lang="en-GB" dirty="0">
                <a:latin typeface="Garamond" panose="02020404030301010803" pitchFamily="18" charset="0"/>
              </a:rPr>
              <a:t>, </a:t>
            </a:r>
            <a:r>
              <a:rPr lang="cs-CZ" dirty="0">
                <a:latin typeface="Garamond" panose="02020404030301010803" pitchFamily="18" charset="0"/>
              </a:rPr>
              <a:t>§§22-23</a:t>
            </a:r>
          </a:p>
          <a:p>
            <a:endParaRPr lang="en-GB" dirty="0"/>
          </a:p>
        </p:txBody>
      </p:sp>
    </p:spTree>
    <p:extLst>
      <p:ext uri="{BB962C8B-B14F-4D97-AF65-F5344CB8AC3E}">
        <p14:creationId xmlns:p14="http://schemas.microsoft.com/office/powerpoint/2010/main" val="3344137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394" y="839687"/>
            <a:ext cx="10515600" cy="1325563"/>
          </a:xfrm>
        </p:spPr>
        <p:txBody>
          <a:bodyPr>
            <a:normAutofit/>
          </a:bodyPr>
          <a:lstStyle/>
          <a:p>
            <a:r>
              <a:rPr lang="cs-CZ" sz="3600" b="1" dirty="0">
                <a:solidFill>
                  <a:srgbClr val="C00000"/>
                </a:solidFill>
                <a:latin typeface="Garamond" panose="02020404030301010803" pitchFamily="18" charset="0"/>
              </a:rPr>
              <a:t>Znamená to, že svět je jen zdáním? Nikoliv.</a:t>
            </a:r>
            <a:endParaRPr lang="en-GB" sz="3600" b="1" dirty="0">
              <a:solidFill>
                <a:srgbClr val="C00000"/>
              </a:solidFill>
              <a:latin typeface="Garamond" panose="02020404030301010803" pitchFamily="18" charset="0"/>
            </a:endParaRPr>
          </a:p>
        </p:txBody>
      </p:sp>
      <p:sp>
        <p:nvSpPr>
          <p:cNvPr id="3" name="Content Placeholder 2"/>
          <p:cNvSpPr>
            <a:spLocks noGrp="1"/>
          </p:cNvSpPr>
          <p:nvPr>
            <p:ph idx="1"/>
          </p:nvPr>
        </p:nvSpPr>
        <p:spPr>
          <a:xfrm>
            <a:off x="1203960" y="1941343"/>
            <a:ext cx="10515600" cy="4249688"/>
          </a:xfrm>
        </p:spPr>
        <p:txBody>
          <a:bodyPr>
            <a:normAutofit/>
          </a:bodyPr>
          <a:lstStyle/>
          <a:p>
            <a:pPr marL="0" indent="0">
              <a:buNone/>
            </a:pPr>
            <a:r>
              <a:rPr lang="cs-CZ" sz="3200" dirty="0">
                <a:latin typeface="Garamond" panose="02020404030301010803" pitchFamily="18" charset="0"/>
              </a:rPr>
              <a:t>Rozdíly mezi skutečností a iluzí:</a:t>
            </a:r>
          </a:p>
          <a:p>
            <a:pPr marL="0" indent="0">
              <a:buNone/>
            </a:pPr>
            <a:r>
              <a:rPr lang="cs-CZ" sz="3200" dirty="0">
                <a:latin typeface="Garamond" panose="02020404030301010803" pitchFamily="18" charset="0"/>
              </a:rPr>
              <a:t>(i) Pasivita. Nemohu volit</a:t>
            </a:r>
            <a:r>
              <a:rPr lang="en-GB" sz="3200" dirty="0">
                <a:latin typeface="Garamond" panose="02020404030301010803" pitchFamily="18" charset="0"/>
              </a:rPr>
              <a:t>,</a:t>
            </a:r>
            <a:r>
              <a:rPr lang="cs-CZ" sz="3200" dirty="0">
                <a:latin typeface="Garamond" panose="02020404030301010803" pitchFamily="18" charset="0"/>
              </a:rPr>
              <a:t> co vnímám.</a:t>
            </a:r>
          </a:p>
          <a:p>
            <a:pPr marL="0" indent="0">
              <a:buNone/>
            </a:pPr>
            <a:r>
              <a:rPr lang="cs-CZ" sz="3200" dirty="0">
                <a:latin typeface="Garamond" panose="02020404030301010803" pitchFamily="18" charset="0"/>
              </a:rPr>
              <a:t>(ii) Živost skutečnosti.</a:t>
            </a:r>
          </a:p>
          <a:p>
            <a:pPr marL="0" indent="0">
              <a:buNone/>
            </a:pPr>
            <a:r>
              <a:rPr lang="cs-CZ" sz="3200" dirty="0">
                <a:latin typeface="Garamond" panose="02020404030301010803" pitchFamily="18" charset="0"/>
              </a:rPr>
              <a:t>(iii) Zákonitost.</a:t>
            </a:r>
            <a:endParaRPr lang="en-GB" sz="3200" dirty="0">
              <a:latin typeface="Garamond" panose="02020404030301010803" pitchFamily="18" charset="0"/>
            </a:endParaRPr>
          </a:p>
        </p:txBody>
      </p:sp>
    </p:spTree>
    <p:extLst>
      <p:ext uri="{BB962C8B-B14F-4D97-AF65-F5344CB8AC3E}">
        <p14:creationId xmlns:p14="http://schemas.microsoft.com/office/powerpoint/2010/main" val="33456366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2571" y="567593"/>
            <a:ext cx="10326858" cy="1325563"/>
          </a:xfrm>
        </p:spPr>
        <p:txBody>
          <a:bodyPr>
            <a:normAutofit/>
          </a:bodyPr>
          <a:lstStyle/>
          <a:p>
            <a:r>
              <a:rPr lang="en-GB" sz="3600" b="1" dirty="0">
                <a:solidFill>
                  <a:srgbClr val="C00000"/>
                </a:solidFill>
                <a:latin typeface="Garamond" panose="02020404030301010803" pitchFamily="18" charset="0"/>
              </a:rPr>
              <a:t>Z</a:t>
            </a:r>
            <a:r>
              <a:rPr lang="cs-CZ" sz="3600" b="1" dirty="0">
                <a:solidFill>
                  <a:srgbClr val="C00000"/>
                </a:solidFill>
                <a:latin typeface="Garamond" panose="02020404030301010803" pitchFamily="18" charset="0"/>
              </a:rPr>
              <a:t>ákonitost přírody</a:t>
            </a:r>
            <a:endParaRPr lang="en-GB" sz="3600" b="1" dirty="0">
              <a:solidFill>
                <a:srgbClr val="C00000"/>
              </a:solidFill>
              <a:latin typeface="Garamond" panose="02020404030301010803" pitchFamily="18" charset="0"/>
            </a:endParaRPr>
          </a:p>
        </p:txBody>
      </p:sp>
      <p:sp>
        <p:nvSpPr>
          <p:cNvPr id="3" name="Content Placeholder 2"/>
          <p:cNvSpPr>
            <a:spLocks noGrp="1"/>
          </p:cNvSpPr>
          <p:nvPr>
            <p:ph idx="1"/>
          </p:nvPr>
        </p:nvSpPr>
        <p:spPr>
          <a:xfrm>
            <a:off x="1091418" y="1592214"/>
            <a:ext cx="10515600" cy="4351338"/>
          </a:xfrm>
        </p:spPr>
        <p:txBody>
          <a:bodyPr>
            <a:normAutofit/>
          </a:bodyPr>
          <a:lstStyle/>
          <a:p>
            <a:pPr marL="0" indent="0">
              <a:buNone/>
            </a:pPr>
            <a:r>
              <a:rPr lang="cs-CZ" dirty="0">
                <a:latin typeface="Garamond" panose="02020404030301010803" pitchFamily="18" charset="0"/>
              </a:rPr>
              <a:t>„To, že nás potrava vyživuje, spánek osvěžuje a oheň hřeje; že zasévat v době setí je podmínkou sklizně, a obecně, že k dosažení těch nebo oněch cílů je třeba takových a takových prostředků, to všechno nevíme </a:t>
            </a:r>
            <a:r>
              <a:rPr lang="en-GB" dirty="0">
                <a:latin typeface="Garamond" panose="02020404030301010803" pitchFamily="18" charset="0"/>
              </a:rPr>
              <a:t>… </a:t>
            </a:r>
            <a:r>
              <a:rPr lang="cs-CZ" dirty="0">
                <a:latin typeface="Garamond" panose="02020404030301010803" pitchFamily="18" charset="0"/>
              </a:rPr>
              <a:t>jen na základě pozorování ustálených zákonů přírody, bez nichž bychom všichni setrvávali v nejistotě a dospělý člověk by nevěděl, jak si uspořádat své životní záležitosti o nic lépe než pravě narozené dítě.“ </a:t>
            </a:r>
          </a:p>
          <a:p>
            <a:pPr marL="0" indent="0">
              <a:buNone/>
            </a:pPr>
            <a:r>
              <a:rPr lang="cs-CZ" dirty="0">
                <a:latin typeface="Garamond" panose="02020404030301010803" pitchFamily="18" charset="0"/>
              </a:rPr>
              <a:t>Berkeley,</a:t>
            </a:r>
            <a:r>
              <a:rPr lang="cs-CZ" i="1" dirty="0">
                <a:latin typeface="Garamond" panose="02020404030301010803" pitchFamily="18" charset="0"/>
              </a:rPr>
              <a:t> Principy</a:t>
            </a:r>
            <a:r>
              <a:rPr lang="cs-CZ" dirty="0">
                <a:latin typeface="Garamond" panose="02020404030301010803" pitchFamily="18" charset="0"/>
              </a:rPr>
              <a:t> §§30-31</a:t>
            </a:r>
            <a:endParaRPr lang="en-GB" dirty="0">
              <a:latin typeface="Garamond" panose="02020404030301010803" pitchFamily="18" charset="0"/>
            </a:endParaRPr>
          </a:p>
        </p:txBody>
      </p:sp>
    </p:spTree>
    <p:extLst>
      <p:ext uri="{BB962C8B-B14F-4D97-AF65-F5344CB8AC3E}">
        <p14:creationId xmlns:p14="http://schemas.microsoft.com/office/powerpoint/2010/main" val="37718962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067927" y="2480333"/>
            <a:ext cx="9017726" cy="3763963"/>
          </a:xfrm>
        </p:spPr>
        <p:txBody>
          <a:bodyPr/>
          <a:lstStyle/>
          <a:p>
            <a:pPr marL="0" indent="0">
              <a:buNone/>
            </a:pPr>
            <a:r>
              <a:rPr lang="cs-CZ" sz="4000" b="1" dirty="0">
                <a:latin typeface="Garamond" panose="02020404030301010803" pitchFamily="18" charset="0"/>
              </a:rPr>
              <a:t>5. </a:t>
            </a:r>
            <a:r>
              <a:rPr lang="cs-CZ" sz="4000" b="1" dirty="0" err="1">
                <a:latin typeface="Garamond" panose="02020404030301010803" pitchFamily="18" charset="0"/>
              </a:rPr>
              <a:t>Berkeleyho</a:t>
            </a:r>
            <a:r>
              <a:rPr lang="cs-CZ" sz="4000" b="1" dirty="0">
                <a:latin typeface="Garamond" panose="02020404030301010803" pitchFamily="18" charset="0"/>
              </a:rPr>
              <a:t> pojetí mysli</a:t>
            </a:r>
          </a:p>
          <a:p>
            <a:endParaRPr lang="cs-CZ" dirty="0"/>
          </a:p>
        </p:txBody>
      </p:sp>
    </p:spTree>
    <p:extLst>
      <p:ext uri="{BB962C8B-B14F-4D97-AF65-F5344CB8AC3E}">
        <p14:creationId xmlns:p14="http://schemas.microsoft.com/office/powerpoint/2010/main" val="24364075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1097279" y="1690688"/>
            <a:ext cx="10251441" cy="2246769"/>
          </a:xfrm>
          <a:prstGeom prst="rect">
            <a:avLst/>
          </a:prstGeom>
        </p:spPr>
        <p:txBody>
          <a:bodyPr wrap="square">
            <a:spAutoFit/>
          </a:bodyPr>
          <a:lstStyle/>
          <a:p>
            <a:pPr algn="just">
              <a:spcAft>
                <a:spcPts val="0"/>
              </a:spcAft>
            </a:pPr>
            <a:r>
              <a:rPr lang="en-GB" sz="2800" dirty="0">
                <a:latin typeface="Garamond" panose="02020404030301010803" pitchFamily="18" charset="0"/>
                <a:ea typeface="Times New Roman" panose="02020603050405020304" pitchFamily="18" charset="0"/>
                <a:cs typeface="Times New Roman" panose="02020603050405020304" pitchFamily="18" charset="0"/>
              </a:rPr>
              <a:t>‘</a:t>
            </a:r>
            <a:r>
              <a:rPr lang="cs-CZ" sz="2800" dirty="0">
                <a:latin typeface="Garamond" panose="02020404030301010803" pitchFamily="18" charset="0"/>
                <a:ea typeface="Times New Roman" panose="02020603050405020304" pitchFamily="18" charset="0"/>
                <a:cs typeface="Times New Roman" panose="02020603050405020304" pitchFamily="18" charset="0"/>
              </a:rPr>
              <a:t>Consult, ransack their Understanding what find you there besides several perceptions or thoughts. … Mind is a congeries of Perceptions. Take away Perceptions and you take away Mind put the Perceptions and you put the mind.</a:t>
            </a:r>
            <a:r>
              <a:rPr lang="en-GB" sz="2800" dirty="0">
                <a:latin typeface="Garamond" panose="02020404030301010803" pitchFamily="18" charset="0"/>
                <a:ea typeface="Times New Roman" panose="02020603050405020304" pitchFamily="18" charset="0"/>
                <a:cs typeface="Times New Roman" panose="02020603050405020304" pitchFamily="18" charset="0"/>
              </a:rPr>
              <a:t>’ </a:t>
            </a:r>
          </a:p>
          <a:p>
            <a:pPr algn="just">
              <a:spcAft>
                <a:spcPts val="0"/>
              </a:spcAft>
            </a:pPr>
            <a:r>
              <a:rPr lang="en-GB" sz="2800" dirty="0">
                <a:latin typeface="Garamond" panose="02020404030301010803" pitchFamily="18" charset="0"/>
                <a:ea typeface="Times New Roman" panose="02020603050405020304" pitchFamily="18" charset="0"/>
                <a:cs typeface="Times New Roman" panose="02020603050405020304" pitchFamily="18" charset="0"/>
              </a:rPr>
              <a:t>Berkeley, </a:t>
            </a:r>
            <a:r>
              <a:rPr lang="cs-CZ" sz="2800" dirty="0">
                <a:latin typeface="Garamond" panose="02020404030301010803" pitchFamily="18" charset="0"/>
                <a:ea typeface="Times New Roman" panose="02020603050405020304" pitchFamily="18" charset="0"/>
                <a:cs typeface="Times New Roman" panose="02020603050405020304" pitchFamily="18" charset="0"/>
              </a:rPr>
              <a:t>Sešity, 579-580</a:t>
            </a:r>
            <a:endParaRPr lang="en-GB" sz="2800" dirty="0">
              <a:latin typeface="Garamond" panose="02020404030301010803" pitchFamily="18" charset="0"/>
              <a:ea typeface="Times New Roman" panose="02020603050405020304" pitchFamily="18" charset="0"/>
              <a:cs typeface="Times New Roman" panose="02020603050405020304" pitchFamily="18" charset="0"/>
            </a:endParaRPr>
          </a:p>
        </p:txBody>
      </p:sp>
      <p:sp>
        <p:nvSpPr>
          <p:cNvPr id="3" name="Title 2"/>
          <p:cNvSpPr>
            <a:spLocks noGrp="1"/>
          </p:cNvSpPr>
          <p:nvPr>
            <p:ph type="title" idx="4294967295"/>
          </p:nvPr>
        </p:nvSpPr>
        <p:spPr>
          <a:xfrm>
            <a:off x="969957" y="666067"/>
            <a:ext cx="9770012" cy="1325563"/>
          </a:xfrm>
        </p:spPr>
        <p:txBody>
          <a:bodyPr>
            <a:normAutofit/>
          </a:bodyPr>
          <a:lstStyle/>
          <a:p>
            <a:r>
              <a:rPr lang="cs-CZ" sz="3600" b="1" dirty="0">
                <a:solidFill>
                  <a:srgbClr val="C00000"/>
                </a:solidFill>
                <a:latin typeface="Garamond" panose="02020404030301010803" pitchFamily="18" charset="0"/>
              </a:rPr>
              <a:t>Mysl jako seskupení idejí</a:t>
            </a:r>
            <a:endParaRPr lang="en-GB" sz="3600" b="1" dirty="0">
              <a:solidFill>
                <a:srgbClr val="C00000"/>
              </a:solidFill>
              <a:latin typeface="Garamond" panose="02020404030301010803" pitchFamily="18" charset="0"/>
            </a:endParaRPr>
          </a:p>
        </p:txBody>
      </p:sp>
    </p:spTree>
    <p:extLst>
      <p:ext uri="{BB962C8B-B14F-4D97-AF65-F5344CB8AC3E}">
        <p14:creationId xmlns:p14="http://schemas.microsoft.com/office/powerpoint/2010/main" val="4082845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114" y="365125"/>
            <a:ext cx="10706686" cy="1325563"/>
          </a:xfrm>
        </p:spPr>
        <p:txBody>
          <a:bodyPr>
            <a:normAutofit/>
          </a:bodyPr>
          <a:lstStyle/>
          <a:p>
            <a:r>
              <a:rPr lang="cs-CZ" sz="3600" b="1" dirty="0">
                <a:solidFill>
                  <a:srgbClr val="C00000"/>
                </a:solidFill>
                <a:latin typeface="Garamond" panose="02020404030301010803" pitchFamily="18" charset="0"/>
              </a:rPr>
              <a:t>Idealismus</a:t>
            </a:r>
            <a:endParaRPr lang="en-GB" sz="3600" b="1" dirty="0">
              <a:solidFill>
                <a:srgbClr val="C00000"/>
              </a:solidFill>
              <a:latin typeface="Garamond" panose="02020404030301010803" pitchFamily="18" charset="0"/>
            </a:endParaRPr>
          </a:p>
        </p:txBody>
      </p:sp>
      <p:sp>
        <p:nvSpPr>
          <p:cNvPr id="3" name="Content Placeholder 2"/>
          <p:cNvSpPr>
            <a:spLocks noGrp="1"/>
          </p:cNvSpPr>
          <p:nvPr>
            <p:ph idx="1"/>
          </p:nvPr>
        </p:nvSpPr>
        <p:spPr>
          <a:xfrm>
            <a:off x="970670" y="1856935"/>
            <a:ext cx="10383129" cy="4320028"/>
          </a:xfrm>
        </p:spPr>
        <p:txBody>
          <a:bodyPr>
            <a:normAutofit/>
          </a:bodyPr>
          <a:lstStyle/>
          <a:p>
            <a:pPr marL="0" indent="0">
              <a:buNone/>
            </a:pPr>
            <a:r>
              <a:rPr lang="cs-CZ" sz="3600" dirty="0">
                <a:latin typeface="Garamond" panose="02020404030301010803" pitchFamily="18" charset="0"/>
              </a:rPr>
              <a:t>Primát mysli.</a:t>
            </a:r>
          </a:p>
          <a:p>
            <a:pPr marL="0" indent="0">
              <a:buNone/>
            </a:pPr>
            <a:endParaRPr lang="en-GB" sz="3600" dirty="0">
              <a:latin typeface="Garamond" panose="02020404030301010803" pitchFamily="18" charset="0"/>
            </a:endParaRPr>
          </a:p>
        </p:txBody>
      </p:sp>
    </p:spTree>
    <p:extLst>
      <p:ext uri="{BB962C8B-B14F-4D97-AF65-F5344CB8AC3E}">
        <p14:creationId xmlns:p14="http://schemas.microsoft.com/office/powerpoint/2010/main" val="1061017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59989" y="577362"/>
            <a:ext cx="5467390" cy="479964"/>
          </a:xfrm>
        </p:spPr>
        <p:txBody>
          <a:bodyPr>
            <a:noAutofit/>
          </a:bodyPr>
          <a:lstStyle/>
          <a:p>
            <a:r>
              <a:rPr lang="cs-CZ" sz="3600" b="1" dirty="0">
                <a:solidFill>
                  <a:srgbClr val="C00000"/>
                </a:solidFill>
                <a:latin typeface="Garamond" panose="02020404030301010803" pitchFamily="18" charset="0"/>
              </a:rPr>
              <a:t>David </a:t>
            </a:r>
            <a:r>
              <a:rPr lang="cs-CZ" sz="3600" b="1" dirty="0" err="1">
                <a:solidFill>
                  <a:srgbClr val="C00000"/>
                </a:solidFill>
                <a:latin typeface="Garamond" panose="02020404030301010803" pitchFamily="18" charset="0"/>
              </a:rPr>
              <a:t>Hume</a:t>
            </a:r>
            <a:endParaRPr lang="cs-CZ" sz="3600" b="1" dirty="0">
              <a:solidFill>
                <a:srgbClr val="C00000"/>
              </a:solidFill>
              <a:latin typeface="Garamond" panose="02020404030301010803" pitchFamily="18" charset="0"/>
            </a:endParaRPr>
          </a:p>
        </p:txBody>
      </p:sp>
      <p:sp>
        <p:nvSpPr>
          <p:cNvPr id="3" name="Zástupný symbol pro obsah 2"/>
          <p:cNvSpPr>
            <a:spLocks noGrp="1"/>
          </p:cNvSpPr>
          <p:nvPr>
            <p:ph idx="1"/>
          </p:nvPr>
        </p:nvSpPr>
        <p:spPr>
          <a:xfrm>
            <a:off x="522263" y="1966448"/>
            <a:ext cx="11394327" cy="4682951"/>
          </a:xfrm>
        </p:spPr>
        <p:txBody>
          <a:bodyPr>
            <a:normAutofit/>
          </a:bodyPr>
          <a:lstStyle/>
          <a:p>
            <a:pPr marL="0" indent="0">
              <a:buNone/>
            </a:pPr>
            <a:r>
              <a:rPr lang="cs-CZ" dirty="0">
                <a:latin typeface="Garamond" panose="02020404030301010803" pitchFamily="18" charset="0"/>
              </a:rPr>
              <a:t>„Co se mne týče, když se </a:t>
            </a:r>
            <a:r>
              <a:rPr lang="cs-CZ" dirty="0" err="1">
                <a:latin typeface="Garamond" panose="02020404030301010803" pitchFamily="18" charset="0"/>
              </a:rPr>
              <a:t>nejbezprostředněji</a:t>
            </a:r>
            <a:r>
              <a:rPr lang="cs-CZ" dirty="0">
                <a:latin typeface="Garamond" panose="02020404030301010803" pitchFamily="18" charset="0"/>
              </a:rPr>
              <a:t> vžiji do toho, co nazývám svým já, narážím pokaždé na tu či onu jednotlivou percepci, percepci tepla nebo chladu, světla nebo stínu, lásky nebo nenávisti, bolesti nebo slasti. Nikdy nejsem schopen přistihnout sám sebe bez nějaké percepce a nikdy nemohu pozorovat nic jiného než tuto percepci </a:t>
            </a:r>
            <a:r>
              <a:rPr lang="en-US" dirty="0">
                <a:latin typeface="Garamond" panose="02020404030301010803" pitchFamily="18" charset="0"/>
              </a:rPr>
              <a:t>[</a:t>
            </a:r>
            <a:r>
              <a:rPr lang="cs-CZ" dirty="0">
                <a:latin typeface="Garamond" panose="02020404030301010803" pitchFamily="18" charset="0"/>
              </a:rPr>
              <a:t>...</a:t>
            </a:r>
            <a:r>
              <a:rPr lang="en-US" dirty="0">
                <a:latin typeface="Garamond" panose="02020404030301010803" pitchFamily="18" charset="0"/>
              </a:rPr>
              <a:t>] </a:t>
            </a:r>
            <a:r>
              <a:rPr lang="en-GB" dirty="0">
                <a:latin typeface="Garamond" panose="02020404030301010803" pitchFamily="18" charset="0"/>
              </a:rPr>
              <a:t>[</a:t>
            </a:r>
            <a:r>
              <a:rPr lang="en-GB" dirty="0" err="1">
                <a:latin typeface="Garamond" panose="02020404030301010803" pitchFamily="18" charset="0"/>
              </a:rPr>
              <a:t>Nejsme</a:t>
            </a:r>
            <a:r>
              <a:rPr lang="en-GB" dirty="0">
                <a:latin typeface="Garamond" panose="02020404030301010803" pitchFamily="18" charset="0"/>
              </a:rPr>
              <a:t>] </a:t>
            </a:r>
            <a:r>
              <a:rPr lang="cs-CZ" dirty="0">
                <a:latin typeface="Garamond" panose="02020404030301010803" pitchFamily="18" charset="0"/>
              </a:rPr>
              <a:t>ničím jiným než svazkem či souborem různých percepcí, které po sobě nepředstavitelně rychle následují a nacházejí se v neustálém plynutí a pohybu.“ </a:t>
            </a:r>
          </a:p>
          <a:p>
            <a:pPr marL="0" indent="0">
              <a:buNone/>
            </a:pPr>
            <a:r>
              <a:rPr lang="cs-CZ" i="1" dirty="0">
                <a:latin typeface="Garamond" panose="02020404030301010803" pitchFamily="18" charset="0"/>
              </a:rPr>
              <a:t>Pojednání o lidské přirozenosti </a:t>
            </a:r>
            <a:r>
              <a:rPr lang="cs-CZ" dirty="0">
                <a:latin typeface="Garamond" panose="02020404030301010803" pitchFamily="18" charset="0"/>
              </a:rPr>
              <a:t>(1739), I.iv.6, </a:t>
            </a:r>
            <a:r>
              <a:rPr lang="en-GB" dirty="0">
                <a:latin typeface="Garamond" panose="02020404030301010803" pitchFamily="18" charset="0"/>
              </a:rPr>
              <a:t>(p</a:t>
            </a:r>
            <a:r>
              <a:rPr lang="cs-CZ" dirty="0" err="1">
                <a:latin typeface="Garamond" panose="02020404030301010803" pitchFamily="18" charset="0"/>
              </a:rPr>
              <a:t>ře</a:t>
            </a:r>
            <a:r>
              <a:rPr lang="en-GB" dirty="0">
                <a:latin typeface="Garamond" panose="02020404030301010803" pitchFamily="18" charset="0"/>
              </a:rPr>
              <a:t>lo</a:t>
            </a:r>
            <a:r>
              <a:rPr lang="cs-CZ" dirty="0">
                <a:latin typeface="Garamond" panose="02020404030301010803" pitchFamily="18" charset="0"/>
              </a:rPr>
              <a:t>žil Hynek Janoušek, Praha, 2015)</a:t>
            </a:r>
          </a:p>
        </p:txBody>
      </p:sp>
      <p:pic>
        <p:nvPicPr>
          <p:cNvPr id="1026" name="Picture 2" descr="https://cdn.theatlantic.com/assets/media/img/2015/09/03/BOB_Essay_Opener_WEBCrop/1920.jpg?144129824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547" y="323339"/>
            <a:ext cx="2633685" cy="1467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2260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3750" y="1560297"/>
            <a:ext cx="11296357" cy="3970318"/>
          </a:xfrm>
          <a:prstGeom prst="rect">
            <a:avLst/>
          </a:prstGeom>
        </p:spPr>
        <p:txBody>
          <a:bodyPr wrap="square">
            <a:spAutoFit/>
          </a:bodyPr>
          <a:lstStyle/>
          <a:p>
            <a:pPr algn="just">
              <a:spcAft>
                <a:spcPts val="0"/>
              </a:spcAft>
            </a:pPr>
            <a:r>
              <a:rPr lang="cs-CZ" sz="2800" dirty="0">
                <a:latin typeface="Garamond" panose="02020404030301010803" pitchFamily="18" charset="0"/>
                <a:ea typeface="Times New Roman" panose="02020603050405020304" pitchFamily="18" charset="0"/>
                <a:cs typeface="Times New Roman" panose="02020603050405020304" pitchFamily="18" charset="0"/>
              </a:rPr>
              <a:t>„[N]elze vytvořit žádnou ideu duše nebo ducha. Všechny ideje jsou totiž pasivní a inertní, a nemohou nám skrze podobu nebo podobnost představovat něco, co jedná. Trocha pozornosti každému ozřejmí, že mít ideu, která by se podobala tomuto aktivnímu principu pohybu a změny idejí, je absolutně nemožné. Podstatou ducha nebo toho, co jedná, je, že on sám nemůže být vnímán jinak než skrze účinky, které vyvolává.“ </a:t>
            </a:r>
          </a:p>
          <a:p>
            <a:pPr algn="just">
              <a:spcAft>
                <a:spcPts val="0"/>
              </a:spcAft>
            </a:pPr>
            <a:r>
              <a:rPr lang="cs-CZ" sz="2800" i="1" dirty="0">
                <a:latin typeface="Garamond" panose="02020404030301010803" pitchFamily="18" charset="0"/>
                <a:ea typeface="Times New Roman" panose="02020603050405020304" pitchFamily="18" charset="0"/>
                <a:cs typeface="Times New Roman" panose="02020603050405020304" pitchFamily="18" charset="0"/>
              </a:rPr>
              <a:t>Principy</a:t>
            </a:r>
            <a:r>
              <a:rPr lang="cs-CZ" sz="2800" dirty="0">
                <a:latin typeface="Garamond" panose="02020404030301010803" pitchFamily="18" charset="0"/>
                <a:ea typeface="Times New Roman" panose="02020603050405020304" pitchFamily="18" charset="0"/>
                <a:cs typeface="Times New Roman" panose="02020603050405020304" pitchFamily="18" charset="0"/>
              </a:rPr>
              <a:t>, §27</a:t>
            </a:r>
          </a:p>
          <a:p>
            <a:pPr algn="just">
              <a:spcAft>
                <a:spcPts val="0"/>
              </a:spcAft>
            </a:pPr>
            <a:endParaRPr lang="cs-CZ" sz="2800" dirty="0">
              <a:latin typeface="Garamond" panose="02020404030301010803" pitchFamily="18" charset="0"/>
              <a:ea typeface="Times New Roman" panose="02020603050405020304" pitchFamily="18" charset="0"/>
              <a:cs typeface="Times New Roman" panose="02020603050405020304" pitchFamily="18" charset="0"/>
            </a:endParaRPr>
          </a:p>
          <a:p>
            <a:pPr algn="just">
              <a:spcAft>
                <a:spcPts val="0"/>
              </a:spcAft>
            </a:pPr>
            <a:endParaRPr lang="en-GB" sz="2800" dirty="0">
              <a:latin typeface="Palatino Linotype" panose="02040502050505030304" pitchFamily="18" charset="0"/>
              <a:ea typeface="Times New Roman" panose="02020603050405020304" pitchFamily="18" charset="0"/>
              <a:cs typeface="Times New Roman" panose="02020603050405020304" pitchFamily="18" charset="0"/>
            </a:endParaRPr>
          </a:p>
        </p:txBody>
      </p:sp>
      <p:sp>
        <p:nvSpPr>
          <p:cNvPr id="3" name="Title 2"/>
          <p:cNvSpPr>
            <a:spLocks noGrp="1"/>
          </p:cNvSpPr>
          <p:nvPr>
            <p:ph type="title" idx="4294967295"/>
          </p:nvPr>
        </p:nvSpPr>
        <p:spPr>
          <a:xfrm>
            <a:off x="-240596" y="573469"/>
            <a:ext cx="11057138" cy="1325563"/>
          </a:xfrm>
        </p:spPr>
        <p:txBody>
          <a:bodyPr/>
          <a:lstStyle/>
          <a:p>
            <a:r>
              <a:rPr lang="cs-CZ" b="1" dirty="0">
                <a:latin typeface="Garamond" panose="02020404030301010803" pitchFamily="18" charset="0"/>
              </a:rPr>
              <a:t>	</a:t>
            </a:r>
            <a:r>
              <a:rPr lang="cs-CZ" sz="3600" b="1" dirty="0">
                <a:solidFill>
                  <a:srgbClr val="C00000"/>
                </a:solidFill>
                <a:latin typeface="Garamond" panose="02020404030301010803" pitchFamily="18" charset="0"/>
              </a:rPr>
              <a:t>Souhlas s </a:t>
            </a:r>
            <a:r>
              <a:rPr lang="cs-CZ" sz="3600" b="1" dirty="0" err="1">
                <a:solidFill>
                  <a:srgbClr val="C00000"/>
                </a:solidFill>
                <a:latin typeface="Garamond" panose="02020404030301010803" pitchFamily="18" charset="0"/>
              </a:rPr>
              <a:t>Humem</a:t>
            </a:r>
            <a:r>
              <a:rPr lang="cs-CZ" sz="3600" b="1" dirty="0">
                <a:solidFill>
                  <a:srgbClr val="C00000"/>
                </a:solidFill>
                <a:latin typeface="Garamond" panose="02020404030301010803" pitchFamily="18" charset="0"/>
              </a:rPr>
              <a:t>: Nemáme ideu mysli</a:t>
            </a:r>
            <a:endParaRPr lang="en-GB" sz="3600" b="1" dirty="0">
              <a:solidFill>
                <a:srgbClr val="C00000"/>
              </a:solidFill>
              <a:latin typeface="Garamond" panose="02020404030301010803" pitchFamily="18" charset="0"/>
            </a:endParaRPr>
          </a:p>
        </p:txBody>
      </p:sp>
    </p:spTree>
    <p:extLst>
      <p:ext uri="{BB962C8B-B14F-4D97-AF65-F5344CB8AC3E}">
        <p14:creationId xmlns:p14="http://schemas.microsoft.com/office/powerpoint/2010/main" val="10959383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8295" y="1960994"/>
            <a:ext cx="9819249" cy="3539430"/>
          </a:xfrm>
          <a:prstGeom prst="rect">
            <a:avLst/>
          </a:prstGeom>
        </p:spPr>
        <p:txBody>
          <a:bodyPr wrap="square">
            <a:spAutoFit/>
          </a:bodyPr>
          <a:lstStyle/>
          <a:p>
            <a:pPr algn="just">
              <a:spcAft>
                <a:spcPts val="0"/>
              </a:spcAft>
            </a:pPr>
            <a:r>
              <a:rPr lang="en-GB" sz="3200" dirty="0">
                <a:latin typeface="Garamond" panose="02020404030301010803" pitchFamily="18" charset="0"/>
                <a:ea typeface="Times New Roman" panose="02020603050405020304" pitchFamily="18" charset="0"/>
                <a:cs typeface="Times New Roman" panose="02020603050405020304" pitchFamily="18" charset="0"/>
              </a:rPr>
              <a:t>‘</a:t>
            </a:r>
            <a:r>
              <a:rPr lang="cs-CZ" sz="3200" dirty="0">
                <a:latin typeface="Garamond" panose="02020404030301010803" pitchFamily="18" charset="0"/>
                <a:ea typeface="Times New Roman" panose="02020603050405020304" pitchFamily="18" charset="0"/>
                <a:cs typeface="Times New Roman" panose="02020603050405020304" pitchFamily="18" charset="0"/>
              </a:rPr>
              <a:t>Vím, že já, jeden a týž, vnímám barvy i zvuky, že barva nemůže vnímat zvuk, ani zvuk nemůže vnímat barvu. Vím tedy, že jsem jeden individuální princip odlišný od barvy a zvuku a, </a:t>
            </a:r>
            <a:r>
              <a:rPr lang="en-GB" sz="3200" dirty="0">
                <a:latin typeface="Garamond" panose="02020404030301010803" pitchFamily="18" charset="0"/>
                <a:ea typeface="Times New Roman" panose="02020603050405020304" pitchFamily="18" charset="0"/>
                <a:cs typeface="Times New Roman" panose="02020603050405020304" pitchFamily="18" charset="0"/>
              </a:rPr>
              <a:t>z</a:t>
            </a:r>
            <a:r>
              <a:rPr lang="cs-CZ" sz="3200" dirty="0">
                <a:latin typeface="Garamond" panose="02020404030301010803" pitchFamily="18" charset="0"/>
                <a:ea typeface="Times New Roman" panose="02020603050405020304" pitchFamily="18" charset="0"/>
                <a:cs typeface="Times New Roman" panose="02020603050405020304" pitchFamily="18" charset="0"/>
              </a:rPr>
              <a:t>e stejného důvodu, od všech ostatní</a:t>
            </a:r>
            <a:r>
              <a:rPr lang="en-GB" sz="3200" dirty="0" err="1">
                <a:latin typeface="Garamond" panose="02020404030301010803" pitchFamily="18" charset="0"/>
                <a:ea typeface="Times New Roman" panose="02020603050405020304" pitchFamily="18" charset="0"/>
                <a:cs typeface="Times New Roman" panose="02020603050405020304" pitchFamily="18" charset="0"/>
              </a:rPr>
              <a:t>ch</a:t>
            </a:r>
            <a:r>
              <a:rPr lang="cs-CZ" sz="3200" dirty="0">
                <a:latin typeface="Garamond" panose="02020404030301010803" pitchFamily="18" charset="0"/>
                <a:ea typeface="Times New Roman" panose="02020603050405020304" pitchFamily="18" charset="0"/>
                <a:cs typeface="Times New Roman" panose="02020603050405020304" pitchFamily="18" charset="0"/>
              </a:rPr>
              <a:t> vnímatelných věcí a inertních idejí.</a:t>
            </a:r>
            <a:r>
              <a:rPr lang="en-GB" sz="3200" dirty="0">
                <a:latin typeface="Garamond" panose="02020404030301010803" pitchFamily="18" charset="0"/>
                <a:ea typeface="Times New Roman" panose="02020603050405020304" pitchFamily="18" charset="0"/>
                <a:cs typeface="Times New Roman" panose="02020603050405020304" pitchFamily="18" charset="0"/>
              </a:rPr>
              <a:t>’</a:t>
            </a:r>
            <a:endParaRPr lang="cs-CZ" sz="3200" dirty="0">
              <a:latin typeface="Garamond" panose="02020404030301010803" pitchFamily="18" charset="0"/>
              <a:ea typeface="Times New Roman" panose="02020603050405020304" pitchFamily="18" charset="0"/>
              <a:cs typeface="Times New Roman" panose="02020603050405020304" pitchFamily="18" charset="0"/>
            </a:endParaRPr>
          </a:p>
          <a:p>
            <a:pPr algn="just">
              <a:spcAft>
                <a:spcPts val="0"/>
              </a:spcAft>
            </a:pPr>
            <a:endParaRPr lang="cs-CZ" sz="3200" dirty="0">
              <a:latin typeface="Garamond" panose="02020404030301010803" pitchFamily="18" charset="0"/>
              <a:ea typeface="Times New Roman" panose="02020603050405020304" pitchFamily="18" charset="0"/>
              <a:cs typeface="Times New Roman" panose="02020603050405020304" pitchFamily="18" charset="0"/>
            </a:endParaRPr>
          </a:p>
          <a:p>
            <a:pPr algn="just">
              <a:spcAft>
                <a:spcPts val="0"/>
              </a:spcAft>
            </a:pPr>
            <a:r>
              <a:rPr lang="cs-CZ" sz="3200" i="1" dirty="0">
                <a:latin typeface="Garamond" panose="02020404030301010803" pitchFamily="18" charset="0"/>
                <a:ea typeface="Times New Roman" panose="02020603050405020304" pitchFamily="18" charset="0"/>
                <a:cs typeface="Times New Roman" panose="02020603050405020304" pitchFamily="18" charset="0"/>
              </a:rPr>
              <a:t>Tři dialogy</a:t>
            </a:r>
            <a:r>
              <a:rPr lang="cs-CZ" sz="3200" dirty="0">
                <a:latin typeface="Garamond" panose="02020404030301010803" pitchFamily="18" charset="0"/>
                <a:ea typeface="Times New Roman" panose="02020603050405020304" pitchFamily="18" charset="0"/>
                <a:cs typeface="Times New Roman" panose="02020603050405020304" pitchFamily="18" charset="0"/>
              </a:rPr>
              <a:t>, 1713, III dialog, str. 70</a:t>
            </a:r>
            <a:endParaRPr lang="en-GB" sz="3200" dirty="0">
              <a:latin typeface="Garamond" panose="02020404030301010803" pitchFamily="18" charset="0"/>
              <a:ea typeface="Times New Roman" panose="02020603050405020304" pitchFamily="18" charset="0"/>
              <a:cs typeface="Times New Roman" panose="02020603050405020304" pitchFamily="18" charset="0"/>
            </a:endParaRPr>
          </a:p>
        </p:txBody>
      </p:sp>
      <p:sp>
        <p:nvSpPr>
          <p:cNvPr id="3" name="Title 2"/>
          <p:cNvSpPr>
            <a:spLocks noGrp="1"/>
          </p:cNvSpPr>
          <p:nvPr>
            <p:ph type="title" idx="4294967295"/>
          </p:nvPr>
        </p:nvSpPr>
        <p:spPr>
          <a:xfrm>
            <a:off x="1184030" y="793389"/>
            <a:ext cx="10564273" cy="1325563"/>
          </a:xfrm>
        </p:spPr>
        <p:txBody>
          <a:bodyPr>
            <a:normAutofit/>
          </a:bodyPr>
          <a:lstStyle/>
          <a:p>
            <a:r>
              <a:rPr lang="cs-CZ" sz="3600" b="1" dirty="0">
                <a:solidFill>
                  <a:srgbClr val="C00000"/>
                </a:solidFill>
                <a:latin typeface="Garamond" panose="02020404030301010803" pitchFamily="18" charset="0"/>
              </a:rPr>
              <a:t>Nesouhlasem s </a:t>
            </a:r>
            <a:r>
              <a:rPr lang="cs-CZ" sz="3600" b="1" dirty="0" err="1">
                <a:solidFill>
                  <a:srgbClr val="C00000"/>
                </a:solidFill>
                <a:latin typeface="Garamond" panose="02020404030301010803" pitchFamily="18" charset="0"/>
              </a:rPr>
              <a:t>Humem</a:t>
            </a:r>
            <a:r>
              <a:rPr lang="cs-CZ" sz="3600" b="1" dirty="0">
                <a:solidFill>
                  <a:srgbClr val="C00000"/>
                </a:solidFill>
                <a:latin typeface="Garamond" panose="02020404030301010803" pitchFamily="18" charset="0"/>
              </a:rPr>
              <a:t>: Mysl je nedělitelný princip</a:t>
            </a:r>
            <a:endParaRPr lang="en-GB" sz="3600" b="1" dirty="0">
              <a:solidFill>
                <a:srgbClr val="C00000"/>
              </a:solidFill>
              <a:latin typeface="Garamond" panose="02020404030301010803" pitchFamily="18" charset="0"/>
            </a:endParaRPr>
          </a:p>
        </p:txBody>
      </p:sp>
    </p:spTree>
    <p:extLst>
      <p:ext uri="{BB962C8B-B14F-4D97-AF65-F5344CB8AC3E}">
        <p14:creationId xmlns:p14="http://schemas.microsoft.com/office/powerpoint/2010/main" val="41977481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3190" y="2039742"/>
            <a:ext cx="11136870" cy="3108543"/>
          </a:xfrm>
          <a:prstGeom prst="rect">
            <a:avLst/>
          </a:prstGeom>
        </p:spPr>
        <p:txBody>
          <a:bodyPr wrap="square">
            <a:spAutoFit/>
          </a:bodyPr>
          <a:lstStyle/>
          <a:p>
            <a:pPr algn="just">
              <a:spcAft>
                <a:spcPts val="0"/>
              </a:spcAft>
            </a:pPr>
            <a:r>
              <a:rPr lang="cs-CZ" sz="2800" dirty="0">
                <a:latin typeface="Garamond" panose="02020404030301010803" pitchFamily="18" charset="0"/>
                <a:ea typeface="Times New Roman" panose="02020603050405020304" pitchFamily="18" charset="0"/>
                <a:cs typeface="Times New Roman" panose="02020603050405020304" pitchFamily="18" charset="0"/>
              </a:rPr>
              <a:t>„</a:t>
            </a:r>
            <a:r>
              <a:rPr lang="en-GB" sz="2800" dirty="0" err="1">
                <a:latin typeface="Garamond" panose="02020404030301010803" pitchFamily="18" charset="0"/>
                <a:ea typeface="Times New Roman" panose="02020603050405020304" pitchFamily="18" charset="0"/>
                <a:cs typeface="Times New Roman" panose="02020603050405020304" pitchFamily="18" charset="0"/>
              </a:rPr>
              <a:t>Vedle</a:t>
            </a:r>
            <a:r>
              <a:rPr lang="en-GB" sz="2800" dirty="0">
                <a:latin typeface="Garamond" panose="02020404030301010803" pitchFamily="18" charset="0"/>
                <a:ea typeface="Times New Roman" panose="02020603050405020304" pitchFamily="18" charset="0"/>
                <a:cs typeface="Times New Roman" panose="02020603050405020304" pitchFamily="18" charset="0"/>
              </a:rPr>
              <a:t> v</a:t>
            </a:r>
            <a:r>
              <a:rPr lang="cs-CZ" sz="2800" dirty="0">
                <a:latin typeface="Garamond" panose="02020404030301010803" pitchFamily="18" charset="0"/>
                <a:ea typeface="Times New Roman" panose="02020603050405020304" pitchFamily="18" charset="0"/>
                <a:cs typeface="Times New Roman" panose="02020603050405020304" pitchFamily="18" charset="0"/>
              </a:rPr>
              <a:t>ší té nekonečné rozmanitosti idejí či předmětů poznání existuje také něco, co je poznává nebo vnímá a vykonává různé činnosti, jako je chtění, představování, rozpomínání se na ně. Toto vnímající, aktivní jsoucno nazývám </a:t>
            </a:r>
            <a:r>
              <a:rPr lang="cs-CZ" sz="2800" i="1" dirty="0">
                <a:latin typeface="Garamond" panose="02020404030301010803" pitchFamily="18" charset="0"/>
                <a:ea typeface="Times New Roman" panose="02020603050405020304" pitchFamily="18" charset="0"/>
                <a:cs typeface="Times New Roman" panose="02020603050405020304" pitchFamily="18" charset="0"/>
              </a:rPr>
              <a:t>myslí</a:t>
            </a:r>
            <a:r>
              <a:rPr lang="cs-CZ" sz="2800" dirty="0">
                <a:latin typeface="Garamond" panose="02020404030301010803" pitchFamily="18" charset="0"/>
                <a:ea typeface="Times New Roman" panose="02020603050405020304" pitchFamily="18" charset="0"/>
                <a:cs typeface="Times New Roman" panose="02020603050405020304" pitchFamily="18" charset="0"/>
              </a:rPr>
              <a:t>, </a:t>
            </a:r>
            <a:r>
              <a:rPr lang="cs-CZ" sz="2800" i="1" dirty="0">
                <a:latin typeface="Garamond" panose="02020404030301010803" pitchFamily="18" charset="0"/>
                <a:ea typeface="Times New Roman" panose="02020603050405020304" pitchFamily="18" charset="0"/>
                <a:cs typeface="Times New Roman" panose="02020603050405020304" pitchFamily="18" charset="0"/>
              </a:rPr>
              <a:t>duchem</a:t>
            </a:r>
            <a:r>
              <a:rPr lang="cs-CZ" sz="2800" dirty="0">
                <a:latin typeface="Garamond" panose="02020404030301010803" pitchFamily="18" charset="0"/>
                <a:ea typeface="Times New Roman" panose="02020603050405020304" pitchFamily="18" charset="0"/>
                <a:cs typeface="Times New Roman" panose="02020603050405020304" pitchFamily="18" charset="0"/>
              </a:rPr>
              <a:t>, </a:t>
            </a:r>
            <a:r>
              <a:rPr lang="cs-CZ" sz="2800" i="1" dirty="0">
                <a:latin typeface="Garamond" panose="02020404030301010803" pitchFamily="18" charset="0"/>
                <a:ea typeface="Times New Roman" panose="02020603050405020304" pitchFamily="18" charset="0"/>
                <a:cs typeface="Times New Roman" panose="02020603050405020304" pitchFamily="18" charset="0"/>
              </a:rPr>
              <a:t>duší</a:t>
            </a:r>
            <a:r>
              <a:rPr lang="cs-CZ" sz="2800" dirty="0">
                <a:latin typeface="Garamond" panose="02020404030301010803" pitchFamily="18" charset="0"/>
                <a:ea typeface="Times New Roman" panose="02020603050405020304" pitchFamily="18" charset="0"/>
                <a:cs typeface="Times New Roman" panose="02020603050405020304" pitchFamily="18" charset="0"/>
              </a:rPr>
              <a:t> nebo </a:t>
            </a:r>
            <a:r>
              <a:rPr lang="cs-CZ" sz="2800" i="1" dirty="0">
                <a:latin typeface="Garamond" panose="02020404030301010803" pitchFamily="18" charset="0"/>
                <a:ea typeface="Times New Roman" panose="02020603050405020304" pitchFamily="18" charset="0"/>
                <a:cs typeface="Times New Roman" panose="02020603050405020304" pitchFamily="18" charset="0"/>
              </a:rPr>
              <a:t>sebou samým</a:t>
            </a:r>
            <a:r>
              <a:rPr lang="cs-CZ" sz="2800" dirty="0">
                <a:latin typeface="Garamond" panose="02020404030301010803" pitchFamily="18" charset="0"/>
                <a:ea typeface="Times New Roman" panose="02020603050405020304" pitchFamily="18" charset="0"/>
                <a:cs typeface="Times New Roman" panose="02020603050405020304" pitchFamily="18" charset="0"/>
              </a:rPr>
              <a:t> </a:t>
            </a:r>
            <a:r>
              <a:rPr lang="en-GB" sz="2800" dirty="0">
                <a:latin typeface="Garamond" panose="02020404030301010803" pitchFamily="18" charset="0"/>
                <a:ea typeface="Times New Roman" panose="02020603050405020304" pitchFamily="18" charset="0"/>
                <a:cs typeface="Times New Roman" panose="02020603050405020304" pitchFamily="18" charset="0"/>
              </a:rPr>
              <a:t>[</a:t>
            </a:r>
            <a:r>
              <a:rPr lang="en-GB" sz="2800" i="1" dirty="0">
                <a:latin typeface="Garamond" panose="02020404030301010803" pitchFamily="18" charset="0"/>
                <a:ea typeface="Times New Roman" panose="02020603050405020304" pitchFamily="18" charset="0"/>
                <a:cs typeface="Times New Roman" panose="02020603050405020304" pitchFamily="18" charset="0"/>
              </a:rPr>
              <a:t>my self</a:t>
            </a:r>
            <a:r>
              <a:rPr lang="en-GB" sz="2800" dirty="0">
                <a:latin typeface="Garamond" panose="02020404030301010803" pitchFamily="18" charset="0"/>
                <a:ea typeface="Times New Roman" panose="02020603050405020304" pitchFamily="18" charset="0"/>
                <a:cs typeface="Times New Roman" panose="02020603050405020304" pitchFamily="18" charset="0"/>
              </a:rPr>
              <a:t>]</a:t>
            </a:r>
            <a:r>
              <a:rPr lang="cs-CZ" sz="2800" dirty="0">
                <a:latin typeface="Garamond" panose="02020404030301010803" pitchFamily="18" charset="0"/>
                <a:ea typeface="Times New Roman" panose="02020603050405020304" pitchFamily="18" charset="0"/>
                <a:cs typeface="Times New Roman" panose="02020603050405020304" pitchFamily="18" charset="0"/>
              </a:rPr>
              <a:t>. Těmito slovy neoznačuji žádnou ze svých idejí, ale věc od nich zcela odlišnou, v níž tyto ideje existují nebo, což je totéž, jíž jsou vnímány, neboť existence ideje spočívá v tom, že je vnímána.“ (</a:t>
            </a:r>
            <a:r>
              <a:rPr lang="cs-CZ" sz="2800" i="1" dirty="0">
                <a:latin typeface="Garamond" panose="02020404030301010803" pitchFamily="18" charset="0"/>
                <a:ea typeface="Times New Roman" panose="02020603050405020304" pitchFamily="18" charset="0"/>
                <a:cs typeface="Times New Roman" panose="02020603050405020304" pitchFamily="18" charset="0"/>
              </a:rPr>
              <a:t>Principy </a:t>
            </a:r>
            <a:r>
              <a:rPr lang="cs-CZ" sz="2800" dirty="0">
                <a:latin typeface="Garamond" panose="02020404030301010803" pitchFamily="18" charset="0"/>
                <a:ea typeface="Times New Roman" panose="02020603050405020304" pitchFamily="18" charset="0"/>
                <a:cs typeface="Times New Roman" panose="02020603050405020304" pitchFamily="18" charset="0"/>
              </a:rPr>
              <a:t>§</a:t>
            </a:r>
            <a:r>
              <a:rPr lang="en-GB" sz="2800" dirty="0">
                <a:latin typeface="Garamond" panose="02020404030301010803" pitchFamily="18" charset="0"/>
                <a:ea typeface="Times New Roman" panose="02020603050405020304" pitchFamily="18" charset="0"/>
                <a:cs typeface="Times New Roman" panose="02020603050405020304" pitchFamily="18" charset="0"/>
              </a:rPr>
              <a:t>2</a:t>
            </a:r>
            <a:r>
              <a:rPr lang="cs-CZ" sz="2800" dirty="0">
                <a:latin typeface="Garamond" panose="02020404030301010803" pitchFamily="18" charset="0"/>
                <a:ea typeface="Times New Roman" panose="02020603050405020304" pitchFamily="18" charset="0"/>
                <a:cs typeface="Times New Roman" panose="02020603050405020304" pitchFamily="18" charset="0"/>
              </a:rPr>
              <a:t>)</a:t>
            </a:r>
            <a:endParaRPr lang="en-GB" sz="2800" dirty="0">
              <a:latin typeface="Garamond" panose="02020404030301010803" pitchFamily="18" charset="0"/>
              <a:ea typeface="Times New Roman" panose="02020603050405020304" pitchFamily="18" charset="0"/>
              <a:cs typeface="Times New Roman" panose="02020603050405020304" pitchFamily="18" charset="0"/>
            </a:endParaRPr>
          </a:p>
        </p:txBody>
      </p:sp>
      <p:sp>
        <p:nvSpPr>
          <p:cNvPr id="3" name="Title 2"/>
          <p:cNvSpPr>
            <a:spLocks noGrp="1"/>
          </p:cNvSpPr>
          <p:nvPr>
            <p:ph type="title" idx="4294967295"/>
          </p:nvPr>
        </p:nvSpPr>
        <p:spPr>
          <a:xfrm>
            <a:off x="-1181865" y="1046933"/>
            <a:ext cx="7823822" cy="1325563"/>
          </a:xfrm>
        </p:spPr>
        <p:txBody>
          <a:bodyPr/>
          <a:lstStyle/>
          <a:p>
            <a:r>
              <a:rPr lang="cs-CZ" dirty="0">
                <a:latin typeface="Garamond" panose="02020404030301010803" pitchFamily="18" charset="0"/>
              </a:rPr>
              <a:t>		</a:t>
            </a:r>
            <a:r>
              <a:rPr lang="cs-CZ" sz="3600" b="1" dirty="0">
                <a:solidFill>
                  <a:srgbClr val="C00000"/>
                </a:solidFill>
                <a:latin typeface="Garamond" panose="02020404030301010803" pitchFamily="18" charset="0"/>
              </a:rPr>
              <a:t>Duše je aktivní jsoucno</a:t>
            </a:r>
            <a:endParaRPr lang="en-GB" sz="3600" b="1" dirty="0">
              <a:solidFill>
                <a:srgbClr val="C00000"/>
              </a:solidFill>
              <a:latin typeface="Garamond" panose="02020404030301010803" pitchFamily="18" charset="0"/>
            </a:endParaRPr>
          </a:p>
        </p:txBody>
      </p:sp>
    </p:spTree>
    <p:extLst>
      <p:ext uri="{BB962C8B-B14F-4D97-AF65-F5344CB8AC3E}">
        <p14:creationId xmlns:p14="http://schemas.microsoft.com/office/powerpoint/2010/main" val="7724173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623" y="819934"/>
            <a:ext cx="10720754" cy="1325563"/>
          </a:xfrm>
        </p:spPr>
        <p:txBody>
          <a:bodyPr>
            <a:normAutofit/>
          </a:bodyPr>
          <a:lstStyle/>
          <a:p>
            <a:r>
              <a:rPr lang="cs-CZ" sz="3600" b="1" dirty="0">
                <a:solidFill>
                  <a:srgbClr val="C00000"/>
                </a:solidFill>
                <a:latin typeface="Garamond" panose="02020404030301010803" pitchFamily="18" charset="0"/>
              </a:rPr>
              <a:t>Duše je přirozeně nesmrtelná</a:t>
            </a:r>
            <a:endParaRPr lang="en-GB" sz="3600" b="1" dirty="0">
              <a:solidFill>
                <a:srgbClr val="C00000"/>
              </a:solidFill>
              <a:latin typeface="Garamond" panose="02020404030301010803" pitchFamily="18" charset="0"/>
            </a:endParaRPr>
          </a:p>
        </p:txBody>
      </p:sp>
      <p:sp>
        <p:nvSpPr>
          <p:cNvPr id="3" name="Content Placeholder 2"/>
          <p:cNvSpPr>
            <a:spLocks noGrp="1"/>
          </p:cNvSpPr>
          <p:nvPr>
            <p:ph idx="1"/>
          </p:nvPr>
        </p:nvSpPr>
        <p:spPr/>
        <p:txBody>
          <a:bodyPr/>
          <a:lstStyle/>
          <a:p>
            <a:pPr marL="0" indent="0">
              <a:buNone/>
            </a:pPr>
            <a:r>
              <a:rPr lang="cs-CZ" dirty="0">
                <a:latin typeface="Garamond" panose="02020404030301010803" pitchFamily="18" charset="0"/>
              </a:rPr>
              <a:t>„Ukázali jsme, že duše je nedělitelná, netělesná, nerozlehlá, a proto nezničitelná. Nic nemůže být jasnějšího, než že pohyby, změny, rozklady a zničení, jimž každým okamžikem podléhají přírodní těla (a právě to chápeme pod přírodním dějem), nemohou mít na aktivní, jednoduchou, nesloženou substanci žádný vliv. Takové jsoucno je proto mocí přírody nezničitelné, což znamená, že lidská duše je přirozeně nesmrtelná.“</a:t>
            </a:r>
          </a:p>
          <a:p>
            <a:pPr marL="0" indent="0">
              <a:buNone/>
            </a:pPr>
            <a:r>
              <a:rPr lang="cs-CZ" i="1" dirty="0">
                <a:latin typeface="Garamond" panose="02020404030301010803" pitchFamily="18" charset="0"/>
              </a:rPr>
              <a:t>Principy</a:t>
            </a:r>
            <a:r>
              <a:rPr lang="cs-CZ" dirty="0">
                <a:latin typeface="Garamond" panose="02020404030301010803" pitchFamily="18" charset="0"/>
              </a:rPr>
              <a:t> §141</a:t>
            </a:r>
            <a:endParaRPr lang="en-GB" dirty="0">
              <a:latin typeface="Garamond" panose="02020404030301010803" pitchFamily="18" charset="0"/>
            </a:endParaRPr>
          </a:p>
        </p:txBody>
      </p:sp>
    </p:spTree>
    <p:extLst>
      <p:ext uri="{BB962C8B-B14F-4D97-AF65-F5344CB8AC3E}">
        <p14:creationId xmlns:p14="http://schemas.microsoft.com/office/powerpoint/2010/main" val="19091705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txBody>
          <a:bodyPr/>
          <a:lstStyle/>
          <a:p>
            <a:endParaRPr lang="cs-CZ"/>
          </a:p>
        </p:txBody>
      </p:sp>
      <p:pic>
        <p:nvPicPr>
          <p:cNvPr id="3" name="Picture 2" descr="https://upload.wikimedia.org/wikipedia/commons/thumb/d/dd/Kant_gemaelde_1.jpg/800px-Kant_gemaelde_1.jpg"/>
          <p:cNvPicPr>
            <a:picLocks noChangeAspect="1" noChangeArrowheads="1"/>
          </p:cNvPicPr>
          <p:nvPr/>
        </p:nvPicPr>
        <p:blipFill rotWithShape="1">
          <a:blip r:embed="rId2">
            <a:extLst>
              <a:ext uri="{28A0092B-C50C-407E-A947-70E740481C1C}">
                <a14:useLocalDpi xmlns:a14="http://schemas.microsoft.com/office/drawing/2010/main" val="0"/>
              </a:ext>
            </a:extLst>
          </a:blip>
          <a:srcRect t="1623" r="9090" b="26502"/>
          <a:stretch/>
        </p:blipFill>
        <p:spPr bwMode="auto">
          <a:xfrm>
            <a:off x="4818888" y="10"/>
            <a:ext cx="7373112" cy="6857989"/>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1"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 y="-479"/>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idx="4294967295"/>
          </p:nvPr>
        </p:nvSpPr>
        <p:spPr>
          <a:xfrm>
            <a:off x="0" y="1333500"/>
            <a:ext cx="5059363" cy="4191000"/>
          </a:xfrm>
        </p:spPr>
        <p:txBody>
          <a:bodyPr vert="horz" lIns="91440" tIns="45720" rIns="91440" bIns="45720" rtlCol="0" anchor="t">
            <a:normAutofit/>
          </a:bodyPr>
          <a:lstStyle/>
          <a:p>
            <a:r>
              <a:rPr lang="en-US" sz="5400" b="1" dirty="0" err="1">
                <a:latin typeface="Garamond" panose="02020404030301010803" pitchFamily="18" charset="0"/>
              </a:rPr>
              <a:t>Příští</a:t>
            </a:r>
            <a:r>
              <a:rPr lang="en-US" sz="5400" b="1" dirty="0">
                <a:latin typeface="Garamond" panose="02020404030301010803" pitchFamily="18" charset="0"/>
              </a:rPr>
              <a:t> </a:t>
            </a:r>
            <a:r>
              <a:rPr lang="en-US" sz="5400" b="1" dirty="0" err="1">
                <a:latin typeface="Garamond" panose="02020404030301010803" pitchFamily="18" charset="0"/>
              </a:rPr>
              <a:t>týden</a:t>
            </a:r>
            <a:r>
              <a:rPr lang="en-US" sz="5400" b="1" dirty="0">
                <a:latin typeface="Garamond" panose="02020404030301010803" pitchFamily="18" charset="0"/>
              </a:rPr>
              <a:t>: Immanuel Kant</a:t>
            </a:r>
          </a:p>
        </p:txBody>
      </p:sp>
      <p:sp>
        <p:nvSpPr>
          <p:cNvPr id="4" name="Rectangle 3"/>
          <p:cNvSpPr/>
          <p:nvPr/>
        </p:nvSpPr>
        <p:spPr>
          <a:xfrm>
            <a:off x="359473" y="3764845"/>
            <a:ext cx="7357402" cy="2062103"/>
          </a:xfrm>
          <a:prstGeom prst="rect">
            <a:avLst/>
          </a:prstGeom>
        </p:spPr>
        <p:txBody>
          <a:bodyPr wrap="square">
            <a:spAutoFit/>
          </a:bodyPr>
          <a:lstStyle/>
          <a:p>
            <a:r>
              <a:rPr lang="en-GB" sz="3200" dirty="0" err="1">
                <a:latin typeface="Garamond" panose="02020404030301010803" pitchFamily="18" charset="0"/>
              </a:rPr>
              <a:t>Četba</a:t>
            </a:r>
            <a:r>
              <a:rPr lang="en-GB" sz="3200" dirty="0">
                <a:latin typeface="Garamond" panose="02020404030301010803" pitchFamily="18" charset="0"/>
              </a:rPr>
              <a:t>: Kant, </a:t>
            </a:r>
            <a:r>
              <a:rPr lang="en-GB" sz="3200" dirty="0" err="1">
                <a:latin typeface="Garamond" panose="02020404030301010803" pitchFamily="18" charset="0"/>
              </a:rPr>
              <a:t>Kritika</a:t>
            </a:r>
            <a:r>
              <a:rPr lang="en-GB" sz="3200" dirty="0">
                <a:latin typeface="Garamond" panose="02020404030301010803" pitchFamily="18" charset="0"/>
              </a:rPr>
              <a:t> </a:t>
            </a:r>
            <a:r>
              <a:rPr lang="en-GB" sz="3200" dirty="0" err="1">
                <a:latin typeface="Garamond" panose="02020404030301010803" pitchFamily="18" charset="0"/>
              </a:rPr>
              <a:t>čistého</a:t>
            </a:r>
            <a:r>
              <a:rPr lang="en-GB" sz="3200" dirty="0">
                <a:latin typeface="Garamond" panose="02020404030301010803" pitchFamily="18" charset="0"/>
              </a:rPr>
              <a:t> </a:t>
            </a:r>
            <a:r>
              <a:rPr lang="en-GB" sz="3200" dirty="0" err="1">
                <a:latin typeface="Garamond" panose="02020404030301010803" pitchFamily="18" charset="0"/>
              </a:rPr>
              <a:t>rozumu</a:t>
            </a:r>
            <a:endParaRPr lang="en-GB" sz="3200" dirty="0">
              <a:latin typeface="Garamond" panose="02020404030301010803" pitchFamily="18" charset="0"/>
            </a:endParaRPr>
          </a:p>
          <a:p>
            <a:r>
              <a:rPr lang="en-GB" sz="3200" dirty="0">
                <a:latin typeface="Garamond" panose="02020404030301010803" pitchFamily="18" charset="0"/>
              </a:rPr>
              <a:t>(</a:t>
            </a:r>
            <a:r>
              <a:rPr lang="en-GB" sz="3200" dirty="0" err="1">
                <a:latin typeface="Garamond" panose="02020404030301010803" pitchFamily="18" charset="0"/>
              </a:rPr>
              <a:t>i</a:t>
            </a:r>
            <a:r>
              <a:rPr lang="en-GB" sz="3200" dirty="0">
                <a:latin typeface="Garamond" panose="02020404030301010803" pitchFamily="18" charset="0"/>
              </a:rPr>
              <a:t>) </a:t>
            </a:r>
            <a:r>
              <a:rPr lang="en-GB" sz="3200" dirty="0" err="1">
                <a:latin typeface="Garamond" panose="02020404030301010803" pitchFamily="18" charset="0"/>
              </a:rPr>
              <a:t>Předmluva</a:t>
            </a:r>
            <a:r>
              <a:rPr lang="en-GB" sz="3200" dirty="0">
                <a:latin typeface="Garamond" panose="02020404030301010803" pitchFamily="18" charset="0"/>
              </a:rPr>
              <a:t> k </a:t>
            </a:r>
            <a:r>
              <a:rPr lang="en-GB" sz="3200" dirty="0" err="1">
                <a:latin typeface="Garamond" panose="02020404030301010803" pitchFamily="18" charset="0"/>
              </a:rPr>
              <a:t>druhému</a:t>
            </a:r>
            <a:r>
              <a:rPr lang="en-GB" sz="3200" dirty="0">
                <a:latin typeface="Garamond" panose="02020404030301010803" pitchFamily="18" charset="0"/>
              </a:rPr>
              <a:t> </a:t>
            </a:r>
            <a:r>
              <a:rPr lang="en-GB" sz="3200" dirty="0" err="1">
                <a:latin typeface="Garamond" panose="02020404030301010803" pitchFamily="18" charset="0"/>
              </a:rPr>
              <a:t>vydání</a:t>
            </a:r>
            <a:r>
              <a:rPr lang="en-GB" sz="3200" dirty="0">
                <a:latin typeface="Garamond" panose="02020404030301010803" pitchFamily="18" charset="0"/>
              </a:rPr>
              <a:t>, str. 15-32;</a:t>
            </a:r>
          </a:p>
          <a:p>
            <a:r>
              <a:rPr lang="en-GB" sz="3200" dirty="0">
                <a:latin typeface="Garamond" panose="02020404030301010803" pitchFamily="18" charset="0"/>
              </a:rPr>
              <a:t>(ii) §16 O </a:t>
            </a:r>
            <a:r>
              <a:rPr lang="en-GB" sz="3200" dirty="0" err="1">
                <a:latin typeface="Garamond" panose="02020404030301010803" pitchFamily="18" charset="0"/>
              </a:rPr>
              <a:t>původní</a:t>
            </a:r>
            <a:r>
              <a:rPr lang="en-GB" sz="3200" dirty="0">
                <a:latin typeface="Garamond" panose="02020404030301010803" pitchFamily="18" charset="0"/>
              </a:rPr>
              <a:t> </a:t>
            </a:r>
            <a:r>
              <a:rPr lang="en-GB" sz="3200" dirty="0" err="1">
                <a:latin typeface="Garamond" panose="02020404030301010803" pitchFamily="18" charset="0"/>
              </a:rPr>
              <a:t>syntetické</a:t>
            </a:r>
            <a:r>
              <a:rPr lang="en-GB" sz="3200" dirty="0">
                <a:latin typeface="Garamond" panose="02020404030301010803" pitchFamily="18" charset="0"/>
              </a:rPr>
              <a:t> </a:t>
            </a:r>
            <a:r>
              <a:rPr lang="en-GB" sz="3200" dirty="0" err="1">
                <a:latin typeface="Garamond" panose="02020404030301010803" pitchFamily="18" charset="0"/>
              </a:rPr>
              <a:t>jednotě</a:t>
            </a:r>
            <a:r>
              <a:rPr lang="en-GB" sz="3200" dirty="0">
                <a:latin typeface="Garamond" panose="02020404030301010803" pitchFamily="18" charset="0"/>
              </a:rPr>
              <a:t> </a:t>
            </a:r>
            <a:r>
              <a:rPr lang="en-GB" sz="3200" dirty="0" err="1">
                <a:latin typeface="Garamond" panose="02020404030301010803" pitchFamily="18" charset="0"/>
              </a:rPr>
              <a:t>apercepce</a:t>
            </a:r>
            <a:r>
              <a:rPr lang="en-GB" sz="3200" dirty="0">
                <a:latin typeface="Garamond" panose="02020404030301010803" pitchFamily="18" charset="0"/>
              </a:rPr>
              <a:t>, str. 108-110.</a:t>
            </a:r>
          </a:p>
        </p:txBody>
      </p:sp>
    </p:spTree>
    <p:extLst>
      <p:ext uri="{BB962C8B-B14F-4D97-AF65-F5344CB8AC3E}">
        <p14:creationId xmlns:p14="http://schemas.microsoft.com/office/powerpoint/2010/main" val="1701762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114" y="365125"/>
            <a:ext cx="10706686" cy="1325563"/>
          </a:xfrm>
        </p:spPr>
        <p:txBody>
          <a:bodyPr>
            <a:normAutofit/>
          </a:bodyPr>
          <a:lstStyle/>
          <a:p>
            <a:r>
              <a:rPr lang="cs-CZ" sz="3600" b="1" dirty="0">
                <a:solidFill>
                  <a:srgbClr val="C00000"/>
                </a:solidFill>
                <a:latin typeface="Garamond" panose="02020404030301010803" pitchFamily="18" charset="0"/>
              </a:rPr>
              <a:t>Idealismus</a:t>
            </a:r>
            <a:endParaRPr lang="en-GB" sz="3600" b="1" dirty="0">
              <a:solidFill>
                <a:srgbClr val="C00000"/>
              </a:solidFill>
              <a:latin typeface="Garamond" panose="02020404030301010803" pitchFamily="18" charset="0"/>
            </a:endParaRPr>
          </a:p>
        </p:txBody>
      </p:sp>
      <p:sp>
        <p:nvSpPr>
          <p:cNvPr id="3" name="Content Placeholder 2"/>
          <p:cNvSpPr>
            <a:spLocks noGrp="1"/>
          </p:cNvSpPr>
          <p:nvPr>
            <p:ph idx="1"/>
          </p:nvPr>
        </p:nvSpPr>
        <p:spPr>
          <a:xfrm>
            <a:off x="970670" y="1856935"/>
            <a:ext cx="10383129" cy="4320028"/>
          </a:xfrm>
        </p:spPr>
        <p:txBody>
          <a:bodyPr>
            <a:normAutofit/>
          </a:bodyPr>
          <a:lstStyle/>
          <a:p>
            <a:pPr marL="0" indent="0">
              <a:buNone/>
            </a:pPr>
            <a:r>
              <a:rPr lang="cs-CZ" sz="3600" dirty="0">
                <a:latin typeface="Garamond" panose="02020404030301010803" pitchFamily="18" charset="0"/>
              </a:rPr>
              <a:t>Primát mysli.</a:t>
            </a:r>
          </a:p>
          <a:p>
            <a:pPr marL="0" indent="0">
              <a:buNone/>
            </a:pPr>
            <a:r>
              <a:rPr lang="cs-CZ" sz="3600" dirty="0">
                <a:latin typeface="Garamond" panose="02020404030301010803" pitchFamily="18" charset="0"/>
              </a:rPr>
              <a:t>Mysl, její obsahy a výkony jsou podstatou světa.</a:t>
            </a:r>
          </a:p>
          <a:p>
            <a:pPr marL="0" indent="0">
              <a:buNone/>
            </a:pPr>
            <a:endParaRPr lang="en-GB" sz="3600" dirty="0">
              <a:latin typeface="Garamond" panose="02020404030301010803" pitchFamily="18" charset="0"/>
            </a:endParaRPr>
          </a:p>
        </p:txBody>
      </p:sp>
    </p:spTree>
    <p:extLst>
      <p:ext uri="{BB962C8B-B14F-4D97-AF65-F5344CB8AC3E}">
        <p14:creationId xmlns:p14="http://schemas.microsoft.com/office/powerpoint/2010/main" val="3033928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114" y="365125"/>
            <a:ext cx="10706686" cy="1325563"/>
          </a:xfrm>
        </p:spPr>
        <p:txBody>
          <a:bodyPr>
            <a:normAutofit/>
          </a:bodyPr>
          <a:lstStyle/>
          <a:p>
            <a:r>
              <a:rPr lang="cs-CZ" sz="3600" b="1" dirty="0">
                <a:solidFill>
                  <a:srgbClr val="C00000"/>
                </a:solidFill>
                <a:latin typeface="Garamond" panose="02020404030301010803" pitchFamily="18" charset="0"/>
              </a:rPr>
              <a:t>Idealismus</a:t>
            </a:r>
            <a:endParaRPr lang="en-GB" sz="3600" b="1" dirty="0">
              <a:solidFill>
                <a:srgbClr val="C00000"/>
              </a:solidFill>
              <a:latin typeface="Garamond" panose="02020404030301010803" pitchFamily="18" charset="0"/>
            </a:endParaRPr>
          </a:p>
        </p:txBody>
      </p:sp>
      <p:sp>
        <p:nvSpPr>
          <p:cNvPr id="3" name="Content Placeholder 2"/>
          <p:cNvSpPr>
            <a:spLocks noGrp="1"/>
          </p:cNvSpPr>
          <p:nvPr>
            <p:ph idx="1"/>
          </p:nvPr>
        </p:nvSpPr>
        <p:spPr>
          <a:xfrm>
            <a:off x="970670" y="1856935"/>
            <a:ext cx="10383129" cy="4320028"/>
          </a:xfrm>
        </p:spPr>
        <p:txBody>
          <a:bodyPr>
            <a:normAutofit/>
          </a:bodyPr>
          <a:lstStyle/>
          <a:p>
            <a:pPr marL="0" indent="0">
              <a:buNone/>
            </a:pPr>
            <a:r>
              <a:rPr lang="cs-CZ" sz="3600" dirty="0">
                <a:latin typeface="Garamond" panose="02020404030301010803" pitchFamily="18" charset="0"/>
              </a:rPr>
              <a:t>Primát mysli.</a:t>
            </a:r>
          </a:p>
          <a:p>
            <a:pPr marL="0" indent="0">
              <a:buNone/>
            </a:pPr>
            <a:r>
              <a:rPr lang="cs-CZ" sz="3600" dirty="0">
                <a:latin typeface="Garamond" panose="02020404030301010803" pitchFamily="18" charset="0"/>
              </a:rPr>
              <a:t>Mysl, její obsahy a výkony jsou podstatou světa.</a:t>
            </a:r>
          </a:p>
          <a:p>
            <a:pPr marL="0" indent="0">
              <a:buNone/>
            </a:pPr>
            <a:r>
              <a:rPr lang="cs-CZ" sz="3600" dirty="0">
                <a:latin typeface="Garamond" panose="02020404030301010803" pitchFamily="18" charset="0"/>
              </a:rPr>
              <a:t>Hmota a tělesa jsou druhotná jsoucna.</a:t>
            </a:r>
          </a:p>
          <a:p>
            <a:pPr marL="0" indent="0">
              <a:buNone/>
            </a:pPr>
            <a:endParaRPr lang="en-GB" sz="3600" dirty="0">
              <a:latin typeface="Garamond" panose="02020404030301010803" pitchFamily="18" charset="0"/>
            </a:endParaRPr>
          </a:p>
        </p:txBody>
      </p:sp>
    </p:spTree>
    <p:extLst>
      <p:ext uri="{BB962C8B-B14F-4D97-AF65-F5344CB8AC3E}">
        <p14:creationId xmlns:p14="http://schemas.microsoft.com/office/powerpoint/2010/main" val="2322515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114" y="365125"/>
            <a:ext cx="10706686" cy="1325563"/>
          </a:xfrm>
        </p:spPr>
        <p:txBody>
          <a:bodyPr>
            <a:normAutofit/>
          </a:bodyPr>
          <a:lstStyle/>
          <a:p>
            <a:r>
              <a:rPr lang="cs-CZ" sz="3600" b="1" dirty="0">
                <a:solidFill>
                  <a:srgbClr val="C00000"/>
                </a:solidFill>
                <a:latin typeface="Garamond" panose="02020404030301010803" pitchFamily="18" charset="0"/>
              </a:rPr>
              <a:t>Idealismus</a:t>
            </a:r>
            <a:endParaRPr lang="en-GB" sz="3600" b="1" dirty="0">
              <a:solidFill>
                <a:srgbClr val="C00000"/>
              </a:solidFill>
              <a:latin typeface="Garamond" panose="02020404030301010803" pitchFamily="18" charset="0"/>
            </a:endParaRPr>
          </a:p>
        </p:txBody>
      </p:sp>
      <p:sp>
        <p:nvSpPr>
          <p:cNvPr id="3" name="Content Placeholder 2"/>
          <p:cNvSpPr>
            <a:spLocks noGrp="1"/>
          </p:cNvSpPr>
          <p:nvPr>
            <p:ph idx="1"/>
          </p:nvPr>
        </p:nvSpPr>
        <p:spPr>
          <a:xfrm>
            <a:off x="970670" y="1856935"/>
            <a:ext cx="10383129" cy="4320028"/>
          </a:xfrm>
        </p:spPr>
        <p:txBody>
          <a:bodyPr>
            <a:normAutofit/>
          </a:bodyPr>
          <a:lstStyle/>
          <a:p>
            <a:pPr marL="0" indent="0">
              <a:buNone/>
            </a:pPr>
            <a:r>
              <a:rPr lang="cs-CZ" sz="3600" dirty="0">
                <a:latin typeface="Garamond" panose="02020404030301010803" pitchFamily="18" charset="0"/>
              </a:rPr>
              <a:t>Primát mysli.</a:t>
            </a:r>
          </a:p>
          <a:p>
            <a:pPr marL="0" indent="0">
              <a:buNone/>
            </a:pPr>
            <a:r>
              <a:rPr lang="cs-CZ" sz="3600" dirty="0">
                <a:latin typeface="Garamond" panose="02020404030301010803" pitchFamily="18" charset="0"/>
              </a:rPr>
              <a:t>Mysl, její obsahy a výkony jsou podstatou světa.</a:t>
            </a:r>
          </a:p>
          <a:p>
            <a:pPr marL="0" indent="0">
              <a:buNone/>
            </a:pPr>
            <a:r>
              <a:rPr lang="cs-CZ" sz="3600" dirty="0">
                <a:latin typeface="Garamond" panose="02020404030301010803" pitchFamily="18" charset="0"/>
              </a:rPr>
              <a:t>Hmota a tělesa jsou druhotná jsoucna.</a:t>
            </a:r>
          </a:p>
          <a:p>
            <a:pPr marL="0" indent="0">
              <a:buNone/>
            </a:pPr>
            <a:r>
              <a:rPr lang="cs-CZ" sz="3600" dirty="0">
                <a:latin typeface="Garamond" panose="02020404030301010803" pitchFamily="18" charset="0"/>
              </a:rPr>
              <a:t>Leibniz píše o tělesných věcech: „</a:t>
            </a:r>
            <a:r>
              <a:rPr lang="cs-CZ" sz="3600" i="1" dirty="0">
                <a:latin typeface="Garamond" panose="02020404030301010803" pitchFamily="18" charset="0"/>
              </a:rPr>
              <a:t>phenomena bene fundata</a:t>
            </a:r>
            <a:r>
              <a:rPr lang="cs-CZ" sz="3600" dirty="0">
                <a:latin typeface="Garamond" panose="02020404030301010803" pitchFamily="18" charset="0"/>
              </a:rPr>
              <a:t>“</a:t>
            </a:r>
          </a:p>
          <a:p>
            <a:pPr marL="0" indent="0">
              <a:buNone/>
            </a:pPr>
            <a:endParaRPr lang="en-GB" sz="3600" dirty="0">
              <a:latin typeface="Garamond" panose="02020404030301010803" pitchFamily="18" charset="0"/>
            </a:endParaRPr>
          </a:p>
        </p:txBody>
      </p:sp>
    </p:spTree>
    <p:extLst>
      <p:ext uri="{BB962C8B-B14F-4D97-AF65-F5344CB8AC3E}">
        <p14:creationId xmlns:p14="http://schemas.microsoft.com/office/powerpoint/2010/main" val="2628850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114" y="365125"/>
            <a:ext cx="10706686" cy="1325563"/>
          </a:xfrm>
        </p:spPr>
        <p:txBody>
          <a:bodyPr>
            <a:normAutofit/>
          </a:bodyPr>
          <a:lstStyle/>
          <a:p>
            <a:r>
              <a:rPr lang="cs-CZ" sz="3600" b="1" dirty="0">
                <a:solidFill>
                  <a:srgbClr val="C00000"/>
                </a:solidFill>
                <a:latin typeface="Garamond" panose="02020404030301010803" pitchFamily="18" charset="0"/>
              </a:rPr>
              <a:t>Idealismus</a:t>
            </a:r>
            <a:endParaRPr lang="en-GB" sz="3600" b="1" dirty="0">
              <a:solidFill>
                <a:srgbClr val="C00000"/>
              </a:solidFill>
              <a:latin typeface="Garamond" panose="02020404030301010803" pitchFamily="18" charset="0"/>
            </a:endParaRPr>
          </a:p>
        </p:txBody>
      </p:sp>
      <p:sp>
        <p:nvSpPr>
          <p:cNvPr id="3" name="Content Placeholder 2"/>
          <p:cNvSpPr>
            <a:spLocks noGrp="1"/>
          </p:cNvSpPr>
          <p:nvPr>
            <p:ph idx="1"/>
          </p:nvPr>
        </p:nvSpPr>
        <p:spPr>
          <a:xfrm>
            <a:off x="970670" y="1856935"/>
            <a:ext cx="10383129" cy="4320028"/>
          </a:xfrm>
        </p:spPr>
        <p:txBody>
          <a:bodyPr>
            <a:normAutofit/>
          </a:bodyPr>
          <a:lstStyle/>
          <a:p>
            <a:pPr marL="0" indent="0">
              <a:buNone/>
            </a:pPr>
            <a:r>
              <a:rPr lang="cs-CZ" sz="3600" dirty="0">
                <a:latin typeface="Garamond" panose="02020404030301010803" pitchFamily="18" charset="0"/>
              </a:rPr>
              <a:t>Primát mysli.</a:t>
            </a:r>
          </a:p>
          <a:p>
            <a:pPr marL="0" indent="0">
              <a:buNone/>
            </a:pPr>
            <a:r>
              <a:rPr lang="cs-CZ" sz="3600" dirty="0">
                <a:latin typeface="Garamond" panose="02020404030301010803" pitchFamily="18" charset="0"/>
              </a:rPr>
              <a:t>Mysl, její obsahy a výkony jsou podstatou světa.</a:t>
            </a:r>
          </a:p>
          <a:p>
            <a:pPr marL="0" indent="0">
              <a:buNone/>
            </a:pPr>
            <a:r>
              <a:rPr lang="cs-CZ" sz="3600" dirty="0">
                <a:latin typeface="Garamond" panose="02020404030301010803" pitchFamily="18" charset="0"/>
              </a:rPr>
              <a:t>Hmota a tělesa jsou druhotná jsoucna.</a:t>
            </a:r>
          </a:p>
          <a:p>
            <a:pPr marL="0" indent="0">
              <a:buNone/>
            </a:pPr>
            <a:r>
              <a:rPr lang="cs-CZ" sz="3600" dirty="0">
                <a:latin typeface="Garamond" panose="02020404030301010803" pitchFamily="18" charset="0"/>
              </a:rPr>
              <a:t>Leibniz píše o tělesných věcech: „</a:t>
            </a:r>
            <a:r>
              <a:rPr lang="cs-CZ" sz="3600" i="1" dirty="0">
                <a:latin typeface="Garamond" panose="02020404030301010803" pitchFamily="18" charset="0"/>
              </a:rPr>
              <a:t>phenomena bene fundata</a:t>
            </a:r>
            <a:r>
              <a:rPr lang="cs-CZ" sz="3600" dirty="0">
                <a:latin typeface="Garamond" panose="02020404030301010803" pitchFamily="18" charset="0"/>
              </a:rPr>
              <a:t>“</a:t>
            </a:r>
          </a:p>
          <a:p>
            <a:pPr marL="0" indent="0">
              <a:buNone/>
            </a:pPr>
            <a:r>
              <a:rPr lang="cs-CZ" sz="3600" dirty="0">
                <a:latin typeface="Garamond" panose="02020404030301010803" pitchFamily="18" charset="0"/>
              </a:rPr>
              <a:t>Berkeley píše o tělesných věcech: </a:t>
            </a:r>
            <a:r>
              <a:rPr lang="cs-CZ" sz="3600" i="1" dirty="0">
                <a:latin typeface="Garamond" panose="02020404030301010803" pitchFamily="18" charset="0"/>
              </a:rPr>
              <a:t>esse est percipi</a:t>
            </a:r>
          </a:p>
          <a:p>
            <a:pPr marL="0" indent="0">
              <a:buNone/>
            </a:pPr>
            <a:endParaRPr lang="en-GB" sz="3600" dirty="0">
              <a:latin typeface="Garamond" panose="02020404030301010803" pitchFamily="18" charset="0"/>
            </a:endParaRPr>
          </a:p>
        </p:txBody>
      </p:sp>
    </p:spTree>
    <p:extLst>
      <p:ext uri="{BB962C8B-B14F-4D97-AF65-F5344CB8AC3E}">
        <p14:creationId xmlns:p14="http://schemas.microsoft.com/office/powerpoint/2010/main" val="2286070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19100" y="480093"/>
            <a:ext cx="11353800" cy="1195753"/>
          </a:xfrm>
        </p:spPr>
        <p:txBody>
          <a:bodyPr>
            <a:noAutofit/>
          </a:bodyPr>
          <a:lstStyle/>
          <a:p>
            <a:r>
              <a:rPr lang="cs-CZ" sz="3600" b="1" dirty="0">
                <a:solidFill>
                  <a:srgbClr val="C00000"/>
                </a:solidFill>
                <a:latin typeface="Garamond" panose="02020404030301010803" pitchFamily="18" charset="0"/>
              </a:rPr>
              <a:t>Idealismus podle Platóna</a:t>
            </a:r>
          </a:p>
        </p:txBody>
      </p:sp>
      <p:sp>
        <p:nvSpPr>
          <p:cNvPr id="3" name="Zástupný symbol pro obsah 2"/>
          <p:cNvSpPr>
            <a:spLocks noGrp="1"/>
          </p:cNvSpPr>
          <p:nvPr>
            <p:ph idx="1"/>
          </p:nvPr>
        </p:nvSpPr>
        <p:spPr>
          <a:xfrm>
            <a:off x="538480" y="1427870"/>
            <a:ext cx="11470640" cy="5430129"/>
          </a:xfrm>
        </p:spPr>
        <p:txBody>
          <a:bodyPr>
            <a:noAutofit/>
          </a:bodyPr>
          <a:lstStyle/>
          <a:p>
            <a:pPr marL="0" indent="0">
              <a:buNone/>
            </a:pPr>
            <a:r>
              <a:rPr lang="cs-CZ" sz="3200" dirty="0">
                <a:latin typeface="Garamond" panose="02020404030301010803" pitchFamily="18" charset="0"/>
              </a:rPr>
              <a:t>‘</a:t>
            </a:r>
            <a:r>
              <a:rPr lang="en-GB" sz="3200" dirty="0">
                <a:latin typeface="Garamond" panose="02020404030301010803" pitchFamily="18" charset="0"/>
              </a:rPr>
              <a:t>O</a:t>
            </a:r>
            <a:r>
              <a:rPr lang="cs-CZ" sz="3200" dirty="0" err="1">
                <a:latin typeface="Garamond" panose="02020404030301010803" pitchFamily="18" charset="0"/>
              </a:rPr>
              <a:t>pravdová</a:t>
            </a:r>
            <a:r>
              <a:rPr lang="cs-CZ" sz="3200" dirty="0">
                <a:latin typeface="Garamond" panose="02020404030301010803" pitchFamily="18" charset="0"/>
              </a:rPr>
              <a:t> jsoucnost jsou jakési pomyslné a netělesné ideje, avšak ta těla oněch prvních a to, co je od nich nazýváno pravdou, tříští ve svých vývodech na malé kusy a nazývají to místo jsoucnosti jakýmsi pohyblivým děním.</a:t>
            </a:r>
            <a:r>
              <a:rPr lang="en-GB" sz="3200" dirty="0">
                <a:latin typeface="Garamond" panose="02020404030301010803" pitchFamily="18" charset="0"/>
              </a:rPr>
              <a:t>’</a:t>
            </a:r>
            <a:endParaRPr lang="cs-CZ" sz="3200" dirty="0">
              <a:latin typeface="Garamond" panose="02020404030301010803" pitchFamily="18" charset="0"/>
            </a:endParaRPr>
          </a:p>
          <a:p>
            <a:pPr marL="0" indent="0">
              <a:buNone/>
            </a:pPr>
            <a:r>
              <a:rPr lang="cs-CZ" sz="3200" dirty="0">
                <a:latin typeface="Garamond" panose="02020404030301010803" pitchFamily="18" charset="0"/>
              </a:rPr>
              <a:t>Platón, </a:t>
            </a:r>
            <a:r>
              <a:rPr lang="cs-CZ" sz="3200" i="1" dirty="0">
                <a:latin typeface="Garamond" panose="02020404030301010803" pitchFamily="18" charset="0"/>
              </a:rPr>
              <a:t>Sophistés</a:t>
            </a:r>
            <a:r>
              <a:rPr lang="cs-CZ" sz="3200" dirty="0">
                <a:latin typeface="Garamond" panose="02020404030301010803" pitchFamily="18" charset="0"/>
              </a:rPr>
              <a:t>, 246c</a:t>
            </a:r>
          </a:p>
        </p:txBody>
      </p:sp>
    </p:spTree>
    <p:extLst>
      <p:ext uri="{BB962C8B-B14F-4D97-AF65-F5344CB8AC3E}">
        <p14:creationId xmlns:p14="http://schemas.microsoft.com/office/powerpoint/2010/main" val="2877345086"/>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Motiv Offic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Motiv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3.xml><?xml version="1.0" encoding="utf-8"?>
<a:theme xmlns:a="http://schemas.openxmlformats.org/drawingml/2006/main" name="1_Office Theme">
  <a:themeElements>
    <a:clrScheme name="Motiv Offic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Motiv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4.xml><?xml version="1.0" encoding="utf-8"?>
<a:theme xmlns:a="http://schemas.openxmlformats.org/drawingml/2006/main" name="2_Office Theme">
  <a:themeElements>
    <a:clrScheme name="Motiv Offic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Motiv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5.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360</TotalTime>
  <Words>1929</Words>
  <Application>Microsoft Office PowerPoint</Application>
  <PresentationFormat>Widescreen</PresentationFormat>
  <Paragraphs>139</Paragraphs>
  <Slides>45</Slides>
  <Notes>1</Notes>
  <HiddenSlides>2</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45</vt:i4>
      </vt:variant>
    </vt:vector>
  </HeadingPairs>
  <TitlesOfParts>
    <vt:vector size="54" baseType="lpstr">
      <vt:lpstr>Arial</vt:lpstr>
      <vt:lpstr>Calibri</vt:lpstr>
      <vt:lpstr>Calibri Light</vt:lpstr>
      <vt:lpstr>Garamond</vt:lpstr>
      <vt:lpstr>Palatino Linotype</vt:lpstr>
      <vt:lpstr>Motiv Office</vt:lpstr>
      <vt:lpstr>Office Theme</vt:lpstr>
      <vt:lpstr>1_Office Theme</vt:lpstr>
      <vt:lpstr>2_Office Theme</vt:lpstr>
      <vt:lpstr>PowerPoint Presentation</vt:lpstr>
      <vt:lpstr> Gottfried Leibniz (1646-1716) a George Berkeley(1685-1753) </vt:lpstr>
      <vt:lpstr>První idealistické texty:</vt:lpstr>
      <vt:lpstr>Idealismus</vt:lpstr>
      <vt:lpstr>Idealismus</vt:lpstr>
      <vt:lpstr>Idealismus</vt:lpstr>
      <vt:lpstr>Idealismus</vt:lpstr>
      <vt:lpstr>Idealismus</vt:lpstr>
      <vt:lpstr>Idealismus podle Platóna</vt:lpstr>
      <vt:lpstr>Dnešní témata</vt:lpstr>
      <vt:lpstr>PowerPoint Presentation</vt:lpstr>
      <vt:lpstr>Monadologie 1714</vt:lpstr>
      <vt:lpstr>Monády</vt:lpstr>
      <vt:lpstr>Monadologie</vt:lpstr>
      <vt:lpstr>Monadologie §17: Proti materialismu</vt:lpstr>
      <vt:lpstr>„Je ji tedy nutno hledat v jednoduché substanci, nikoli ve složeném či stroji. Také nelze v jednoduché substanci nalézt nic více než právě toto: percepce a jejich změny.“</vt:lpstr>
      <vt:lpstr>PowerPoint Presentation</vt:lpstr>
      <vt:lpstr>Nevědomé „drobné“ vjemy (petites perceptions)</vt:lpstr>
      <vt:lpstr>Nevědomé percepce vs. apercepce</vt:lpstr>
      <vt:lpstr>Tři druhy monád</vt:lpstr>
      <vt:lpstr>PowerPoint Presentation</vt:lpstr>
      <vt:lpstr>PowerPoint Presentation</vt:lpstr>
      <vt:lpstr>„Natura non facit saltum“ </vt:lpstr>
      <vt:lpstr>Žádný přechod se neděje ve skocích</vt:lpstr>
      <vt:lpstr>PowerPoint Presentation</vt:lpstr>
      <vt:lpstr>PowerPoint Presentation</vt:lpstr>
      <vt:lpstr>PowerPoint Presentation</vt:lpstr>
      <vt:lpstr>PowerPoint Presentation</vt:lpstr>
      <vt:lpstr>PowerPoint Presentation</vt:lpstr>
      <vt:lpstr>PowerPoint Presentation</vt:lpstr>
      <vt:lpstr>„The immaterial hypothesis“</vt:lpstr>
      <vt:lpstr>PowerPoint Presentation</vt:lpstr>
      <vt:lpstr>Imaterialismus</vt:lpstr>
      <vt:lpstr>Proč Berkeley popírá existenci hmoty?</vt:lpstr>
      <vt:lpstr>Mistrovský argument</vt:lpstr>
      <vt:lpstr>Znamená to, že svět je jen zdáním? Nikoliv.</vt:lpstr>
      <vt:lpstr>Zákonitost přírody</vt:lpstr>
      <vt:lpstr>PowerPoint Presentation</vt:lpstr>
      <vt:lpstr>Mysl jako seskupení idejí</vt:lpstr>
      <vt:lpstr>David Hume</vt:lpstr>
      <vt:lpstr> Souhlas s Humem: Nemáme ideu mysli</vt:lpstr>
      <vt:lpstr>Nesouhlasem s Humem: Mysl je nedělitelný princip</vt:lpstr>
      <vt:lpstr>  Duše je aktivní jsoucno</vt:lpstr>
      <vt:lpstr>Duše je přirozeně nesmrtelná</vt:lpstr>
      <vt:lpstr>Příští týden: Immanuel Kant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Hill, James</dc:creator>
  <cp:lastModifiedBy>Anna Hill</cp:lastModifiedBy>
  <cp:revision>21</cp:revision>
  <dcterms:created xsi:type="dcterms:W3CDTF">2018-03-16T16:54:40Z</dcterms:created>
  <dcterms:modified xsi:type="dcterms:W3CDTF">2023-11-02T10:34:51Z</dcterms:modified>
</cp:coreProperties>
</file>