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1" r:id="rId5"/>
    <p:sldId id="258" r:id="rId6"/>
    <p:sldId id="259" r:id="rId7"/>
    <p:sldId id="270" r:id="rId8"/>
    <p:sldId id="263" r:id="rId9"/>
    <p:sldId id="266" r:id="rId10"/>
    <p:sldId id="262" r:id="rId11"/>
    <p:sldId id="265" r:id="rId12"/>
    <p:sldId id="260" r:id="rId13"/>
    <p:sldId id="264" r:id="rId14"/>
    <p:sldId id="274" r:id="rId15"/>
    <p:sldId id="287" r:id="rId16"/>
    <p:sldId id="268" r:id="rId17"/>
    <p:sldId id="267" r:id="rId18"/>
    <p:sldId id="271" r:id="rId19"/>
    <p:sldId id="272" r:id="rId20"/>
    <p:sldId id="273" r:id="rId21"/>
    <p:sldId id="290"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1" d="100"/>
          <a:sy n="161" d="100"/>
        </p:scale>
        <p:origin x="18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262474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185700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160087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26796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202325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78F6ACC-9BEC-45DA-A4CF-9FDF055C8ABD}" type="datetimeFigureOut">
              <a:rPr lang="cs-CZ" smtClean="0"/>
              <a:t>14.10.2020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386602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78F6ACC-9BEC-45DA-A4CF-9FDF055C8ABD}" type="datetimeFigureOut">
              <a:rPr lang="cs-CZ" smtClean="0"/>
              <a:t>14.10.2020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35373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78F6ACC-9BEC-45DA-A4CF-9FDF055C8ABD}" type="datetimeFigureOut">
              <a:rPr lang="cs-CZ" smtClean="0"/>
              <a:t>14.10.2020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314786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78F6ACC-9BEC-45DA-A4CF-9FDF055C8ABD}" type="datetimeFigureOut">
              <a:rPr lang="cs-CZ" smtClean="0"/>
              <a:t>14.10.2020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257475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78F6ACC-9BEC-45DA-A4CF-9FDF055C8ABD}" type="datetimeFigureOut">
              <a:rPr lang="cs-CZ" smtClean="0"/>
              <a:t>14.10.2020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16131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78F6ACC-9BEC-45DA-A4CF-9FDF055C8ABD}" type="datetimeFigureOut">
              <a:rPr lang="cs-CZ" smtClean="0"/>
              <a:t>14.10.2020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A7C488-FFC1-4009-9085-667A4C1209B1}" type="slidenum">
              <a:rPr lang="cs-CZ" smtClean="0"/>
              <a:t>‹#›</a:t>
            </a:fld>
            <a:endParaRPr lang="cs-CZ"/>
          </a:p>
        </p:txBody>
      </p:sp>
    </p:spTree>
    <p:extLst>
      <p:ext uri="{BB962C8B-B14F-4D97-AF65-F5344CB8AC3E}">
        <p14:creationId xmlns:p14="http://schemas.microsoft.com/office/powerpoint/2010/main" val="289543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rgbClr val="92D050"/>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F6ACC-9BEC-45DA-A4CF-9FDF055C8ABD}" type="datetimeFigureOut">
              <a:rPr lang="cs-CZ" smtClean="0"/>
              <a:t>14.10.2020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7C488-FFC1-4009-9085-667A4C1209B1}" type="slidenum">
              <a:rPr lang="cs-CZ" smtClean="0"/>
              <a:t>‹#›</a:t>
            </a:fld>
            <a:endParaRPr lang="cs-CZ"/>
          </a:p>
        </p:txBody>
      </p:sp>
    </p:spTree>
    <p:extLst>
      <p:ext uri="{BB962C8B-B14F-4D97-AF65-F5344CB8AC3E}">
        <p14:creationId xmlns:p14="http://schemas.microsoft.com/office/powerpoint/2010/main" val="38703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loomberg.com/news/articles/2018-07-03/to-make-mexico-grow-again-lopez-obrador-needs-to-find-some-cas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WSceT9HVz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Mexican</a:t>
            </a:r>
            <a:r>
              <a:rPr lang="cs-CZ" dirty="0"/>
              <a:t> </a:t>
            </a:r>
            <a:r>
              <a:rPr lang="cs-CZ" dirty="0" err="1"/>
              <a:t>economy</a:t>
            </a:r>
            <a:endParaRPr lang="cs-CZ" dirty="0"/>
          </a:p>
        </p:txBody>
      </p:sp>
      <p:sp>
        <p:nvSpPr>
          <p:cNvPr id="3" name="Podnadpis 2"/>
          <p:cNvSpPr>
            <a:spLocks noGrp="1"/>
          </p:cNvSpPr>
          <p:nvPr>
            <p:ph type="subTitle" idx="1"/>
          </p:nvPr>
        </p:nvSpPr>
        <p:spPr/>
        <p:txBody>
          <a:bodyPr/>
          <a:lstStyle/>
          <a:p>
            <a:r>
              <a:rPr lang="cs-CZ" dirty="0" err="1"/>
              <a:t>North</a:t>
            </a:r>
            <a:r>
              <a:rPr lang="cs-CZ" dirty="0"/>
              <a:t> Korea </a:t>
            </a:r>
            <a:r>
              <a:rPr lang="cs-CZ" dirty="0" err="1"/>
              <a:t>of</a:t>
            </a:r>
            <a:r>
              <a:rPr lang="cs-CZ" dirty="0"/>
              <a:t> </a:t>
            </a:r>
            <a:r>
              <a:rPr lang="cs-CZ" dirty="0" err="1"/>
              <a:t>neoliberalism</a:t>
            </a:r>
            <a:r>
              <a:rPr lang="cs-CZ" dirty="0"/>
              <a:t>?</a:t>
            </a:r>
          </a:p>
        </p:txBody>
      </p:sp>
    </p:spTree>
    <p:extLst>
      <p:ext uri="{BB962C8B-B14F-4D97-AF65-F5344CB8AC3E}">
        <p14:creationId xmlns:p14="http://schemas.microsoft.com/office/powerpoint/2010/main" val="224736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Half-hearted</a:t>
            </a:r>
            <a:r>
              <a:rPr lang="cs-CZ" dirty="0"/>
              <a:t> </a:t>
            </a:r>
            <a:r>
              <a:rPr lang="cs-CZ" dirty="0" err="1"/>
              <a:t>reforms</a:t>
            </a:r>
            <a:endParaRPr lang="cs-CZ" dirty="0"/>
          </a:p>
        </p:txBody>
      </p:sp>
      <p:sp>
        <p:nvSpPr>
          <p:cNvPr id="3" name="Zástupný symbol pro obsah 2"/>
          <p:cNvSpPr>
            <a:spLocks noGrp="1"/>
          </p:cNvSpPr>
          <p:nvPr>
            <p:ph idx="1"/>
          </p:nvPr>
        </p:nvSpPr>
        <p:spPr/>
        <p:txBody>
          <a:bodyPr>
            <a:normAutofit/>
          </a:bodyPr>
          <a:lstStyle/>
          <a:p>
            <a:r>
              <a:rPr lang="cs-CZ" dirty="0" err="1"/>
              <a:t>Opening</a:t>
            </a:r>
            <a:r>
              <a:rPr lang="cs-CZ" dirty="0"/>
              <a:t> to </a:t>
            </a:r>
            <a:r>
              <a:rPr lang="cs-CZ" dirty="0" err="1"/>
              <a:t>the</a:t>
            </a:r>
            <a:r>
              <a:rPr lang="cs-CZ" dirty="0"/>
              <a:t> </a:t>
            </a:r>
            <a:r>
              <a:rPr lang="cs-CZ" dirty="0" err="1"/>
              <a:t>world</a:t>
            </a:r>
            <a:r>
              <a:rPr lang="cs-CZ" dirty="0"/>
              <a:t> – </a:t>
            </a:r>
            <a:r>
              <a:rPr lang="cs-CZ" dirty="0" err="1"/>
              <a:t>Tequila</a:t>
            </a:r>
            <a:r>
              <a:rPr lang="cs-CZ" dirty="0"/>
              <a:t> </a:t>
            </a:r>
            <a:r>
              <a:rPr lang="cs-CZ" dirty="0" err="1"/>
              <a:t>agreeement</a:t>
            </a:r>
            <a:endParaRPr lang="cs-CZ" dirty="0"/>
          </a:p>
          <a:p>
            <a:r>
              <a:rPr lang="cs-CZ" dirty="0" err="1"/>
              <a:t>Crisis</a:t>
            </a:r>
            <a:r>
              <a:rPr lang="cs-CZ" dirty="0"/>
              <a:t> 2009 – </a:t>
            </a:r>
            <a:r>
              <a:rPr lang="cs-CZ" dirty="0" err="1"/>
              <a:t>informal</a:t>
            </a:r>
            <a:r>
              <a:rPr lang="cs-CZ" dirty="0"/>
              <a:t> </a:t>
            </a:r>
            <a:r>
              <a:rPr lang="cs-CZ" dirty="0" err="1"/>
              <a:t>economy</a:t>
            </a:r>
            <a:r>
              <a:rPr lang="cs-CZ" dirty="0"/>
              <a:t>, no </a:t>
            </a:r>
            <a:r>
              <a:rPr lang="cs-CZ" dirty="0" err="1"/>
              <a:t>small</a:t>
            </a:r>
            <a:r>
              <a:rPr lang="cs-CZ" dirty="0"/>
              <a:t> </a:t>
            </a:r>
            <a:r>
              <a:rPr lang="cs-CZ" dirty="0" err="1"/>
              <a:t>scale</a:t>
            </a:r>
            <a:r>
              <a:rPr lang="cs-CZ" dirty="0"/>
              <a:t> </a:t>
            </a:r>
            <a:r>
              <a:rPr lang="cs-CZ" dirty="0" err="1"/>
              <a:t>companies</a:t>
            </a:r>
            <a:endParaRPr lang="cs-CZ" dirty="0"/>
          </a:p>
          <a:p>
            <a:r>
              <a:rPr lang="cs-CZ" dirty="0" err="1"/>
              <a:t>Monopolization</a:t>
            </a:r>
            <a:r>
              <a:rPr lang="cs-CZ" dirty="0"/>
              <a:t> – </a:t>
            </a:r>
            <a:r>
              <a:rPr lang="cs-CZ" dirty="0" err="1"/>
              <a:t>Oxxo</a:t>
            </a:r>
            <a:r>
              <a:rPr lang="cs-CZ" dirty="0"/>
              <a:t>, </a:t>
            </a:r>
            <a:r>
              <a:rPr lang="cs-CZ" dirty="0" err="1"/>
              <a:t>Telmex</a:t>
            </a:r>
            <a:r>
              <a:rPr lang="cs-CZ" dirty="0"/>
              <a:t>, </a:t>
            </a:r>
            <a:r>
              <a:rPr lang="cs-CZ" dirty="0" err="1"/>
              <a:t>Telcel</a:t>
            </a:r>
            <a:endParaRPr lang="cs-CZ" dirty="0"/>
          </a:p>
          <a:p>
            <a:r>
              <a:rPr lang="cs-CZ" dirty="0"/>
              <a:t>PEMEX</a:t>
            </a:r>
          </a:p>
          <a:p>
            <a:r>
              <a:rPr lang="cs-CZ" dirty="0" err="1"/>
              <a:t>Unions</a:t>
            </a:r>
            <a:endParaRPr lang="cs-CZ" dirty="0"/>
          </a:p>
          <a:p>
            <a:r>
              <a:rPr lang="cs-CZ" dirty="0" err="1"/>
              <a:t>Social</a:t>
            </a:r>
            <a:r>
              <a:rPr lang="cs-CZ" dirty="0"/>
              <a:t> </a:t>
            </a:r>
            <a:r>
              <a:rPr lang="cs-CZ" dirty="0" err="1"/>
              <a:t>wellfare</a:t>
            </a:r>
            <a:r>
              <a:rPr lang="cs-CZ" dirty="0"/>
              <a:t> </a:t>
            </a:r>
            <a:r>
              <a:rPr lang="cs-CZ" dirty="0" err="1"/>
              <a:t>state</a:t>
            </a:r>
            <a:r>
              <a:rPr lang="cs-CZ" dirty="0"/>
              <a:t> </a:t>
            </a:r>
            <a:r>
              <a:rPr lang="cs-CZ" dirty="0" err="1"/>
              <a:t>from</a:t>
            </a:r>
            <a:r>
              <a:rPr lang="cs-CZ" dirty="0"/>
              <a:t> </a:t>
            </a:r>
            <a:r>
              <a:rPr lang="cs-CZ" dirty="0" err="1"/>
              <a:t>Cárdenase</a:t>
            </a:r>
            <a:endParaRPr lang="cs-CZ" dirty="0"/>
          </a:p>
        </p:txBody>
      </p:sp>
    </p:spTree>
    <p:extLst>
      <p:ext uri="{BB962C8B-B14F-4D97-AF65-F5344CB8AC3E}">
        <p14:creationId xmlns:p14="http://schemas.microsoft.com/office/powerpoint/2010/main" val="6713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exports</a:t>
            </a:r>
            <a:endParaRPr lang="cs-CZ" dirty="0"/>
          </a:p>
        </p:txBody>
      </p:sp>
      <p:sp>
        <p:nvSpPr>
          <p:cNvPr id="3" name="Zástupný symbol pro obsah 2"/>
          <p:cNvSpPr>
            <a:spLocks noGrp="1"/>
          </p:cNvSpPr>
          <p:nvPr>
            <p:ph idx="1"/>
          </p:nvPr>
        </p:nvSpPr>
        <p:spPr/>
        <p:txBody>
          <a:bodyPr/>
          <a:lstStyle/>
          <a:p>
            <a:r>
              <a:rPr lang="cs-CZ" dirty="0" err="1"/>
              <a:t>Cars</a:t>
            </a:r>
            <a:r>
              <a:rPr lang="cs-CZ" dirty="0"/>
              <a:t> and car </a:t>
            </a:r>
            <a:r>
              <a:rPr lang="cs-CZ" dirty="0" err="1"/>
              <a:t>parts</a:t>
            </a:r>
            <a:endParaRPr lang="cs-CZ" dirty="0"/>
          </a:p>
          <a:p>
            <a:r>
              <a:rPr lang="cs-CZ" dirty="0" err="1"/>
              <a:t>Computers</a:t>
            </a:r>
            <a:r>
              <a:rPr lang="cs-CZ" dirty="0"/>
              <a:t> and </a:t>
            </a:r>
            <a:r>
              <a:rPr lang="cs-CZ" dirty="0" err="1"/>
              <a:t>components</a:t>
            </a:r>
            <a:endParaRPr lang="cs-CZ" dirty="0"/>
          </a:p>
          <a:p>
            <a:r>
              <a:rPr lang="cs-CZ" dirty="0" err="1"/>
              <a:t>Petroleum</a:t>
            </a:r>
            <a:r>
              <a:rPr lang="cs-CZ" dirty="0"/>
              <a:t> – a </a:t>
            </a:r>
            <a:r>
              <a:rPr lang="cs-CZ" dirty="0" err="1"/>
              <a:t>problem</a:t>
            </a:r>
            <a:r>
              <a:rPr lang="cs-CZ" dirty="0"/>
              <a:t> </a:t>
            </a:r>
            <a:r>
              <a:rPr lang="cs-CZ" dirty="0" err="1"/>
              <a:t>for</a:t>
            </a:r>
            <a:r>
              <a:rPr lang="cs-CZ" dirty="0"/>
              <a:t> </a:t>
            </a:r>
            <a:r>
              <a:rPr lang="cs-CZ" dirty="0" err="1"/>
              <a:t>the</a:t>
            </a:r>
            <a:r>
              <a:rPr lang="cs-CZ" dirty="0"/>
              <a:t> </a:t>
            </a:r>
            <a:r>
              <a:rPr lang="cs-CZ" dirty="0" err="1"/>
              <a:t>future</a:t>
            </a:r>
            <a:endParaRPr lang="cs-CZ" dirty="0"/>
          </a:p>
          <a:p>
            <a:r>
              <a:rPr lang="cs-CZ" dirty="0" err="1"/>
              <a:t>Agricultural</a:t>
            </a:r>
            <a:r>
              <a:rPr lang="cs-CZ" dirty="0"/>
              <a:t> </a:t>
            </a:r>
            <a:r>
              <a:rPr lang="cs-CZ" dirty="0" err="1"/>
              <a:t>products</a:t>
            </a:r>
            <a:endParaRPr lang="cs-CZ" dirty="0"/>
          </a:p>
          <a:p>
            <a:r>
              <a:rPr lang="cs-CZ" dirty="0" err="1"/>
              <a:t>Precious</a:t>
            </a:r>
            <a:r>
              <a:rPr lang="cs-CZ" dirty="0"/>
              <a:t> metals</a:t>
            </a:r>
          </a:p>
        </p:txBody>
      </p:sp>
    </p:spTree>
    <p:extLst>
      <p:ext uri="{BB962C8B-B14F-4D97-AF65-F5344CB8AC3E}">
        <p14:creationId xmlns:p14="http://schemas.microsoft.com/office/powerpoint/2010/main" val="415112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728" y="442091"/>
            <a:ext cx="11167882" cy="5363173"/>
          </a:xfrm>
        </p:spPr>
      </p:pic>
    </p:spTree>
    <p:extLst>
      <p:ext uri="{BB962C8B-B14F-4D97-AF65-F5344CB8AC3E}">
        <p14:creationId xmlns:p14="http://schemas.microsoft.com/office/powerpoint/2010/main" val="374786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en-GB" dirty="0"/>
              <a:t>How will the situation develop?</a:t>
            </a:r>
          </a:p>
        </p:txBody>
      </p:sp>
      <p:sp>
        <p:nvSpPr>
          <p:cNvPr id="3" name="Zástupný symbol pro obsah 2"/>
          <p:cNvSpPr>
            <a:spLocks noGrp="1"/>
          </p:cNvSpPr>
          <p:nvPr>
            <p:ph idx="1"/>
          </p:nvPr>
        </p:nvSpPr>
        <p:spPr>
          <a:xfrm>
            <a:off x="457200" y="1124744"/>
            <a:ext cx="8229600" cy="2232249"/>
          </a:xfrm>
        </p:spPr>
        <p:txBody>
          <a:bodyPr>
            <a:normAutofit fontScale="70000" lnSpcReduction="20000"/>
          </a:bodyPr>
          <a:lstStyle/>
          <a:p>
            <a:r>
              <a:rPr lang="cs-CZ" dirty="0"/>
              <a:t>AMLO </a:t>
            </a:r>
            <a:r>
              <a:rPr lang="cs-CZ" dirty="0" err="1"/>
              <a:t>scared</a:t>
            </a:r>
            <a:r>
              <a:rPr lang="cs-CZ" dirty="0"/>
              <a:t> a lot </a:t>
            </a:r>
            <a:r>
              <a:rPr lang="cs-CZ" dirty="0" err="1"/>
              <a:t>of</a:t>
            </a:r>
            <a:r>
              <a:rPr lang="cs-CZ" dirty="0"/>
              <a:t> </a:t>
            </a:r>
            <a:r>
              <a:rPr lang="cs-CZ" dirty="0" err="1"/>
              <a:t>people</a:t>
            </a:r>
            <a:r>
              <a:rPr lang="cs-CZ" dirty="0"/>
              <a:t> - </a:t>
            </a:r>
            <a:r>
              <a:rPr lang="cs-CZ" dirty="0" err="1"/>
              <a:t>Graciela</a:t>
            </a:r>
            <a:r>
              <a:rPr lang="cs-CZ" dirty="0"/>
              <a:t> </a:t>
            </a:r>
            <a:r>
              <a:rPr lang="cs-CZ" dirty="0" err="1"/>
              <a:t>Márquez</a:t>
            </a:r>
            <a:r>
              <a:rPr lang="cs-CZ" dirty="0"/>
              <a:t> </a:t>
            </a:r>
            <a:r>
              <a:rPr lang="cs-CZ" dirty="0" err="1"/>
              <a:t>Colín</a:t>
            </a:r>
            <a:endParaRPr lang="cs-CZ" dirty="0"/>
          </a:p>
          <a:p>
            <a:r>
              <a:rPr lang="cs-CZ" dirty="0"/>
              <a:t>Carlos Manuel </a:t>
            </a:r>
            <a:r>
              <a:rPr lang="cs-CZ" dirty="0" err="1"/>
              <a:t>Urzúa</a:t>
            </a:r>
            <a:r>
              <a:rPr lang="cs-CZ" dirty="0"/>
              <a:t> </a:t>
            </a:r>
            <a:r>
              <a:rPr lang="cs-CZ" dirty="0" err="1"/>
              <a:t>Macías</a:t>
            </a:r>
            <a:r>
              <a:rPr lang="cs-CZ" dirty="0"/>
              <a:t> - hacienda</a:t>
            </a:r>
          </a:p>
          <a:p>
            <a:r>
              <a:rPr lang="cs-CZ" dirty="0" err="1"/>
              <a:t>Devaluation</a:t>
            </a:r>
            <a:r>
              <a:rPr lang="cs-CZ" dirty="0"/>
              <a:t> </a:t>
            </a:r>
            <a:r>
              <a:rPr lang="cs-CZ" dirty="0" err="1"/>
              <a:t>of</a:t>
            </a:r>
            <a:r>
              <a:rPr lang="cs-CZ" dirty="0"/>
              <a:t> peso – a </a:t>
            </a:r>
            <a:r>
              <a:rPr lang="cs-CZ" dirty="0" err="1"/>
              <a:t>problem</a:t>
            </a:r>
            <a:r>
              <a:rPr lang="cs-CZ" dirty="0"/>
              <a:t>???</a:t>
            </a:r>
          </a:p>
          <a:p>
            <a:r>
              <a:rPr lang="cs-CZ" dirty="0" err="1"/>
              <a:t>High</a:t>
            </a:r>
            <a:r>
              <a:rPr lang="cs-CZ" dirty="0"/>
              <a:t> </a:t>
            </a:r>
            <a:r>
              <a:rPr lang="cs-CZ" dirty="0" err="1"/>
              <a:t>inflation</a:t>
            </a:r>
            <a:endParaRPr lang="cs-CZ" dirty="0"/>
          </a:p>
          <a:p>
            <a:r>
              <a:rPr lang="cs-CZ" dirty="0"/>
              <a:t>International </a:t>
            </a:r>
            <a:r>
              <a:rPr lang="cs-CZ" dirty="0" err="1"/>
              <a:t>agreements</a:t>
            </a:r>
            <a:r>
              <a:rPr lang="cs-CZ" dirty="0"/>
              <a:t> – FTA </a:t>
            </a:r>
            <a:r>
              <a:rPr lang="cs-CZ" dirty="0" err="1"/>
              <a:t>with</a:t>
            </a:r>
            <a:r>
              <a:rPr lang="cs-CZ" dirty="0"/>
              <a:t> EU, </a:t>
            </a:r>
            <a:r>
              <a:rPr lang="cs-CZ" dirty="0" err="1"/>
              <a:t>with</a:t>
            </a:r>
            <a:r>
              <a:rPr lang="cs-CZ" dirty="0"/>
              <a:t> LA (</a:t>
            </a:r>
            <a:r>
              <a:rPr lang="cs-CZ" dirty="0" err="1"/>
              <a:t>Odebrecht</a:t>
            </a:r>
            <a:r>
              <a:rPr lang="cs-CZ" dirty="0"/>
              <a:t>)?</a:t>
            </a:r>
          </a:p>
          <a:p>
            <a:r>
              <a:rPr lang="cs-CZ" dirty="0" err="1"/>
              <a:t>Zero</a:t>
            </a:r>
            <a:r>
              <a:rPr lang="cs-CZ" dirty="0"/>
              <a:t> </a:t>
            </a:r>
            <a:r>
              <a:rPr lang="cs-CZ" dirty="0" err="1"/>
              <a:t>growth</a:t>
            </a:r>
            <a:r>
              <a:rPr lang="cs-CZ" dirty="0"/>
              <a:t> </a:t>
            </a:r>
            <a:r>
              <a:rPr lang="cs-CZ" dirty="0" err="1"/>
              <a:t>economy</a:t>
            </a:r>
            <a:r>
              <a:rPr lang="cs-CZ" dirty="0"/>
              <a:t>?</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356992"/>
            <a:ext cx="7055768" cy="3286248"/>
          </a:xfrm>
          <a:prstGeom prst="rect">
            <a:avLst/>
          </a:prstGeom>
        </p:spPr>
      </p:pic>
    </p:spTree>
    <p:extLst>
      <p:ext uri="{BB962C8B-B14F-4D97-AF65-F5344CB8AC3E}">
        <p14:creationId xmlns:p14="http://schemas.microsoft.com/office/powerpoint/2010/main" val="352319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FTA EU-</a:t>
            </a:r>
            <a:r>
              <a:rPr lang="cs-CZ" dirty="0" err="1"/>
              <a:t>Mexico</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The European Union and Mexico today reached a new agreement on trade, part of a broader, </a:t>
            </a:r>
            <a:r>
              <a:rPr lang="en-US" dirty="0" err="1"/>
              <a:t>modernised</a:t>
            </a:r>
            <a:r>
              <a:rPr lang="en-US" dirty="0"/>
              <a:t> EU-Mexico Global Agreement. Practically all trade in goods between the EU and Mexico will now be duty-free, including in the agricultural sector. Simpler customs procedures will further benefit the EU’s industry, including in sectors like pharmaceuticals, machinery and transport equipment. The agreement also lays down progressive rules on sustainable development. Among other things, the EU and Mexico have committed to effectively implementing their obligations under the Paris Agreement on climate change. It will also be the first EU trade agreement to tackle corruption in the private and public sectors. </a:t>
            </a:r>
            <a:endParaRPr lang="cs-CZ" dirty="0"/>
          </a:p>
        </p:txBody>
      </p:sp>
    </p:spTree>
    <p:extLst>
      <p:ext uri="{BB962C8B-B14F-4D97-AF65-F5344CB8AC3E}">
        <p14:creationId xmlns:p14="http://schemas.microsoft.com/office/powerpoint/2010/main" val="333003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D4270-D179-45AA-ADE7-F13A788BB8DB}"/>
              </a:ext>
            </a:extLst>
          </p:cNvPr>
          <p:cNvSpPr>
            <a:spLocks noGrp="1"/>
          </p:cNvSpPr>
          <p:nvPr>
            <p:ph type="title"/>
          </p:nvPr>
        </p:nvSpPr>
        <p:spPr/>
        <p:txBody>
          <a:bodyPr/>
          <a:lstStyle/>
          <a:p>
            <a:endParaRPr lang="cs-CZ"/>
          </a:p>
        </p:txBody>
      </p:sp>
      <p:pic>
        <p:nvPicPr>
          <p:cNvPr id="9" name="Zástupný symbol pro obsah 8">
            <a:extLst>
              <a:ext uri="{FF2B5EF4-FFF2-40B4-BE49-F238E27FC236}">
                <a16:creationId xmlns:a16="http://schemas.microsoft.com/office/drawing/2014/main" id="{70981B14-056D-4E5A-9496-852B401A1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9" y="0"/>
            <a:ext cx="4518021" cy="6810917"/>
          </a:xfrm>
        </p:spPr>
      </p:pic>
      <p:pic>
        <p:nvPicPr>
          <p:cNvPr id="11" name="Obrázek 10">
            <a:extLst>
              <a:ext uri="{FF2B5EF4-FFF2-40B4-BE49-F238E27FC236}">
                <a16:creationId xmlns:a16="http://schemas.microsoft.com/office/drawing/2014/main" id="{1D4473E9-EB90-47A5-9E8A-71AD76E0D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692276"/>
            <a:ext cx="4681100" cy="4604553"/>
          </a:xfrm>
          <a:prstGeom prst="rect">
            <a:avLst/>
          </a:prstGeom>
        </p:spPr>
      </p:pic>
    </p:spTree>
    <p:extLst>
      <p:ext uri="{BB962C8B-B14F-4D97-AF65-F5344CB8AC3E}">
        <p14:creationId xmlns:p14="http://schemas.microsoft.com/office/powerpoint/2010/main" val="358977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594"/>
            <a:ext cx="6192688" cy="6859594"/>
          </a:xfrm>
        </p:spPr>
      </p:pic>
    </p:spTree>
    <p:extLst>
      <p:ext uri="{BB962C8B-B14F-4D97-AF65-F5344CB8AC3E}">
        <p14:creationId xmlns:p14="http://schemas.microsoft.com/office/powerpoint/2010/main" val="90279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future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United </a:t>
            </a:r>
            <a:r>
              <a:rPr lang="cs-CZ" dirty="0" err="1"/>
              <a:t>States</a:t>
            </a:r>
            <a:r>
              <a:rPr lang="cs-CZ" dirty="0"/>
              <a:t>–</a:t>
            </a:r>
            <a:r>
              <a:rPr lang="cs-CZ" dirty="0" err="1"/>
              <a:t>Mexico</a:t>
            </a:r>
            <a:r>
              <a:rPr lang="cs-CZ" dirty="0"/>
              <a:t>–</a:t>
            </a:r>
            <a:r>
              <a:rPr lang="cs-CZ" dirty="0" err="1"/>
              <a:t>Canada</a:t>
            </a:r>
            <a:r>
              <a:rPr lang="cs-CZ" dirty="0"/>
              <a:t> </a:t>
            </a:r>
            <a:r>
              <a:rPr lang="cs-CZ" dirty="0" err="1"/>
              <a:t>Agreement</a:t>
            </a:r>
            <a:endParaRPr lang="cs-CZ" dirty="0"/>
          </a:p>
          <a:p>
            <a:r>
              <a:rPr lang="cs-CZ" dirty="0"/>
              <a:t>USMCA</a:t>
            </a:r>
          </a:p>
          <a:p>
            <a:r>
              <a:rPr lang="cs-CZ" dirty="0"/>
              <a:t>C</a:t>
            </a:r>
            <a:r>
              <a:rPr lang="en-US" dirty="0" err="1"/>
              <a:t>ompared</a:t>
            </a:r>
            <a:r>
              <a:rPr lang="en-US" dirty="0"/>
              <a:t> to NAFTA, the agreement gives the U.S. more access to Canada's $19 billion dairy market, incentivizes more domestic production of cars and trucks, increases environmental and labor regulations, and introduces updated intellectual property protections. </a:t>
            </a:r>
            <a:endParaRPr lang="cs-CZ" dirty="0"/>
          </a:p>
          <a:p>
            <a:r>
              <a:rPr lang="cs-CZ" dirty="0"/>
              <a:t>AMLO and his </a:t>
            </a:r>
            <a:r>
              <a:rPr lang="cs-CZ" dirty="0" err="1"/>
              <a:t>plans</a:t>
            </a:r>
            <a:r>
              <a:rPr lang="cs-CZ" dirty="0"/>
              <a:t> – </a:t>
            </a:r>
            <a:r>
              <a:rPr lang="cs-CZ" dirty="0" err="1"/>
              <a:t>railways</a:t>
            </a:r>
            <a:r>
              <a:rPr lang="cs-CZ" dirty="0"/>
              <a:t>, </a:t>
            </a:r>
            <a:r>
              <a:rPr lang="cs-CZ" dirty="0" err="1"/>
              <a:t>refineries</a:t>
            </a:r>
            <a:r>
              <a:rPr lang="cs-CZ" dirty="0"/>
              <a:t>, </a:t>
            </a:r>
            <a:r>
              <a:rPr lang="cs-CZ" dirty="0" err="1"/>
              <a:t>Texcoco</a:t>
            </a:r>
            <a:endParaRPr lang="cs-CZ" dirty="0"/>
          </a:p>
          <a:p>
            <a:r>
              <a:rPr lang="cs-CZ">
                <a:hlinkClick r:id="rId2"/>
              </a:rPr>
              <a:t>https://www.bloomberg.com/news/articles/2018-07-03/to-make-mexico-grow-again-lopez-obrador-needs-to-find-some-cash</a:t>
            </a:r>
            <a:r>
              <a:rPr lang="cs-CZ"/>
              <a:t> </a:t>
            </a:r>
            <a:endParaRPr lang="cs-CZ" dirty="0"/>
          </a:p>
          <a:p>
            <a:endParaRPr lang="cs-CZ" dirty="0"/>
          </a:p>
        </p:txBody>
      </p:sp>
    </p:spTree>
    <p:extLst>
      <p:ext uri="{BB962C8B-B14F-4D97-AF65-F5344CB8AC3E}">
        <p14:creationId xmlns:p14="http://schemas.microsoft.com/office/powerpoint/2010/main" val="261938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730123" cy="6552728"/>
          </a:xfrm>
        </p:spPr>
      </p:pic>
    </p:spTree>
    <p:extLst>
      <p:ext uri="{BB962C8B-B14F-4D97-AF65-F5344CB8AC3E}">
        <p14:creationId xmlns:p14="http://schemas.microsoft.com/office/powerpoint/2010/main" val="192628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6632"/>
            <a:ext cx="9044069" cy="6408712"/>
          </a:xfrm>
        </p:spPr>
      </p:pic>
    </p:spTree>
    <p:extLst>
      <p:ext uri="{BB962C8B-B14F-4D97-AF65-F5344CB8AC3E}">
        <p14:creationId xmlns:p14="http://schemas.microsoft.com/office/powerpoint/2010/main" val="261969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48680"/>
            <a:ext cx="9049055" cy="6120680"/>
          </a:xfrm>
        </p:spPr>
      </p:pic>
    </p:spTree>
    <p:extLst>
      <p:ext uri="{BB962C8B-B14F-4D97-AF65-F5344CB8AC3E}">
        <p14:creationId xmlns:p14="http://schemas.microsoft.com/office/powerpoint/2010/main" val="360644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0"/>
            <a:ext cx="6600824" cy="6858000"/>
          </a:xfrm>
        </p:spPr>
      </p:pic>
    </p:spTree>
    <p:extLst>
      <p:ext uri="{BB962C8B-B14F-4D97-AF65-F5344CB8AC3E}">
        <p14:creationId xmlns:p14="http://schemas.microsoft.com/office/powerpoint/2010/main" val="74308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923928" cy="3457962"/>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16632"/>
            <a:ext cx="3209659" cy="3312368"/>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3550980"/>
            <a:ext cx="3904349" cy="3307017"/>
          </a:xfrm>
          <a:prstGeom prst="rect">
            <a:avLst/>
          </a:prstGeom>
        </p:spPr>
      </p:pic>
    </p:spTree>
    <p:extLst>
      <p:ext uri="{BB962C8B-B14F-4D97-AF65-F5344CB8AC3E}">
        <p14:creationId xmlns:p14="http://schemas.microsoft.com/office/powerpoint/2010/main" val="296530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Videoanalysis</a:t>
            </a:r>
            <a:endParaRPr lang="cs-CZ" dirty="0"/>
          </a:p>
        </p:txBody>
      </p:sp>
      <p:sp>
        <p:nvSpPr>
          <p:cNvPr id="3" name="Zástupný symbol pro obsah 2"/>
          <p:cNvSpPr>
            <a:spLocks noGrp="1"/>
          </p:cNvSpPr>
          <p:nvPr>
            <p:ph idx="1"/>
          </p:nvPr>
        </p:nvSpPr>
        <p:spPr/>
        <p:txBody>
          <a:bodyPr>
            <a:normAutofit/>
          </a:bodyPr>
          <a:lstStyle/>
          <a:p>
            <a:r>
              <a:rPr lang="cs-CZ" dirty="0">
                <a:hlinkClick r:id="rId2"/>
              </a:rPr>
              <a:t>https://www.youtube.com/watch?v=NWSceT9HVzI</a:t>
            </a:r>
            <a:r>
              <a:rPr lang="cs-CZ" dirty="0"/>
              <a:t> </a:t>
            </a:r>
          </a:p>
        </p:txBody>
      </p:sp>
    </p:spTree>
    <p:extLst>
      <p:ext uri="{BB962C8B-B14F-4D97-AF65-F5344CB8AC3E}">
        <p14:creationId xmlns:p14="http://schemas.microsoft.com/office/powerpoint/2010/main" val="19908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980728"/>
            <a:ext cx="6624736" cy="5482540"/>
          </a:xfrm>
        </p:spPr>
      </p:pic>
    </p:spTree>
    <p:extLst>
      <p:ext uri="{BB962C8B-B14F-4D97-AF65-F5344CB8AC3E}">
        <p14:creationId xmlns:p14="http://schemas.microsoft.com/office/powerpoint/2010/main" val="323761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Historic</a:t>
            </a:r>
            <a:r>
              <a:rPr lang="cs-CZ" dirty="0"/>
              <a:t> </a:t>
            </a:r>
            <a:r>
              <a:rPr lang="cs-CZ" dirty="0" err="1"/>
              <a:t>evolution</a:t>
            </a:r>
            <a:endParaRPr lang="cs-CZ" dirty="0"/>
          </a:p>
        </p:txBody>
      </p:sp>
      <p:sp>
        <p:nvSpPr>
          <p:cNvPr id="3" name="Zástupný symbol pro obsah 2"/>
          <p:cNvSpPr>
            <a:spLocks noGrp="1"/>
          </p:cNvSpPr>
          <p:nvPr>
            <p:ph idx="1"/>
          </p:nvPr>
        </p:nvSpPr>
        <p:spPr/>
        <p:txBody>
          <a:bodyPr>
            <a:normAutofit lnSpcReduction="10000"/>
          </a:bodyPr>
          <a:lstStyle/>
          <a:p>
            <a:r>
              <a:rPr lang="cs-CZ" dirty="0"/>
              <a:t>Model – Import-export </a:t>
            </a:r>
            <a:r>
              <a:rPr lang="cs-CZ" dirty="0" err="1"/>
              <a:t>from</a:t>
            </a:r>
            <a:r>
              <a:rPr lang="cs-CZ" dirty="0"/>
              <a:t> </a:t>
            </a:r>
            <a:r>
              <a:rPr lang="cs-CZ" dirty="0" err="1"/>
              <a:t>colonial</a:t>
            </a:r>
            <a:r>
              <a:rPr lang="cs-CZ" dirty="0"/>
              <a:t> </a:t>
            </a:r>
            <a:r>
              <a:rPr lang="cs-CZ" dirty="0" err="1"/>
              <a:t>times</a:t>
            </a:r>
            <a:endParaRPr lang="cs-CZ" dirty="0"/>
          </a:p>
          <a:p>
            <a:r>
              <a:rPr lang="cs-CZ" dirty="0" err="1"/>
              <a:t>Usually</a:t>
            </a:r>
            <a:r>
              <a:rPr lang="cs-CZ" dirty="0"/>
              <a:t> </a:t>
            </a:r>
            <a:r>
              <a:rPr lang="cs-CZ" dirty="0" err="1"/>
              <a:t>agro</a:t>
            </a:r>
            <a:r>
              <a:rPr lang="cs-CZ" dirty="0"/>
              <a:t>-export </a:t>
            </a:r>
            <a:r>
              <a:rPr lang="cs-CZ" dirty="0" err="1"/>
              <a:t>or</a:t>
            </a:r>
            <a:r>
              <a:rPr lang="cs-CZ" dirty="0"/>
              <a:t> just </a:t>
            </a:r>
            <a:r>
              <a:rPr lang="cs-CZ" dirty="0" err="1"/>
              <a:t>one</a:t>
            </a:r>
            <a:r>
              <a:rPr lang="cs-CZ" dirty="0"/>
              <a:t> </a:t>
            </a:r>
            <a:r>
              <a:rPr lang="cs-CZ" dirty="0" err="1"/>
              <a:t>commodity</a:t>
            </a:r>
            <a:endParaRPr lang="cs-CZ" dirty="0"/>
          </a:p>
          <a:p>
            <a:r>
              <a:rPr lang="cs-CZ" dirty="0" err="1"/>
              <a:t>Saved</a:t>
            </a:r>
            <a:r>
              <a:rPr lang="cs-CZ" dirty="0"/>
              <a:t> by </a:t>
            </a:r>
            <a:r>
              <a:rPr lang="cs-CZ" dirty="0" err="1"/>
              <a:t>World</a:t>
            </a:r>
            <a:r>
              <a:rPr lang="cs-CZ" dirty="0"/>
              <a:t> </a:t>
            </a:r>
            <a:r>
              <a:rPr lang="cs-CZ" dirty="0" err="1"/>
              <a:t>Wars</a:t>
            </a:r>
            <a:endParaRPr lang="cs-CZ" dirty="0"/>
          </a:p>
          <a:p>
            <a:r>
              <a:rPr lang="cs-CZ" dirty="0" err="1"/>
              <a:t>Mexican</a:t>
            </a:r>
            <a:r>
              <a:rPr lang="cs-CZ" dirty="0"/>
              <a:t> </a:t>
            </a:r>
            <a:r>
              <a:rPr lang="cs-CZ" dirty="0" err="1"/>
              <a:t>miracle</a:t>
            </a:r>
            <a:endParaRPr lang="cs-CZ" dirty="0"/>
          </a:p>
          <a:p>
            <a:r>
              <a:rPr lang="cs-CZ" dirty="0"/>
              <a:t>ISI – Import </a:t>
            </a:r>
            <a:r>
              <a:rPr lang="cs-CZ" dirty="0" err="1"/>
              <a:t>substitution</a:t>
            </a:r>
            <a:r>
              <a:rPr lang="cs-CZ" dirty="0"/>
              <a:t> </a:t>
            </a:r>
            <a:r>
              <a:rPr lang="cs-CZ" dirty="0" err="1"/>
              <a:t>industrialization</a:t>
            </a:r>
            <a:endParaRPr lang="cs-CZ" dirty="0"/>
          </a:p>
          <a:p>
            <a:r>
              <a:rPr lang="cs-CZ" dirty="0" err="1"/>
              <a:t>Desarrollismo</a:t>
            </a:r>
            <a:r>
              <a:rPr lang="cs-CZ" dirty="0"/>
              <a:t> – </a:t>
            </a:r>
            <a:r>
              <a:rPr lang="cs-CZ" dirty="0" err="1"/>
              <a:t>Mexico</a:t>
            </a:r>
            <a:r>
              <a:rPr lang="cs-CZ" dirty="0"/>
              <a:t> </a:t>
            </a:r>
            <a:r>
              <a:rPr lang="cs-CZ" dirty="0" err="1"/>
              <a:t>among</a:t>
            </a:r>
            <a:r>
              <a:rPr lang="cs-CZ" dirty="0"/>
              <a:t> </a:t>
            </a:r>
            <a:r>
              <a:rPr lang="cs-CZ" dirty="0" err="1"/>
              <a:t>three</a:t>
            </a:r>
            <a:r>
              <a:rPr lang="cs-CZ" dirty="0"/>
              <a:t> LA </a:t>
            </a:r>
            <a:r>
              <a:rPr lang="cs-CZ" dirty="0" err="1"/>
              <a:t>countries</a:t>
            </a:r>
            <a:endParaRPr lang="cs-CZ" dirty="0"/>
          </a:p>
          <a:p>
            <a:r>
              <a:rPr lang="cs-CZ" dirty="0" err="1"/>
              <a:t>High</a:t>
            </a:r>
            <a:r>
              <a:rPr lang="cs-CZ" dirty="0"/>
              <a:t> </a:t>
            </a:r>
            <a:r>
              <a:rPr lang="cs-CZ" dirty="0" err="1"/>
              <a:t>inflation</a:t>
            </a:r>
            <a:r>
              <a:rPr lang="cs-CZ" dirty="0"/>
              <a:t> </a:t>
            </a:r>
            <a:r>
              <a:rPr lang="cs-CZ" dirty="0" err="1"/>
              <a:t>the</a:t>
            </a:r>
            <a:r>
              <a:rPr lang="cs-CZ" dirty="0"/>
              <a:t> </a:t>
            </a:r>
            <a:r>
              <a:rPr lang="cs-CZ" dirty="0" err="1"/>
              <a:t>only</a:t>
            </a:r>
            <a:r>
              <a:rPr lang="cs-CZ" dirty="0"/>
              <a:t> </a:t>
            </a:r>
            <a:r>
              <a:rPr lang="cs-CZ" dirty="0" err="1"/>
              <a:t>problem</a:t>
            </a:r>
            <a:endParaRPr lang="cs-CZ" dirty="0"/>
          </a:p>
        </p:txBody>
      </p:sp>
    </p:spTree>
    <p:extLst>
      <p:ext uri="{BB962C8B-B14F-4D97-AF65-F5344CB8AC3E}">
        <p14:creationId xmlns:p14="http://schemas.microsoft.com/office/powerpoint/2010/main" val="304291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Crisis</a:t>
            </a:r>
            <a:r>
              <a:rPr lang="cs-CZ" dirty="0"/>
              <a:t> 1973</a:t>
            </a:r>
          </a:p>
        </p:txBody>
      </p:sp>
      <p:sp>
        <p:nvSpPr>
          <p:cNvPr id="3" name="Zástupný symbol pro obsah 2"/>
          <p:cNvSpPr>
            <a:spLocks noGrp="1"/>
          </p:cNvSpPr>
          <p:nvPr>
            <p:ph idx="1"/>
          </p:nvPr>
        </p:nvSpPr>
        <p:spPr/>
        <p:txBody>
          <a:bodyPr>
            <a:normAutofit/>
          </a:bodyPr>
          <a:lstStyle/>
          <a:p>
            <a:r>
              <a:rPr lang="cs-CZ" dirty="0"/>
              <a:t>1973 – </a:t>
            </a:r>
            <a:r>
              <a:rPr lang="cs-CZ" dirty="0" err="1"/>
              <a:t>Yom-Kippur</a:t>
            </a:r>
            <a:r>
              <a:rPr lang="cs-CZ" dirty="0"/>
              <a:t>  and </a:t>
            </a:r>
            <a:r>
              <a:rPr lang="cs-CZ" dirty="0" err="1"/>
              <a:t>crisis</a:t>
            </a:r>
            <a:endParaRPr lang="cs-CZ" dirty="0"/>
          </a:p>
          <a:p>
            <a:r>
              <a:rPr lang="cs-CZ" dirty="0" err="1"/>
              <a:t>Why</a:t>
            </a:r>
            <a:r>
              <a:rPr lang="cs-CZ" dirty="0"/>
              <a:t> </a:t>
            </a:r>
            <a:r>
              <a:rPr lang="cs-CZ" dirty="0" err="1"/>
              <a:t>Mexico</a:t>
            </a:r>
            <a:r>
              <a:rPr lang="cs-CZ" dirty="0"/>
              <a:t> </a:t>
            </a:r>
            <a:r>
              <a:rPr lang="en-GB" dirty="0"/>
              <a:t>struggles</a:t>
            </a:r>
            <a:r>
              <a:rPr lang="cs-CZ" dirty="0"/>
              <a:t> </a:t>
            </a:r>
            <a:r>
              <a:rPr lang="cs-CZ" dirty="0" err="1"/>
              <a:t>with</a:t>
            </a:r>
            <a:r>
              <a:rPr lang="cs-CZ" dirty="0"/>
              <a:t> </a:t>
            </a:r>
            <a:r>
              <a:rPr lang="cs-CZ" dirty="0" err="1"/>
              <a:t>high</a:t>
            </a:r>
            <a:r>
              <a:rPr lang="cs-CZ" dirty="0"/>
              <a:t> </a:t>
            </a:r>
            <a:r>
              <a:rPr lang="cs-CZ" dirty="0" err="1"/>
              <a:t>oil</a:t>
            </a:r>
            <a:r>
              <a:rPr lang="cs-CZ" dirty="0"/>
              <a:t> </a:t>
            </a:r>
            <a:r>
              <a:rPr lang="cs-CZ" dirty="0" err="1"/>
              <a:t>prices</a:t>
            </a:r>
            <a:r>
              <a:rPr lang="cs-CZ" dirty="0"/>
              <a:t>?</a:t>
            </a:r>
          </a:p>
          <a:p>
            <a:r>
              <a:rPr lang="cs-CZ" dirty="0"/>
              <a:t>Luis </a:t>
            </a:r>
            <a:r>
              <a:rPr lang="cs-CZ" dirty="0" err="1"/>
              <a:t>Exeverría</a:t>
            </a:r>
            <a:r>
              <a:rPr lang="cs-CZ" dirty="0"/>
              <a:t> 1970-1976</a:t>
            </a:r>
          </a:p>
          <a:p>
            <a:r>
              <a:rPr lang="cs-CZ" dirty="0"/>
              <a:t>1982 – </a:t>
            </a:r>
            <a:r>
              <a:rPr lang="cs-CZ" dirty="0" err="1"/>
              <a:t>debt</a:t>
            </a:r>
            <a:r>
              <a:rPr lang="cs-CZ" dirty="0"/>
              <a:t> </a:t>
            </a:r>
            <a:r>
              <a:rPr lang="cs-CZ" dirty="0" err="1"/>
              <a:t>crisis</a:t>
            </a:r>
            <a:r>
              <a:rPr lang="cs-CZ" dirty="0"/>
              <a:t> – </a:t>
            </a:r>
            <a:r>
              <a:rPr lang="cs-CZ" dirty="0" err="1"/>
              <a:t>avalanche</a:t>
            </a:r>
            <a:r>
              <a:rPr lang="cs-CZ" dirty="0"/>
              <a:t> </a:t>
            </a:r>
            <a:r>
              <a:rPr lang="cs-CZ" dirty="0" err="1"/>
              <a:t>through</a:t>
            </a:r>
            <a:r>
              <a:rPr lang="cs-CZ" dirty="0"/>
              <a:t> LA</a:t>
            </a:r>
          </a:p>
          <a:p>
            <a:r>
              <a:rPr lang="cs-CZ" dirty="0" err="1"/>
              <a:t>Neoliberal</a:t>
            </a:r>
            <a:r>
              <a:rPr lang="cs-CZ" dirty="0"/>
              <a:t> </a:t>
            </a:r>
            <a:r>
              <a:rPr lang="cs-CZ" dirty="0" err="1"/>
              <a:t>reforms</a:t>
            </a:r>
            <a:r>
              <a:rPr lang="cs-CZ" dirty="0"/>
              <a:t> – </a:t>
            </a:r>
            <a:r>
              <a:rPr lang="cs-CZ" dirty="0" err="1"/>
              <a:t>austerity</a:t>
            </a:r>
            <a:r>
              <a:rPr lang="cs-CZ" dirty="0"/>
              <a:t> IMF</a:t>
            </a:r>
          </a:p>
          <a:p>
            <a:r>
              <a:rPr lang="cs-CZ" dirty="0"/>
              <a:t>End </a:t>
            </a:r>
            <a:r>
              <a:rPr lang="cs-CZ" dirty="0" err="1"/>
              <a:t>of</a:t>
            </a:r>
            <a:r>
              <a:rPr lang="cs-CZ" dirty="0"/>
              <a:t> </a:t>
            </a:r>
            <a:r>
              <a:rPr lang="cs-CZ" dirty="0" err="1"/>
              <a:t>protectionism</a:t>
            </a:r>
            <a:endParaRPr lang="cs-CZ" dirty="0"/>
          </a:p>
          <a:p>
            <a:r>
              <a:rPr lang="cs-CZ" dirty="0" err="1"/>
              <a:t>Social</a:t>
            </a:r>
            <a:r>
              <a:rPr lang="cs-CZ" dirty="0"/>
              <a:t> </a:t>
            </a:r>
            <a:r>
              <a:rPr lang="cs-CZ" dirty="0" err="1"/>
              <a:t>problems</a:t>
            </a:r>
            <a:endParaRPr lang="cs-CZ" dirty="0"/>
          </a:p>
        </p:txBody>
      </p:sp>
    </p:spTree>
    <p:extLst>
      <p:ext uri="{BB962C8B-B14F-4D97-AF65-F5344CB8AC3E}">
        <p14:creationId xmlns:p14="http://schemas.microsoft.com/office/powerpoint/2010/main" val="13014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Turn</a:t>
            </a:r>
            <a:r>
              <a:rPr lang="cs-CZ" dirty="0"/>
              <a:t> in </a:t>
            </a:r>
            <a:r>
              <a:rPr lang="cs-CZ" dirty="0" err="1"/>
              <a:t>new</a:t>
            </a:r>
            <a:r>
              <a:rPr lang="cs-CZ" dirty="0"/>
              <a:t> </a:t>
            </a:r>
            <a:r>
              <a:rPr lang="cs-CZ" dirty="0" err="1"/>
              <a:t>millenium</a:t>
            </a:r>
            <a:endParaRPr lang="cs-CZ" dirty="0"/>
          </a:p>
        </p:txBody>
      </p:sp>
      <p:sp>
        <p:nvSpPr>
          <p:cNvPr id="3" name="Zástupný symbol pro obsah 2"/>
          <p:cNvSpPr>
            <a:spLocks noGrp="1"/>
          </p:cNvSpPr>
          <p:nvPr>
            <p:ph idx="1"/>
          </p:nvPr>
        </p:nvSpPr>
        <p:spPr/>
        <p:txBody>
          <a:bodyPr/>
          <a:lstStyle/>
          <a:p>
            <a:r>
              <a:rPr lang="cs-CZ" dirty="0" err="1"/>
              <a:t>Hunger</a:t>
            </a:r>
            <a:r>
              <a:rPr lang="cs-CZ" dirty="0"/>
              <a:t> </a:t>
            </a:r>
            <a:r>
              <a:rPr lang="cs-CZ" dirty="0" err="1"/>
              <a:t>for</a:t>
            </a:r>
            <a:r>
              <a:rPr lang="cs-CZ" dirty="0"/>
              <a:t> </a:t>
            </a:r>
            <a:r>
              <a:rPr lang="cs-CZ" dirty="0" err="1"/>
              <a:t>resources</a:t>
            </a:r>
            <a:r>
              <a:rPr lang="cs-CZ" dirty="0"/>
              <a:t> – </a:t>
            </a:r>
            <a:r>
              <a:rPr lang="cs-CZ" dirty="0" err="1"/>
              <a:t>China</a:t>
            </a:r>
            <a:r>
              <a:rPr lang="cs-CZ" dirty="0"/>
              <a:t> and </a:t>
            </a:r>
            <a:r>
              <a:rPr lang="cs-CZ" dirty="0" err="1"/>
              <a:t>Asia</a:t>
            </a:r>
            <a:endParaRPr lang="cs-CZ" dirty="0"/>
          </a:p>
          <a:p>
            <a:r>
              <a:rPr lang="cs-CZ" dirty="0" err="1"/>
              <a:t>Diversification</a:t>
            </a:r>
            <a:r>
              <a:rPr lang="cs-CZ" dirty="0"/>
              <a:t> </a:t>
            </a:r>
            <a:r>
              <a:rPr lang="cs-CZ" dirty="0" err="1"/>
              <a:t>of</a:t>
            </a:r>
            <a:r>
              <a:rPr lang="cs-CZ" dirty="0"/>
              <a:t> </a:t>
            </a:r>
            <a:r>
              <a:rPr lang="cs-CZ" dirty="0" err="1"/>
              <a:t>trade</a:t>
            </a:r>
            <a:r>
              <a:rPr lang="cs-CZ" dirty="0"/>
              <a:t> </a:t>
            </a:r>
            <a:r>
              <a:rPr lang="cs-CZ" dirty="0" err="1"/>
              <a:t>partners</a:t>
            </a:r>
            <a:r>
              <a:rPr lang="cs-CZ" dirty="0"/>
              <a:t> and </a:t>
            </a:r>
            <a:r>
              <a:rPr lang="cs-CZ" dirty="0" err="1"/>
              <a:t>economy</a:t>
            </a:r>
            <a:endParaRPr lang="cs-CZ" dirty="0"/>
          </a:p>
          <a:p>
            <a:r>
              <a:rPr lang="cs-CZ" dirty="0" err="1"/>
              <a:t>Internal</a:t>
            </a:r>
            <a:r>
              <a:rPr lang="cs-CZ" dirty="0"/>
              <a:t> </a:t>
            </a:r>
            <a:r>
              <a:rPr lang="cs-CZ" dirty="0" err="1"/>
              <a:t>consumption</a:t>
            </a:r>
            <a:endParaRPr lang="cs-CZ" dirty="0"/>
          </a:p>
          <a:p>
            <a:r>
              <a:rPr lang="cs-CZ" dirty="0"/>
              <a:t>New </a:t>
            </a:r>
            <a:r>
              <a:rPr lang="cs-CZ" dirty="0" err="1"/>
              <a:t>areas</a:t>
            </a:r>
            <a:r>
              <a:rPr lang="cs-CZ" dirty="0"/>
              <a:t> – </a:t>
            </a:r>
            <a:r>
              <a:rPr lang="cs-CZ" dirty="0" err="1"/>
              <a:t>services</a:t>
            </a:r>
            <a:r>
              <a:rPr lang="cs-CZ" dirty="0"/>
              <a:t> – </a:t>
            </a:r>
            <a:r>
              <a:rPr lang="cs-CZ" dirty="0" err="1"/>
              <a:t>banking</a:t>
            </a:r>
            <a:r>
              <a:rPr lang="cs-CZ" dirty="0"/>
              <a:t>, </a:t>
            </a:r>
            <a:r>
              <a:rPr lang="cs-CZ" dirty="0" err="1"/>
              <a:t>shipping</a:t>
            </a:r>
            <a:r>
              <a:rPr lang="cs-CZ" dirty="0"/>
              <a:t>, IT</a:t>
            </a:r>
          </a:p>
          <a:p>
            <a:r>
              <a:rPr lang="cs-CZ" dirty="0" err="1"/>
              <a:t>Tourism</a:t>
            </a:r>
            <a:r>
              <a:rPr lang="cs-CZ" dirty="0"/>
              <a:t> - </a:t>
            </a:r>
            <a:r>
              <a:rPr lang="cs-CZ" dirty="0" err="1"/>
              <a:t>Cancún</a:t>
            </a:r>
            <a:endParaRPr lang="cs-CZ" dirty="0"/>
          </a:p>
          <a:p>
            <a:endParaRPr lang="cs-CZ" dirty="0"/>
          </a:p>
        </p:txBody>
      </p:sp>
    </p:spTree>
    <p:extLst>
      <p:ext uri="{BB962C8B-B14F-4D97-AF65-F5344CB8AC3E}">
        <p14:creationId xmlns:p14="http://schemas.microsoft.com/office/powerpoint/2010/main" val="27790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NAFTA and </a:t>
            </a:r>
            <a:r>
              <a:rPr lang="cs-CZ" dirty="0" err="1"/>
              <a:t>its</a:t>
            </a:r>
            <a:r>
              <a:rPr lang="cs-CZ" dirty="0"/>
              <a:t> </a:t>
            </a:r>
            <a:r>
              <a:rPr lang="cs-CZ" dirty="0" err="1"/>
              <a:t>consequences</a:t>
            </a:r>
            <a:endParaRPr lang="cs-CZ" dirty="0"/>
          </a:p>
        </p:txBody>
      </p:sp>
      <p:sp>
        <p:nvSpPr>
          <p:cNvPr id="3" name="Zástupný symbol pro obsah 2"/>
          <p:cNvSpPr>
            <a:spLocks noGrp="1"/>
          </p:cNvSpPr>
          <p:nvPr>
            <p:ph idx="1"/>
          </p:nvPr>
        </p:nvSpPr>
        <p:spPr/>
        <p:txBody>
          <a:bodyPr>
            <a:normAutofit lnSpcReduction="10000"/>
          </a:bodyPr>
          <a:lstStyle/>
          <a:p>
            <a:r>
              <a:rPr lang="cs-CZ" dirty="0" err="1"/>
              <a:t>Entry</a:t>
            </a:r>
            <a:r>
              <a:rPr lang="cs-CZ" dirty="0"/>
              <a:t> in 1994 – </a:t>
            </a:r>
            <a:r>
              <a:rPr lang="cs-CZ" dirty="0" err="1"/>
              <a:t>debt</a:t>
            </a:r>
            <a:r>
              <a:rPr lang="cs-CZ" dirty="0"/>
              <a:t> </a:t>
            </a:r>
            <a:r>
              <a:rPr lang="cs-CZ" dirty="0" err="1"/>
              <a:t>crisis</a:t>
            </a:r>
            <a:endParaRPr lang="cs-CZ" dirty="0"/>
          </a:p>
          <a:p>
            <a:r>
              <a:rPr lang="cs-CZ" dirty="0" err="1"/>
              <a:t>Macroeconomy</a:t>
            </a:r>
            <a:r>
              <a:rPr lang="cs-CZ" dirty="0"/>
              <a:t> </a:t>
            </a:r>
            <a:r>
              <a:rPr lang="cs-CZ" dirty="0" err="1"/>
              <a:t>works</a:t>
            </a:r>
            <a:endParaRPr lang="cs-CZ" dirty="0"/>
          </a:p>
          <a:p>
            <a:r>
              <a:rPr lang="cs-CZ" dirty="0" err="1"/>
              <a:t>Microeconomy</a:t>
            </a:r>
            <a:r>
              <a:rPr lang="cs-CZ" dirty="0"/>
              <a:t> </a:t>
            </a:r>
            <a:r>
              <a:rPr lang="cs-CZ" dirty="0" err="1"/>
              <a:t>is</a:t>
            </a:r>
            <a:r>
              <a:rPr lang="cs-CZ" dirty="0"/>
              <a:t> </a:t>
            </a:r>
            <a:r>
              <a:rPr lang="cs-CZ" dirty="0" err="1"/>
              <a:t>the</a:t>
            </a:r>
            <a:r>
              <a:rPr lang="cs-CZ" dirty="0"/>
              <a:t> </a:t>
            </a:r>
            <a:r>
              <a:rPr lang="cs-CZ" dirty="0" err="1"/>
              <a:t>problem</a:t>
            </a:r>
            <a:endParaRPr lang="cs-CZ" dirty="0"/>
          </a:p>
          <a:p>
            <a:r>
              <a:rPr lang="cs-CZ" dirty="0" err="1"/>
              <a:t>Exports</a:t>
            </a:r>
            <a:r>
              <a:rPr lang="cs-CZ" dirty="0"/>
              <a:t> to </a:t>
            </a:r>
            <a:r>
              <a:rPr lang="cs-CZ" dirty="0" err="1"/>
              <a:t>the</a:t>
            </a:r>
            <a:r>
              <a:rPr lang="cs-CZ" dirty="0"/>
              <a:t> US – </a:t>
            </a:r>
            <a:r>
              <a:rPr lang="cs-CZ" dirty="0" err="1"/>
              <a:t>great</a:t>
            </a:r>
            <a:r>
              <a:rPr lang="cs-CZ" dirty="0"/>
              <a:t> </a:t>
            </a:r>
            <a:r>
              <a:rPr lang="cs-CZ" dirty="0" err="1"/>
              <a:t>destination</a:t>
            </a:r>
            <a:r>
              <a:rPr lang="cs-CZ" dirty="0"/>
              <a:t> – KIA, Hyundai, Nissan – </a:t>
            </a:r>
            <a:r>
              <a:rPr lang="cs-CZ" dirty="0" err="1"/>
              <a:t>unsjilled</a:t>
            </a:r>
            <a:r>
              <a:rPr lang="cs-CZ" dirty="0"/>
              <a:t> </a:t>
            </a:r>
            <a:r>
              <a:rPr lang="cs-CZ" dirty="0" err="1"/>
              <a:t>work</a:t>
            </a:r>
            <a:endParaRPr lang="cs-CZ" dirty="0"/>
          </a:p>
          <a:p>
            <a:r>
              <a:rPr lang="cs-CZ" dirty="0" err="1"/>
              <a:t>Inflation</a:t>
            </a:r>
            <a:endParaRPr lang="cs-CZ" dirty="0"/>
          </a:p>
          <a:p>
            <a:r>
              <a:rPr lang="cs-CZ" dirty="0" err="1"/>
              <a:t>Harm</a:t>
            </a:r>
            <a:r>
              <a:rPr lang="cs-CZ" dirty="0"/>
              <a:t> to </a:t>
            </a:r>
            <a:r>
              <a:rPr lang="cs-CZ" dirty="0" err="1"/>
              <a:t>agriculture</a:t>
            </a:r>
            <a:r>
              <a:rPr lang="cs-CZ" dirty="0"/>
              <a:t> – not </a:t>
            </a:r>
            <a:r>
              <a:rPr lang="cs-CZ" dirty="0" err="1"/>
              <a:t>competetive</a:t>
            </a:r>
            <a:endParaRPr lang="cs-CZ" dirty="0"/>
          </a:p>
          <a:p>
            <a:r>
              <a:rPr lang="cs-CZ" dirty="0"/>
              <a:t>Influence </a:t>
            </a:r>
            <a:r>
              <a:rPr lang="cs-CZ" dirty="0" err="1"/>
              <a:t>of</a:t>
            </a:r>
            <a:r>
              <a:rPr lang="cs-CZ" dirty="0"/>
              <a:t> </a:t>
            </a:r>
            <a:r>
              <a:rPr lang="cs-CZ" dirty="0" err="1"/>
              <a:t>drugs</a:t>
            </a:r>
            <a:endParaRPr lang="cs-CZ" dirty="0"/>
          </a:p>
        </p:txBody>
      </p:sp>
    </p:spTree>
    <p:extLst>
      <p:ext uri="{BB962C8B-B14F-4D97-AF65-F5344CB8AC3E}">
        <p14:creationId xmlns:p14="http://schemas.microsoft.com/office/powerpoint/2010/main" val="10448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67238" cy="4536504"/>
          </a:xfrm>
        </p:spPr>
      </p:pic>
    </p:spTree>
    <p:extLst>
      <p:ext uri="{BB962C8B-B14F-4D97-AF65-F5344CB8AC3E}">
        <p14:creationId xmlns:p14="http://schemas.microsoft.com/office/powerpoint/2010/main" val="214531091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468</Words>
  <Application>Microsoft Office PowerPoint</Application>
  <PresentationFormat>Předvádění na obrazovce (4:3)</PresentationFormat>
  <Paragraphs>62</Paragraphs>
  <Slides>21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21</vt:i4>
      </vt:variant>
    </vt:vector>
  </HeadingPairs>
  <TitlesOfParts>
    <vt:vector size="24" baseType="lpstr">
      <vt:lpstr>Arial</vt:lpstr>
      <vt:lpstr>Calibri</vt:lpstr>
      <vt:lpstr>Motiv systému Office</vt:lpstr>
      <vt:lpstr>Mexican economy</vt:lpstr>
      <vt:lpstr>Prezentace aplikace PowerPoint</vt:lpstr>
      <vt:lpstr>Videoanalysis</vt:lpstr>
      <vt:lpstr>Prezentace aplikace PowerPoint</vt:lpstr>
      <vt:lpstr>Historic evolution</vt:lpstr>
      <vt:lpstr>Crisis 1973</vt:lpstr>
      <vt:lpstr>Turn in new millenium</vt:lpstr>
      <vt:lpstr>NAFTA and its consequences</vt:lpstr>
      <vt:lpstr>Prezentace aplikace PowerPoint</vt:lpstr>
      <vt:lpstr>Half-hearted reforms</vt:lpstr>
      <vt:lpstr>Main exports</vt:lpstr>
      <vt:lpstr>Prezentace aplikace PowerPoint</vt:lpstr>
      <vt:lpstr>How will the situation develop?</vt:lpstr>
      <vt:lpstr>FTA EU-Mexico</vt:lpstr>
      <vt:lpstr>Prezentace aplikace PowerPoint</vt:lpstr>
      <vt:lpstr>Prezentace aplikace PowerPoint</vt:lpstr>
      <vt:lpstr>The future</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Mexická ekonomika</dc:title>
  <dc:creator>Lukáš Perutka</dc:creator>
  <cp:lastModifiedBy>Lukas Perutka</cp:lastModifiedBy>
  <cp:revision>17</cp:revision>
  <dcterms:created xsi:type="dcterms:W3CDTF">2018-03-14T12:21:51Z</dcterms:created>
  <dcterms:modified xsi:type="dcterms:W3CDTF">2020-10-14T20:22:08Z</dcterms:modified>
</cp:coreProperties>
</file>