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7" r:id="rId3"/>
    <p:sldId id="282" r:id="rId4"/>
    <p:sldId id="283" r:id="rId5"/>
    <p:sldId id="284" r:id="rId6"/>
    <p:sldId id="285" r:id="rId7"/>
    <p:sldId id="296" r:id="rId8"/>
    <p:sldId id="297" r:id="rId9"/>
    <p:sldId id="298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61" r:id="rId32"/>
    <p:sldId id="262" r:id="rId33"/>
    <p:sldId id="263" r:id="rId34"/>
    <p:sldId id="280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4714F-F5CE-4EA7-963A-5616BDC812F9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16C29E-8E9F-4F2A-9B46-101A6DB1B214}" type="slidenum">
              <a:rPr lang="cs-CZ" smtClean="0"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4714F-F5CE-4EA7-963A-5616BDC812F9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16C29E-8E9F-4F2A-9B46-101A6DB1B2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4714F-F5CE-4EA7-963A-5616BDC812F9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16C29E-8E9F-4F2A-9B46-101A6DB1B2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4714F-F5CE-4EA7-963A-5616BDC812F9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16C29E-8E9F-4F2A-9B46-101A6DB1B2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4714F-F5CE-4EA7-963A-5616BDC812F9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16C29E-8E9F-4F2A-9B46-101A6DB1B21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4714F-F5CE-4EA7-963A-5616BDC812F9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16C29E-8E9F-4F2A-9B46-101A6DB1B2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4714F-F5CE-4EA7-963A-5616BDC812F9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16C29E-8E9F-4F2A-9B46-101A6DB1B214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4714F-F5CE-4EA7-963A-5616BDC812F9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16C29E-8E9F-4F2A-9B46-101A6DB1B2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4714F-F5CE-4EA7-963A-5616BDC812F9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16C29E-8E9F-4F2A-9B46-101A6DB1B2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4714F-F5CE-4EA7-963A-5616BDC812F9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16C29E-8E9F-4F2A-9B46-101A6DB1B2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nice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nice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nice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834714F-F5CE-4EA7-963A-5616BDC812F9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F16C29E-8E9F-4F2A-9B46-101A6DB1B2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834714F-F5CE-4EA7-963A-5616BDC812F9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F16C29E-8E9F-4F2A-9B46-101A6DB1B214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Mladší </a:t>
            </a:r>
            <a:r>
              <a:rPr lang="cs-CZ" dirty="0" err="1" smtClean="0"/>
              <a:t>skolní</a:t>
            </a:r>
            <a:r>
              <a:rPr lang="cs-CZ" dirty="0" smtClean="0"/>
              <a:t> věk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Radka </a:t>
            </a:r>
            <a:r>
              <a:rPr lang="cs-CZ" dirty="0" err="1" smtClean="0"/>
              <a:t>High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4045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cs-CZ" dirty="0" smtClean="0"/>
              <a:t>Kritéria školní zralosti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5112"/>
          </a:xfrm>
        </p:spPr>
        <p:txBody>
          <a:bodyPr>
            <a:normAutofit/>
          </a:bodyPr>
          <a:lstStyle/>
          <a:p>
            <a:r>
              <a:rPr lang="cs-CZ" b="1" dirty="0" smtClean="0"/>
              <a:t>Oblast jemné motoriky a </a:t>
            </a:r>
            <a:r>
              <a:rPr lang="cs-CZ" b="1" dirty="0" err="1" smtClean="0"/>
              <a:t>grafomotoriky</a:t>
            </a:r>
            <a:endParaRPr lang="cs-CZ" b="1" dirty="0"/>
          </a:p>
          <a:p>
            <a:pPr lvl="1"/>
            <a:r>
              <a:rPr lang="cs-CZ" dirty="0" smtClean="0"/>
              <a:t>Zavázání tkaniček, práce s nůžkami, kostky, puzzle, skládačky</a:t>
            </a:r>
          </a:p>
          <a:p>
            <a:r>
              <a:rPr lang="cs-CZ" b="1" dirty="0" smtClean="0"/>
              <a:t>Oblast zrakového vnímání</a:t>
            </a:r>
          </a:p>
          <a:p>
            <a:pPr lvl="1"/>
            <a:r>
              <a:rPr lang="cs-CZ" dirty="0" smtClean="0"/>
              <a:t>Dokreslování obrázků, sestavování obrázků, najdi x rozdílů…</a:t>
            </a:r>
          </a:p>
          <a:p>
            <a:pPr lvl="1"/>
            <a:r>
              <a:rPr lang="cs-CZ" dirty="0" err="1" smtClean="0"/>
              <a:t>Edfeldtův</a:t>
            </a:r>
            <a:r>
              <a:rPr lang="cs-CZ" dirty="0" smtClean="0"/>
              <a:t> test zrak. vnímání</a:t>
            </a:r>
          </a:p>
          <a:p>
            <a:pPr lvl="1"/>
            <a:endParaRPr lang="cs-CZ" dirty="0" smtClean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1437454">
            <a:off x="5396246" y="4087406"/>
            <a:ext cx="3325925" cy="267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4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Kritéria školní zralosti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Oblast sluchového vnímání</a:t>
            </a:r>
          </a:p>
          <a:p>
            <a:pPr lvl="1"/>
            <a:r>
              <a:rPr lang="cs-CZ" dirty="0" smtClean="0"/>
              <a:t>Rozeznávání různých zvuků, prvního písmene ve slově, vytleskávání slov, opakování rytmu</a:t>
            </a:r>
            <a:endParaRPr lang="cs-CZ" b="1" dirty="0" smtClean="0"/>
          </a:p>
          <a:p>
            <a:r>
              <a:rPr lang="cs-CZ" b="1" dirty="0" smtClean="0"/>
              <a:t>Oblast cvičení paměti a pozornosti</a:t>
            </a:r>
          </a:p>
          <a:p>
            <a:pPr lvl="1"/>
            <a:r>
              <a:rPr lang="cs-CZ" dirty="0" smtClean="0"/>
              <a:t>Básničky, písničky, hry, samostatné vypravování</a:t>
            </a:r>
          </a:p>
          <a:p>
            <a:r>
              <a:rPr lang="cs-CZ" b="1" dirty="0" smtClean="0"/>
              <a:t>Oblast rozvoje řeči a myšlení</a:t>
            </a:r>
          </a:p>
          <a:p>
            <a:pPr lvl="1"/>
            <a:r>
              <a:rPr lang="cs-CZ" dirty="0" smtClean="0"/>
              <a:t>Napodobování zvuků, učení říkanek, opakování jazykolamů, popis obrázků, samostatné vyprávění, vysvětlování významů slov – předmětů („na co to je“), dokončení příběhu, popisování činnosti…</a:t>
            </a:r>
            <a:endParaRPr lang="cs-CZ" b="1" dirty="0" smtClean="0"/>
          </a:p>
          <a:p>
            <a:r>
              <a:rPr lang="cs-CZ" b="1" dirty="0" smtClean="0"/>
              <a:t>Oblast matematických představ</a:t>
            </a:r>
          </a:p>
          <a:p>
            <a:pPr lvl="1"/>
            <a:r>
              <a:rPr lang="cs-CZ" dirty="0" smtClean="0"/>
              <a:t>Určování množství, porovnávání (více – méně), orientace v číselné řadě do 10 (postupně), osvojování pojmů – více, méně, malý – velký,</a:t>
            </a:r>
            <a:endParaRPr lang="cs-CZ" b="1" dirty="0" smtClean="0"/>
          </a:p>
          <a:p>
            <a:r>
              <a:rPr lang="cs-CZ" b="1" dirty="0" smtClean="0"/>
              <a:t>Oblast citová a sociální</a:t>
            </a:r>
          </a:p>
          <a:p>
            <a:pPr lvl="1"/>
            <a:r>
              <a:rPr lang="cs-CZ" dirty="0" smtClean="0"/>
              <a:t>Vést děti k dokončení práce, podporovat samostatnost, pomáhat překonat obtížnější situace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19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Desatero pro </a:t>
            </a:r>
            <a:r>
              <a:rPr lang="cs-CZ" dirty="0" err="1" smtClean="0"/>
              <a:t>prvnáčky</a:t>
            </a:r>
            <a:r>
              <a:rPr lang="cs-CZ" dirty="0" smtClean="0"/>
              <a:t> (Mnichovo Hradiště)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754" t="26783" r="48908" b="34381"/>
          <a:stretch>
            <a:fillRect/>
          </a:stretch>
        </p:blipFill>
        <p:spPr bwMode="auto">
          <a:xfrm>
            <a:off x="1540215" y="2276872"/>
            <a:ext cx="676875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3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a faktory školní nezralosti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4400" dirty="0" smtClean="0"/>
              <a:t>příčiny nezralosti:</a:t>
            </a:r>
          </a:p>
          <a:p>
            <a:pPr lvl="1"/>
            <a:r>
              <a:rPr lang="cs-CZ" sz="4400" dirty="0" smtClean="0"/>
              <a:t> nedostatky ve výchovném prostředí a působení</a:t>
            </a:r>
          </a:p>
          <a:p>
            <a:pPr lvl="1"/>
            <a:r>
              <a:rPr lang="cs-CZ" sz="4400" dirty="0" smtClean="0"/>
              <a:t>nedostatky v somatickém vývoji</a:t>
            </a:r>
          </a:p>
          <a:p>
            <a:pPr lvl="1"/>
            <a:r>
              <a:rPr lang="cs-CZ" sz="4400" dirty="0" smtClean="0"/>
              <a:t>rané poškození CNS</a:t>
            </a:r>
          </a:p>
          <a:p>
            <a:pPr lvl="1"/>
            <a:r>
              <a:rPr lang="cs-CZ" sz="4400" dirty="0" smtClean="0"/>
              <a:t>neurotický povahový vývoj</a:t>
            </a:r>
          </a:p>
          <a:p>
            <a:pPr lvl="1"/>
            <a:r>
              <a:rPr lang="cs-CZ" sz="4400" dirty="0" smtClean="0"/>
              <a:t> výrazně podprůměrný intelekt až oligofrenie</a:t>
            </a:r>
          </a:p>
          <a:p>
            <a:r>
              <a:rPr lang="cs-CZ" sz="4400" dirty="0" smtClean="0"/>
              <a:t>faktory školní nezpůsobilosti:</a:t>
            </a:r>
          </a:p>
          <a:p>
            <a:pPr lvl="1"/>
            <a:r>
              <a:rPr lang="cs-CZ" sz="4400" dirty="0" smtClean="0"/>
              <a:t>dočasně brzdící duševní zrání – málo podnětné prostředí, trauma</a:t>
            </a:r>
          </a:p>
          <a:p>
            <a:pPr lvl="1"/>
            <a:r>
              <a:rPr lang="cs-CZ" sz="4400" dirty="0" smtClean="0"/>
              <a:t> faktory způsobující nezpůsobilost ke školní docházce, např. defekt intelektu</a:t>
            </a:r>
          </a:p>
          <a:p>
            <a:pPr lvl="1"/>
            <a:r>
              <a:rPr lang="cs-CZ" sz="4400" dirty="0" smtClean="0"/>
              <a:t>faktory způsobující trvalý nebo velmi obtížně zařaditelný handicap pro zařazení do normální školy, </a:t>
            </a:r>
            <a:r>
              <a:rPr lang="cs-CZ" sz="4400" dirty="0" err="1" smtClean="0"/>
              <a:t>např</a:t>
            </a:r>
            <a:r>
              <a:rPr lang="cs-CZ" sz="4400" dirty="0" smtClean="0"/>
              <a:t> rané či </a:t>
            </a:r>
            <a:r>
              <a:rPr lang="cs-CZ" sz="4400" dirty="0" err="1" smtClean="0"/>
              <a:t>postinfekční</a:t>
            </a:r>
            <a:r>
              <a:rPr lang="cs-CZ" sz="4400" dirty="0" smtClean="0"/>
              <a:t> postižení CNS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611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Jiráskův – </a:t>
            </a:r>
            <a:r>
              <a:rPr lang="cs-CZ" dirty="0" err="1" smtClean="0"/>
              <a:t>Kernův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Kresba mužské postavy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348880"/>
            <a:ext cx="4069085" cy="404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694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Jiráskův – </a:t>
            </a:r>
            <a:r>
              <a:rPr lang="cs-CZ" dirty="0" err="1" smtClean="0"/>
              <a:t>Kernův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Napodobení věty</a:t>
            </a:r>
          </a:p>
          <a:p>
            <a:endParaRPr lang="cs-CZ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12160" y="1988840"/>
            <a:ext cx="2714625" cy="4581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5163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Jiráskův – </a:t>
            </a:r>
            <a:r>
              <a:rPr lang="cs-CZ" dirty="0" err="1" smtClean="0"/>
              <a:t>Kernův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Obkreslení </a:t>
            </a:r>
          </a:p>
          <a:p>
            <a:pPr>
              <a:buNone/>
            </a:pPr>
            <a:r>
              <a:rPr lang="cs-CZ" dirty="0" smtClean="0"/>
              <a:t>skupiny bodů</a:t>
            </a:r>
          </a:p>
          <a:p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64718" y="1484784"/>
            <a:ext cx="3579282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8486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„prvňáka“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nejdůležitější ročník </a:t>
            </a:r>
            <a:r>
              <a:rPr lang="cs-CZ" dirty="0" smtClean="0"/>
              <a:t>školy, „civilizace“ dětí ze strany učitelky</a:t>
            </a:r>
          </a:p>
          <a:p>
            <a:r>
              <a:rPr lang="cs-CZ" dirty="0" smtClean="0"/>
              <a:t>Důležitost:</a:t>
            </a:r>
          </a:p>
          <a:p>
            <a:pPr lvl="1"/>
            <a:r>
              <a:rPr lang="cs-CZ" dirty="0" smtClean="0"/>
              <a:t>Trivia (elementární gramotnost) – čtení,psaní, počítání</a:t>
            </a:r>
          </a:p>
          <a:p>
            <a:pPr lvl="1"/>
            <a:r>
              <a:rPr lang="cs-CZ" dirty="0"/>
              <a:t>Položky základního kulturního významu – chodit, mluvit, chodit na WC, zavazovat si </a:t>
            </a:r>
            <a:r>
              <a:rPr lang="cs-CZ" dirty="0" smtClean="0"/>
              <a:t>tkaničky</a:t>
            </a:r>
          </a:p>
          <a:p>
            <a:r>
              <a:rPr lang="cs-CZ" dirty="0" smtClean="0"/>
              <a:t>Diferenciace – dobří vs. špatní čtenáři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7270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„prvňáka“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Místo v rodině a ve škole – není mámina hračka </a:t>
            </a:r>
          </a:p>
          <a:p>
            <a:r>
              <a:rPr lang="cs-CZ" dirty="0" smtClean="0"/>
              <a:t>Na školu připraveno zápisem, žerty, taškou od Ježíška</a:t>
            </a:r>
          </a:p>
          <a:p>
            <a:r>
              <a:rPr lang="cs-CZ" dirty="0" smtClean="0"/>
              <a:t>P. učitelka jako derivace maminky, hodnotící, mocná, nebezpečná, zprostředkovávající kulturu i povinnosti školy</a:t>
            </a:r>
          </a:p>
          <a:p>
            <a:r>
              <a:rPr lang="cs-CZ" dirty="0" smtClean="0"/>
              <a:t>Návaznost jejího chování na domov – pojmenování jako doma, hračka z domova, ale postupně přechod na byrokratičnost školy (ve třídě 3 Tomášové – pojmenování Tomáš, Tom, </a:t>
            </a:r>
            <a:r>
              <a:rPr lang="cs-CZ" dirty="0" err="1" smtClean="0"/>
              <a:t>Tomík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2218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Langmajer</a:t>
            </a:r>
            <a:r>
              <a:rPr lang="cs-CZ" dirty="0" smtClean="0"/>
              <a:t>, J., Krejčířová, D. 1998. Vývojová psychologie. </a:t>
            </a:r>
            <a:r>
              <a:rPr lang="cs-CZ" dirty="0" err="1" smtClean="0"/>
              <a:t>Grada</a:t>
            </a:r>
            <a:r>
              <a:rPr lang="cs-CZ" dirty="0" smtClean="0"/>
              <a:t>, Praha</a:t>
            </a:r>
          </a:p>
          <a:p>
            <a:r>
              <a:rPr lang="cs-CZ" dirty="0" smtClean="0"/>
              <a:t>Pražská skupina školní etnografie. 2005. Psychický vývoj dítěte od 1. do 5. třídy Karolinum, Praha</a:t>
            </a:r>
          </a:p>
        </p:txBody>
      </p:sp>
    </p:spTree>
    <p:extLst>
      <p:ext uri="{BB962C8B-B14F-4D97-AF65-F5344CB8AC3E}">
        <p14:creationId xmlns:p14="http://schemas.microsoft.com/office/powerpoint/2010/main" val="115802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Periodizace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Školní věk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Mladší (6-8 let)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Starší (9-11 let)</a:t>
            </a:r>
          </a:p>
          <a:p>
            <a:r>
              <a:rPr lang="cs-CZ" dirty="0"/>
              <a:t>P</a:t>
            </a:r>
            <a:r>
              <a:rPr lang="cs-CZ" dirty="0" smtClean="0">
                <a:solidFill>
                  <a:schemeClr val="tx1"/>
                </a:solidFill>
              </a:rPr>
              <a:t>ubescence 11-15 let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fáze prepuberty 11-13 let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fáze vlastní puberty 13-15 let</a:t>
            </a:r>
          </a:p>
          <a:p>
            <a:r>
              <a:rPr lang="cs-CZ" dirty="0"/>
              <a:t>A</a:t>
            </a:r>
            <a:r>
              <a:rPr lang="cs-CZ" dirty="0" smtClean="0">
                <a:solidFill>
                  <a:schemeClr val="tx1"/>
                </a:solidFill>
              </a:rPr>
              <a:t>dolescence 15-22 let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821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vztahy</a:t>
            </a:r>
            <a:endParaRPr lang="cs-CZ" dirty="0"/>
          </a:p>
        </p:txBody>
      </p:sp>
      <p:pic>
        <p:nvPicPr>
          <p:cNvPr id="4" name="Zástupný symbol pro obsah 3" descr="soc. vztah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854200"/>
            <a:ext cx="3810000" cy="4432300"/>
          </a:xfrm>
        </p:spPr>
      </p:pic>
    </p:spTree>
    <p:extLst>
      <p:ext uri="{BB962C8B-B14F-4D97-AF65-F5344CB8AC3E}">
        <p14:creationId xmlns:p14="http://schemas.microsoft.com/office/powerpoint/2010/main" val="761474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vztahy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Rozvoj osvojování sociálních rolí – žák, učitel, spolužák </a:t>
            </a:r>
          </a:p>
          <a:p>
            <a:r>
              <a:rPr lang="cs-CZ" dirty="0" smtClean="0"/>
              <a:t>Dítě opouští </a:t>
            </a:r>
            <a:r>
              <a:rPr lang="cs-CZ" dirty="0"/>
              <a:t>rodinu, patří k ní, ale už není </a:t>
            </a:r>
            <a:r>
              <a:rPr lang="cs-CZ" dirty="0" smtClean="0"/>
              <a:t>„máminou hračkou“</a:t>
            </a:r>
          </a:p>
          <a:p>
            <a:pPr lvl="0"/>
            <a:r>
              <a:rPr lang="cs-CZ" dirty="0" smtClean="0"/>
              <a:t>P. učitelka jako derivace maminky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085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vztahy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Učitelka se snaží vést děti k výkonu, vytvořit ze sumy jednotlivců kolektiv</a:t>
            </a:r>
          </a:p>
          <a:p>
            <a:pPr lvl="0"/>
            <a:r>
              <a:rPr lang="cs-CZ" dirty="0"/>
              <a:t>Dítě nepřijímá napadení autority rodičů</a:t>
            </a:r>
          </a:p>
          <a:p>
            <a:r>
              <a:rPr lang="cs-CZ" dirty="0" smtClean="0"/>
              <a:t>od 2. třídy: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Vztah mezi učitelkou a žákem je </a:t>
            </a:r>
            <a:r>
              <a:rPr lang="cs-CZ" dirty="0" smtClean="0">
                <a:solidFill>
                  <a:schemeClr val="tx1"/>
                </a:solidFill>
              </a:rPr>
              <a:t>individuálnější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6640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Vrstevnické vztahy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Kamarádění a seskupování – v prvních 2 ročnících </a:t>
            </a:r>
            <a:r>
              <a:rPr lang="cs-CZ" dirty="0" smtClean="0"/>
              <a:t>spíš </a:t>
            </a:r>
            <a:r>
              <a:rPr lang="cs-CZ" dirty="0"/>
              <a:t>„bytí s“</a:t>
            </a:r>
          </a:p>
          <a:p>
            <a:pPr lvl="0"/>
            <a:r>
              <a:rPr lang="cs-CZ" dirty="0"/>
              <a:t>Chlapecké a dívčí skupiny se vytváří odlišně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371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Vrstevnické vztahy – holčičí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325112"/>
          </a:xfrm>
        </p:spPr>
        <p:txBody>
          <a:bodyPr>
            <a:normAutofit/>
          </a:bodyPr>
          <a:lstStyle/>
          <a:p>
            <a:r>
              <a:rPr lang="cs-CZ" dirty="0" smtClean="0"/>
              <a:t>Vytváření dvojic, trojic bez ohledu na zasedací pořádek</a:t>
            </a:r>
          </a:p>
          <a:p>
            <a:r>
              <a:rPr lang="cs-CZ" dirty="0" smtClean="0"/>
              <a:t>Aliance, ale i „soupeření“ (chlubení, pomlouvání)</a:t>
            </a:r>
          </a:p>
          <a:p>
            <a:r>
              <a:rPr lang="cs-CZ" dirty="0" smtClean="0"/>
              <a:t>Předměty konkurence nevykazují hodnotovou orientaci či identifikaci (konstantou jsou jen školní známky)</a:t>
            </a:r>
          </a:p>
          <a:p>
            <a:r>
              <a:rPr lang="cs-CZ" dirty="0" smtClean="0"/>
              <a:t>Spojování trvá krátce = </a:t>
            </a:r>
          </a:p>
          <a:p>
            <a:pPr>
              <a:buNone/>
            </a:pPr>
            <a:r>
              <a:rPr lang="cs-CZ" dirty="0" smtClean="0"/>
              <a:t>kamarádění, „být s někým“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431979"/>
            <a:ext cx="3635896" cy="24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6902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Vrstevnické vztahy – holčičí skupiny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dirty="0"/>
              <a:t>Od druhé třídy existuje náznak souvislého kontextu hodnot, lépe vědí, která dívka má k čemu sklon, ukazuje se vliv a atraktivita </a:t>
            </a:r>
            <a:r>
              <a:rPr lang="cs-CZ" dirty="0" smtClean="0"/>
              <a:t>osob</a:t>
            </a:r>
          </a:p>
          <a:p>
            <a:r>
              <a:rPr lang="cs-CZ" dirty="0"/>
              <a:t>Ty dívky, které se nezapojují, tak jsou „příležitostnými spojenci“ – společností, kterou je možné k sobě strhnout, když některá hráčka zůstane sama</a:t>
            </a:r>
          </a:p>
          <a:p>
            <a:r>
              <a:rPr lang="cs-CZ" dirty="0"/>
              <a:t>Od 4. Třídy začíná stratifikace – tvoří se opravdové skupiny fungující odděleně, jednotlivé skupiny žijí odděleně, drbou proti sobě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0677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Vrstevnické vztahy – </a:t>
            </a:r>
            <a:r>
              <a:rPr lang="cs-CZ" dirty="0" err="1" smtClean="0"/>
              <a:t>klučičí</a:t>
            </a:r>
            <a:r>
              <a:rPr lang="cs-CZ" dirty="0" smtClean="0"/>
              <a:t>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Kamarádi = sousedi </a:t>
            </a:r>
            <a:r>
              <a:rPr lang="cs-CZ" dirty="0"/>
              <a:t>z lavice </a:t>
            </a:r>
          </a:p>
          <a:p>
            <a:r>
              <a:rPr lang="cs-CZ" dirty="0"/>
              <a:t>Druhým významným faktorem byly typy hraných her</a:t>
            </a:r>
          </a:p>
          <a:p>
            <a:r>
              <a:rPr lang="cs-CZ" dirty="0"/>
              <a:t>2 tendence u </a:t>
            </a:r>
            <a:r>
              <a:rPr lang="cs-CZ" dirty="0" smtClean="0"/>
              <a:t>her: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„Herci“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„Hráči“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0"/>
            <a:endParaRPr lang="cs-CZ" dirty="0"/>
          </a:p>
        </p:txBody>
      </p:sp>
      <p:pic>
        <p:nvPicPr>
          <p:cNvPr id="4" name="Obrázek 3" descr="bo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5568" y="4077072"/>
            <a:ext cx="388843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35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Vrstevnické vztahy – </a:t>
            </a:r>
            <a:r>
              <a:rPr lang="cs-CZ" dirty="0" err="1" smtClean="0"/>
              <a:t>klučičí</a:t>
            </a:r>
            <a:r>
              <a:rPr lang="cs-CZ" dirty="0" smtClean="0"/>
              <a:t>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1. Herci</a:t>
            </a:r>
          </a:p>
          <a:p>
            <a:r>
              <a:rPr lang="cs-CZ" dirty="0" smtClean="0"/>
              <a:t>Mimetické hry na něco</a:t>
            </a:r>
          </a:p>
          <a:p>
            <a:r>
              <a:rPr lang="cs-CZ" dirty="0"/>
              <a:t>H</a:t>
            </a:r>
            <a:r>
              <a:rPr lang="cs-CZ" dirty="0" smtClean="0"/>
              <a:t>rají </a:t>
            </a:r>
            <a:r>
              <a:rPr lang="cs-CZ" dirty="0"/>
              <a:t>spolu, spíše sedí, kreslí si, vyhýbají se rvačkám</a:t>
            </a:r>
            <a:endParaRPr lang="cs-CZ" dirty="0" smtClean="0"/>
          </a:p>
          <a:p>
            <a:pPr marL="342900" lvl="2" indent="-342900"/>
            <a:r>
              <a:rPr lang="cs-CZ" sz="2800" dirty="0" smtClean="0">
                <a:solidFill>
                  <a:schemeClr val="tx1"/>
                </a:solidFill>
              </a:rPr>
              <a:t>Postupem </a:t>
            </a:r>
            <a:r>
              <a:rPr lang="cs-CZ" sz="2800" dirty="0">
                <a:solidFill>
                  <a:schemeClr val="tx1"/>
                </a:solidFill>
              </a:rPr>
              <a:t>času se orientují na fantazii, sezení, schůzování, </a:t>
            </a:r>
            <a:r>
              <a:rPr lang="cs-CZ" sz="2800" dirty="0" smtClean="0">
                <a:solidFill>
                  <a:schemeClr val="tx1"/>
                </a:solidFill>
              </a:rPr>
              <a:t>vyprávějí </a:t>
            </a:r>
            <a:r>
              <a:rPr lang="cs-CZ" sz="2800" dirty="0">
                <a:solidFill>
                  <a:schemeClr val="tx1"/>
                </a:solidFill>
              </a:rPr>
              <a:t>a kreslení, řešení vědeckých otázek, filmů atd.</a:t>
            </a:r>
          </a:p>
          <a:p>
            <a:endParaRPr lang="cs-CZ" dirty="0" smtClean="0"/>
          </a:p>
        </p:txBody>
      </p:sp>
      <p:pic>
        <p:nvPicPr>
          <p:cNvPr id="4" name="Obrázek 3" descr="her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5013176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02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Vrstevnické vztahy – </a:t>
            </a:r>
            <a:r>
              <a:rPr lang="cs-CZ" dirty="0" err="1" smtClean="0"/>
              <a:t>klučičí</a:t>
            </a:r>
            <a:r>
              <a:rPr lang="cs-CZ" dirty="0" smtClean="0"/>
              <a:t>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2. Hráči</a:t>
            </a:r>
          </a:p>
          <a:p>
            <a:r>
              <a:rPr lang="cs-CZ" dirty="0" smtClean="0"/>
              <a:t>Hrají hry s cílem – fotbal, hokej apod.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Hrají </a:t>
            </a:r>
            <a:r>
              <a:rPr lang="cs-CZ" sz="2800" dirty="0">
                <a:solidFill>
                  <a:schemeClr val="tx1"/>
                </a:solidFill>
              </a:rPr>
              <a:t>spolu, jsou stále na nohou, v pohybu, provokují, riskují, chtějí se prát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Orientace </a:t>
            </a:r>
            <a:r>
              <a:rPr lang="cs-CZ" sz="2800" dirty="0">
                <a:solidFill>
                  <a:schemeClr val="tx1"/>
                </a:solidFill>
              </a:rPr>
              <a:t>na společné „akce“, frajerství, provokační podniky, honičky ve třídě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 descr="fo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0855" y="4653136"/>
            <a:ext cx="2253145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16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Vrstevnické vztahy – smíšené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2 módy </a:t>
            </a:r>
            <a:r>
              <a:rPr lang="cs-CZ" dirty="0" smtClean="0"/>
              <a:t>kontaktu</a:t>
            </a:r>
          </a:p>
          <a:p>
            <a:r>
              <a:rPr lang="cs-CZ" dirty="0" smtClean="0"/>
              <a:t>1. „Sex“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otevřený </a:t>
            </a:r>
            <a:r>
              <a:rPr lang="cs-CZ" dirty="0">
                <a:solidFill>
                  <a:schemeClr val="tx1"/>
                </a:solidFill>
              </a:rPr>
              <a:t>provokativní kontakt, inscenované útoky a krádeže, odkrývání záměrně schovaných věcí, škádlivé nadávky</a:t>
            </a:r>
          </a:p>
          <a:p>
            <a:pPr marL="800100" lvl="3" indent="-342900"/>
            <a:r>
              <a:rPr lang="cs-CZ" sz="2800" dirty="0">
                <a:solidFill>
                  <a:schemeClr val="tx1"/>
                </a:solidFill>
              </a:rPr>
              <a:t>Kontakt probíhá bodově, potencionálně, zásadními aktéry jsou hráči a konkurentky (kluci je „otravují, </a:t>
            </a:r>
            <a:r>
              <a:rPr lang="cs-CZ" sz="2800" dirty="0" err="1">
                <a:solidFill>
                  <a:schemeClr val="tx1"/>
                </a:solidFill>
              </a:rPr>
              <a:t>dolejzají</a:t>
            </a:r>
            <a:r>
              <a:rPr lang="cs-CZ" sz="2800" dirty="0">
                <a:solidFill>
                  <a:schemeClr val="tx1"/>
                </a:solidFill>
              </a:rPr>
              <a:t>“)</a:t>
            </a:r>
          </a:p>
          <a:p>
            <a:r>
              <a:rPr lang="cs-CZ" dirty="0"/>
              <a:t>2. „Azyl“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nejde o kontakt kluci vs. holky, obsahem je hra</a:t>
            </a:r>
          </a:p>
        </p:txBody>
      </p:sp>
    </p:spTree>
    <p:extLst>
      <p:ext uri="{BB962C8B-B14F-4D97-AF65-F5344CB8AC3E}">
        <p14:creationId xmlns:p14="http://schemas.microsoft.com/office/powerpoint/2010/main" val="300901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Věkové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6-7 let</a:t>
            </a:r>
            <a:r>
              <a:rPr lang="cs-CZ" dirty="0"/>
              <a:t> (vstup do školy) </a:t>
            </a:r>
            <a:r>
              <a:rPr lang="cs-CZ" b="1" dirty="0"/>
              <a:t>– 11-12 let</a:t>
            </a:r>
            <a:r>
              <a:rPr lang="cs-CZ" dirty="0"/>
              <a:t> (první známky pohlavního dospívání i s průvodními psychickými projevy) </a:t>
            </a:r>
          </a:p>
          <a:p>
            <a:pPr marL="109728" indent="0">
              <a:buNone/>
            </a:pPr>
            <a:endParaRPr lang="cs-CZ" dirty="0" smtClean="0"/>
          </a:p>
          <a:p>
            <a:r>
              <a:rPr lang="cs-CZ" dirty="0" smtClean="0"/>
              <a:t>Věk střízlivého realismu</a:t>
            </a:r>
          </a:p>
          <a:p>
            <a:pPr lvl="1"/>
            <a:r>
              <a:rPr lang="cs-CZ" dirty="0" smtClean="0"/>
              <a:t>Naivní</a:t>
            </a:r>
          </a:p>
          <a:p>
            <a:pPr lvl="1"/>
            <a:r>
              <a:rPr lang="cs-CZ" dirty="0" smtClean="0"/>
              <a:t>Kritický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805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Vrstevnické vztahy – smíšené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b="1" dirty="0" smtClean="0"/>
              <a:t>3. třída </a:t>
            </a:r>
            <a:r>
              <a:rPr lang="cs-CZ" dirty="0" smtClean="0"/>
              <a:t>- </a:t>
            </a:r>
            <a:r>
              <a:rPr lang="cs-CZ" dirty="0"/>
              <a:t>„chození“ </a:t>
            </a:r>
            <a:r>
              <a:rPr lang="cs-CZ" dirty="0" smtClean="0"/>
              <a:t>existuje </a:t>
            </a:r>
            <a:r>
              <a:rPr lang="cs-CZ" dirty="0"/>
              <a:t>imaginárně v těchto řečech, v celkem neurčitých symbolických aktech, znamená asi pouze nějakou „dohodu“, veřejné </a:t>
            </a:r>
            <a:r>
              <a:rPr lang="cs-CZ" dirty="0" smtClean="0"/>
              <a:t>tajemství</a:t>
            </a:r>
          </a:p>
          <a:p>
            <a:pPr lvl="0"/>
            <a:r>
              <a:rPr lang="cs-CZ" b="1" dirty="0" smtClean="0"/>
              <a:t>4. třída </a:t>
            </a:r>
            <a:r>
              <a:rPr lang="cs-CZ" dirty="0" smtClean="0"/>
              <a:t>- </a:t>
            </a:r>
            <a:r>
              <a:rPr lang="cs-CZ" dirty="0"/>
              <a:t>ustupuje azyl, více se provokuje, jasněji se mluví o chození (jsou velké rozdíly mezi jednotlivými žáky a žačkami</a:t>
            </a:r>
            <a:r>
              <a:rPr lang="cs-CZ" dirty="0" smtClean="0"/>
              <a:t>)</a:t>
            </a:r>
          </a:p>
          <a:p>
            <a:pPr lvl="0"/>
            <a:r>
              <a:rPr lang="cs-CZ" b="1" dirty="0" smtClean="0"/>
              <a:t>5. třída </a:t>
            </a:r>
            <a:r>
              <a:rPr lang="cs-CZ" dirty="0" smtClean="0"/>
              <a:t>- </a:t>
            </a:r>
            <a:r>
              <a:rPr lang="cs-CZ" dirty="0"/>
              <a:t>první třída puberty, vášnivé prožívání toho, kdo se líbí a kdo </a:t>
            </a:r>
            <a:r>
              <a:rPr lang="cs-CZ" dirty="0" smtClean="0"/>
              <a:t>ne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První erotické hry – </a:t>
            </a:r>
            <a:r>
              <a:rPr lang="cs-CZ" dirty="0" err="1">
                <a:solidFill>
                  <a:schemeClr val="tx1"/>
                </a:solidFill>
              </a:rPr>
              <a:t>flaška</a:t>
            </a:r>
            <a:r>
              <a:rPr lang="cs-CZ" dirty="0">
                <a:solidFill>
                  <a:schemeClr val="tx1"/>
                </a:solidFill>
              </a:rPr>
              <a:t>, miliskování – prozkoumávání tělesnosti svojí i druhých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458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Vztahy k sourozencům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Zvyšuje se význam</a:t>
            </a:r>
          </a:p>
          <a:p>
            <a:r>
              <a:rPr lang="cs-CZ" dirty="0" smtClean="0"/>
              <a:t>Genderové rozdíly</a:t>
            </a:r>
          </a:p>
          <a:p>
            <a:r>
              <a:rPr lang="cs-CZ" dirty="0" smtClean="0"/>
              <a:t>Rozdíly v počtu sourozenců</a:t>
            </a:r>
            <a:endParaRPr lang="cs-CZ" dirty="0"/>
          </a:p>
        </p:txBody>
      </p:sp>
      <p:pic>
        <p:nvPicPr>
          <p:cNvPr id="2050" name="Picture 2" descr="Výsledek obrázku pro sibl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08" y="3789041"/>
            <a:ext cx="874809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898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Vrstevnické vztahy ve skupině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Dunphy</a:t>
            </a:r>
            <a:r>
              <a:rPr lang="cs-CZ" dirty="0"/>
              <a:t> (1963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1. </a:t>
            </a:r>
            <a:r>
              <a:rPr lang="cs-CZ" dirty="0"/>
              <a:t>fáze </a:t>
            </a:r>
            <a:r>
              <a:rPr lang="cs-CZ" dirty="0" smtClean="0"/>
              <a:t>- malé </a:t>
            </a:r>
            <a:r>
              <a:rPr lang="cs-CZ" dirty="0"/>
              <a:t>skupiny </a:t>
            </a:r>
            <a:endParaRPr lang="cs-CZ" dirty="0" smtClean="0"/>
          </a:p>
          <a:p>
            <a:pPr lvl="1"/>
            <a:r>
              <a:rPr lang="cs-CZ" dirty="0"/>
              <a:t>2. fáze </a:t>
            </a:r>
            <a:r>
              <a:rPr lang="cs-CZ" dirty="0" smtClean="0"/>
              <a:t> - větší skupiny</a:t>
            </a:r>
          </a:p>
          <a:p>
            <a:pPr lvl="1"/>
            <a:r>
              <a:rPr lang="cs-CZ" dirty="0"/>
              <a:t>3. fáze – první partnerské heterosexuální </a:t>
            </a:r>
            <a:r>
              <a:rPr lang="cs-CZ" dirty="0" smtClean="0"/>
              <a:t>vztahy</a:t>
            </a:r>
          </a:p>
          <a:p>
            <a:pPr lvl="1"/>
            <a:r>
              <a:rPr lang="cs-CZ" dirty="0" smtClean="0"/>
              <a:t>4.fáze – malé heterosexuální skupiny</a:t>
            </a:r>
          </a:p>
          <a:p>
            <a:pPr lvl="1"/>
            <a:r>
              <a:rPr lang="cs-CZ" dirty="0" smtClean="0"/>
              <a:t>5. fáze – malé skupiny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239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Přátelské vztahy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Genderové rozdíly</a:t>
            </a:r>
          </a:p>
          <a:p>
            <a:r>
              <a:rPr lang="cs-CZ" dirty="0" smtClean="0"/>
              <a:t>Smíšená přátelství spíše výjimkou</a:t>
            </a:r>
            <a:endParaRPr lang="cs-CZ" dirty="0"/>
          </a:p>
        </p:txBody>
      </p:sp>
      <p:pic>
        <p:nvPicPr>
          <p:cNvPr id="3074" name="Picture 2" descr="Výsledek obrázku pro friendsh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65735"/>
            <a:ext cx="4788024" cy="309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218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Čáp, J., Mareš, J. 2001. Psychologie pro učitele. Portál, Praha</a:t>
            </a:r>
          </a:p>
          <a:p>
            <a:r>
              <a:rPr lang="cs-CZ" dirty="0" err="1" smtClean="0"/>
              <a:t>Langmajer</a:t>
            </a:r>
            <a:r>
              <a:rPr lang="cs-CZ" dirty="0" smtClean="0"/>
              <a:t>, J., Krejčířová, D. 1998. Vývojová psychologie. </a:t>
            </a:r>
            <a:r>
              <a:rPr lang="cs-CZ" dirty="0" err="1" smtClean="0"/>
              <a:t>Grada</a:t>
            </a:r>
            <a:r>
              <a:rPr lang="cs-CZ" dirty="0" smtClean="0"/>
              <a:t>, Praha</a:t>
            </a:r>
          </a:p>
          <a:p>
            <a:r>
              <a:rPr lang="cs-CZ" dirty="0" smtClean="0"/>
              <a:t>Pražská skupina školní etnografie. 2005. Psychický vývoj dítěte od 1. do 5. třídy Karolinum, Praha</a:t>
            </a:r>
          </a:p>
        </p:txBody>
      </p:sp>
    </p:spTree>
    <p:extLst>
      <p:ext uri="{BB962C8B-B14F-4D97-AF65-F5344CB8AC3E}">
        <p14:creationId xmlns:p14="http://schemas.microsoft.com/office/powerpoint/2010/main" val="421706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Školní zralost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 – 7,5 let, náhlá změna a zátěž</a:t>
            </a:r>
          </a:p>
          <a:p>
            <a:r>
              <a:rPr lang="cs-CZ" dirty="0" smtClean="0"/>
              <a:t>Požadavky na dítě (J. A. Komenský):</a:t>
            </a:r>
          </a:p>
          <a:p>
            <a:pPr lvl="1"/>
            <a:r>
              <a:rPr lang="cs-CZ" dirty="0"/>
              <a:t>1. Jestliže umí, což v MŠ </a:t>
            </a:r>
            <a:r>
              <a:rPr lang="cs-CZ" dirty="0" err="1"/>
              <a:t>uměti</a:t>
            </a:r>
            <a:r>
              <a:rPr lang="cs-CZ" dirty="0"/>
              <a:t> </a:t>
            </a:r>
            <a:r>
              <a:rPr lang="cs-CZ" dirty="0" smtClean="0"/>
              <a:t>mělo</a:t>
            </a:r>
          </a:p>
          <a:p>
            <a:pPr lvl="1"/>
            <a:r>
              <a:rPr lang="cs-CZ" dirty="0" smtClean="0"/>
              <a:t>2</a:t>
            </a:r>
            <a:r>
              <a:rPr lang="cs-CZ" dirty="0"/>
              <a:t>. Jestliže se při něm pozornost k otázkám a jakáž </a:t>
            </a:r>
            <a:r>
              <a:rPr lang="cs-CZ" dirty="0" err="1"/>
              <a:t>takáž</a:t>
            </a:r>
            <a:r>
              <a:rPr lang="cs-CZ" dirty="0"/>
              <a:t> k </a:t>
            </a:r>
            <a:r>
              <a:rPr lang="cs-CZ" dirty="0" err="1"/>
              <a:t>odpověděm</a:t>
            </a:r>
            <a:r>
              <a:rPr lang="cs-CZ" dirty="0"/>
              <a:t> důmyslnost </a:t>
            </a:r>
            <a:r>
              <a:rPr lang="cs-CZ" dirty="0" smtClean="0"/>
              <a:t>spatřuje</a:t>
            </a:r>
          </a:p>
          <a:p>
            <a:pPr lvl="1"/>
            <a:r>
              <a:rPr lang="cs-CZ" dirty="0" smtClean="0"/>
              <a:t>3</a:t>
            </a:r>
            <a:r>
              <a:rPr lang="cs-CZ" dirty="0"/>
              <a:t>. Jestliže ukazuje na sobě jakousi chtivost vyššího umění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756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Školní zralost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Tramer</a:t>
            </a:r>
            <a:r>
              <a:rPr lang="cs-CZ" dirty="0" smtClean="0"/>
              <a:t>: „Tělesně-duševně-duchovně-sociální </a:t>
            </a:r>
            <a:r>
              <a:rPr lang="cs-CZ" dirty="0"/>
              <a:t>zralost, při níž školní začátečník sám ve škole podstatně netrpí, ani druhým nečiní </a:t>
            </a:r>
            <a:r>
              <a:rPr lang="cs-CZ" dirty="0" smtClean="0"/>
              <a:t>utrpení.“ </a:t>
            </a:r>
          </a:p>
          <a:p>
            <a:r>
              <a:rPr lang="cs-CZ" dirty="0" err="1" smtClean="0"/>
              <a:t>Hillebrand</a:t>
            </a:r>
            <a:r>
              <a:rPr lang="cs-CZ" dirty="0" smtClean="0"/>
              <a:t>: „Onen </a:t>
            </a:r>
            <a:r>
              <a:rPr lang="cs-CZ" dirty="0"/>
              <a:t>stupeň vývoje tělesných i duševních vlastností dítěte, který je nutným předpokladem úspěšného zvládnutí školních </a:t>
            </a:r>
            <a:r>
              <a:rPr lang="cs-CZ" dirty="0" smtClean="0"/>
              <a:t>požadavků.“ </a:t>
            </a:r>
          </a:p>
          <a:p>
            <a:r>
              <a:rPr lang="cs-CZ" dirty="0" smtClean="0"/>
              <a:t>Programy typu </a:t>
            </a:r>
            <a:r>
              <a:rPr lang="cs-CZ" dirty="0" err="1" smtClean="0"/>
              <a:t>Headstart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47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 oblasti školní zralosti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6 let, školní způsobilost (školní zralost, připravenost dítěte – výsledek výchovných vlivů v rodině a předškolních zařízení)</a:t>
            </a:r>
          </a:p>
          <a:p>
            <a:r>
              <a:rPr lang="cs-CZ" dirty="0" smtClean="0"/>
              <a:t>školní zralost – dosažení takové úrovně vývoje, kdy je dítě schopno zúčastnit se školního vyučování, 3 oblasti:</a:t>
            </a:r>
          </a:p>
          <a:p>
            <a:pPr lvl="1"/>
            <a:r>
              <a:rPr lang="cs-CZ" b="1" dirty="0" smtClean="0"/>
              <a:t>rozumová </a:t>
            </a:r>
            <a:endParaRPr lang="cs-CZ" b="1" dirty="0" smtClean="0"/>
          </a:p>
          <a:p>
            <a:pPr lvl="1"/>
            <a:r>
              <a:rPr lang="cs-CZ" b="1" dirty="0" smtClean="0"/>
              <a:t>citová </a:t>
            </a:r>
            <a:endParaRPr lang="cs-CZ" dirty="0"/>
          </a:p>
          <a:p>
            <a:pPr lvl="1"/>
            <a:r>
              <a:rPr lang="cs-CZ" b="1" dirty="0" smtClean="0"/>
              <a:t>sociální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759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Rozumová školní zralost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lvl="1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cs-CZ" dirty="0" smtClean="0"/>
              <a:t>diferencované </a:t>
            </a:r>
            <a:r>
              <a:rPr lang="cs-CZ" dirty="0"/>
              <a:t>vnímání, dostatečná koncentrace pozornosti, schopnost analytického myšlení, adekvátní úroveň paměti, úroveň všeobecných znalostí, zájem o zaměstnání, ovládnutí hovorové řeči, jisté oslabení fantazie ve prospěch racionálního přístupu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80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Citová školní zralost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lvl="1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cs-CZ" dirty="0"/>
              <a:t>emoční stabilita, schopnost potlačení impulzivních reakcí, zapojení citů do motivace ke školní práci, schopnost vyrovnávat se s pocity strachu, napětí, trémy a obav z neúspěchu, odolnost vůči zátěži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7944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školní zralost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914" lvl="1" indent="0">
              <a:buNone/>
            </a:pPr>
            <a:r>
              <a:rPr lang="cs-CZ" dirty="0"/>
              <a:t>způsobilost být delší dobu bez matky, stýkat e s jinými dětmi a začlenit se do kolektivu, schopnost akceptovat autoritu učitele, převzít novou roli žáka</a:t>
            </a:r>
          </a:p>
        </p:txBody>
      </p:sp>
    </p:spTree>
    <p:extLst>
      <p:ext uri="{BB962C8B-B14F-4D97-AF65-F5344CB8AC3E}">
        <p14:creationId xmlns:p14="http://schemas.microsoft.com/office/powerpoint/2010/main" val="520389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348</TotalTime>
  <Words>929</Words>
  <Application>Microsoft Office PowerPoint</Application>
  <PresentationFormat>Předvádění na obrazovce (4:3)</PresentationFormat>
  <Paragraphs>157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Metro</vt:lpstr>
      <vt:lpstr>Mladší skolní věk</vt:lpstr>
      <vt:lpstr>Periodizace</vt:lpstr>
      <vt:lpstr>Věkové období</vt:lpstr>
      <vt:lpstr>Školní zralost</vt:lpstr>
      <vt:lpstr>Školní zralost</vt:lpstr>
      <vt:lpstr>3 oblasti školní zralosti</vt:lpstr>
      <vt:lpstr>Rozumová školní zralost</vt:lpstr>
      <vt:lpstr>Citová školní zralost</vt:lpstr>
      <vt:lpstr>Sociální školní zralost</vt:lpstr>
      <vt:lpstr>Kritéria školní zralosti</vt:lpstr>
      <vt:lpstr>Kritéria školní zralosti</vt:lpstr>
      <vt:lpstr>Desatero pro prvnáčky (Mnichovo Hradiště)</vt:lpstr>
      <vt:lpstr>Příčiny a faktory školní nezralosti</vt:lpstr>
      <vt:lpstr>Jiráskův – Kernův test</vt:lpstr>
      <vt:lpstr>Jiráskův – Kernův test</vt:lpstr>
      <vt:lpstr>Jiráskův – Kernův test</vt:lpstr>
      <vt:lpstr>Charakteristika „prvňáka“</vt:lpstr>
      <vt:lpstr>Charakteristika „prvňáka“</vt:lpstr>
      <vt:lpstr>Zdroje</vt:lpstr>
      <vt:lpstr>Sociální vztahy</vt:lpstr>
      <vt:lpstr>Sociální vztahy</vt:lpstr>
      <vt:lpstr>Sociální vztahy</vt:lpstr>
      <vt:lpstr>Vrstevnické vztahy</vt:lpstr>
      <vt:lpstr>Vrstevnické vztahy – holčičí skupiny</vt:lpstr>
      <vt:lpstr>Vrstevnické vztahy – holčičí skupiny</vt:lpstr>
      <vt:lpstr>Vrstevnické vztahy – klučičí skupiny</vt:lpstr>
      <vt:lpstr>Vrstevnické vztahy – klučičí skupiny</vt:lpstr>
      <vt:lpstr>Vrstevnické vztahy – klučičí skupiny</vt:lpstr>
      <vt:lpstr>Vrstevnické vztahy – smíšené skupiny</vt:lpstr>
      <vt:lpstr>Vrstevnické vztahy – smíšené skupiny</vt:lpstr>
      <vt:lpstr>Vztahy k sourozencům</vt:lpstr>
      <vt:lpstr>Vrstevnické vztahy ve skupině</vt:lpstr>
      <vt:lpstr>Přátelské vztahy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vývoj</dc:title>
  <dc:creator>uzivatel</dc:creator>
  <cp:lastModifiedBy>uzivatel</cp:lastModifiedBy>
  <cp:revision>6</cp:revision>
  <dcterms:created xsi:type="dcterms:W3CDTF">2018-02-24T22:26:36Z</dcterms:created>
  <dcterms:modified xsi:type="dcterms:W3CDTF">2019-10-02T15:47:48Z</dcterms:modified>
</cp:coreProperties>
</file>