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y="5143500" cx="9144000"/>
  <p:notesSz cx="6858000" cy="9144000"/>
  <p:embeddedFontLst>
    <p:embeddedFont>
      <p:font typeface="Raleway"/>
      <p:regular r:id="rId21"/>
      <p:bold r:id="rId22"/>
      <p:italic r:id="rId23"/>
      <p:boldItalic r:id="rId24"/>
    </p:embeddedFont>
    <p:embeddedFont>
      <p:font typeface="Source Sans Pr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font" Target="fonts/Raleway-bold.fntdata"/><Relationship Id="rId21" Type="http://schemas.openxmlformats.org/officeDocument/2006/relationships/font" Target="fonts/Raleway-regular.fntdata"/><Relationship Id="rId24" Type="http://schemas.openxmlformats.org/officeDocument/2006/relationships/font" Target="fonts/Raleway-boldItalic.fntdata"/><Relationship Id="rId23" Type="http://schemas.openxmlformats.org/officeDocument/2006/relationships/font" Target="fonts/Raleway-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SourceSansPro-bold.fntdata"/><Relationship Id="rId25" Type="http://schemas.openxmlformats.org/officeDocument/2006/relationships/font" Target="fonts/SourceSansPro-regular.fntdata"/><Relationship Id="rId28" Type="http://schemas.openxmlformats.org/officeDocument/2006/relationships/font" Target="fonts/SourceSansPro-boldItalic.fntdata"/><Relationship Id="rId27" Type="http://schemas.openxmlformats.org/officeDocument/2006/relationships/font" Target="fonts/SourceSansPro-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4" name="Shape 54"/>
        <p:cNvGrpSpPr/>
        <p:nvPr/>
      </p:nvGrpSpPr>
      <p:grpSpPr>
        <a:xfrm>
          <a:off x="0" y="0"/>
          <a:ext cx="0" cy="0"/>
          <a:chOff x="0" y="0"/>
          <a:chExt cx="0" cy="0"/>
        </a:xfrm>
      </p:grpSpPr>
      <p:sp>
        <p:nvSpPr>
          <p:cNvPr id="55" name="Shape 55"/>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6" name="Shape 5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Shape 1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7" name="Shape 1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Shape 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3" name="Shape 6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7" name="Shape 7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4" name="Shape 8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Shape 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1" name="Shape 9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Shape 10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5" name="Shape 10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 name="Shape 11"/>
          <p:cNvSpPr txBox="1"/>
          <p:nvPr>
            <p:ph type="ctrTitle"/>
          </p:nvPr>
        </p:nvSpPr>
        <p:spPr>
          <a:xfrm>
            <a:off x="485875" y="264475"/>
            <a:ext cx="8183700" cy="1473600"/>
          </a:xfrm>
          <a:prstGeom prst="rect">
            <a:avLst/>
          </a:prstGeom>
        </p:spPr>
        <p:txBody>
          <a:bodyPr anchorCtr="0" anchor="b" bIns="91425" lIns="91425" spcFirstLastPara="1" rIns="91425" wrap="square" tIns="91425"/>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2" name="Shape 12"/>
          <p:cNvSpPr txBox="1"/>
          <p:nvPr>
            <p:ph idx="1" type="subTitle"/>
          </p:nvPr>
        </p:nvSpPr>
        <p:spPr>
          <a:xfrm>
            <a:off x="485875" y="1738075"/>
            <a:ext cx="8183700" cy="8610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2400"/>
              <a:buNone/>
              <a:defRPr sz="24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p:txBody>
      </p:sp>
      <p:sp>
        <p:nvSpPr>
          <p:cNvPr id="13" name="Shape 1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7" name="Shape 47"/>
        <p:cNvGrpSpPr/>
        <p:nvPr/>
      </p:nvGrpSpPr>
      <p:grpSpPr>
        <a:xfrm>
          <a:off x="0" y="0"/>
          <a:ext cx="0" cy="0"/>
          <a:chOff x="0" y="0"/>
          <a:chExt cx="0" cy="0"/>
        </a:xfrm>
      </p:grpSpPr>
      <p:sp>
        <p:nvSpPr>
          <p:cNvPr id="48" name="Shape 48"/>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9" name="Shape 49"/>
          <p:cNvSpPr txBox="1"/>
          <p:nvPr>
            <p:ph type="title"/>
          </p:nvPr>
        </p:nvSpPr>
        <p:spPr>
          <a:xfrm>
            <a:off x="311700" y="743001"/>
            <a:ext cx="8520600" cy="2006400"/>
          </a:xfrm>
          <a:prstGeom prst="rect">
            <a:avLst/>
          </a:prstGeom>
        </p:spPr>
        <p:txBody>
          <a:bodyPr anchorCtr="0" anchor="b" bIns="91425" lIns="91425" spcFirstLastPara="1" rIns="91425" wrap="square" tIns="91425"/>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p:txBody>
      </p:sp>
      <p:sp>
        <p:nvSpPr>
          <p:cNvPr id="50" name="Shape 50"/>
          <p:cNvSpPr txBox="1"/>
          <p:nvPr>
            <p:ph idx="1" type="body"/>
          </p:nvPr>
        </p:nvSpPr>
        <p:spPr>
          <a:xfrm>
            <a:off x="311700" y="2845182"/>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1600"/>
              </a:spcBef>
              <a:spcAft>
                <a:spcPts val="0"/>
              </a:spcAft>
              <a:buClr>
                <a:schemeClr val="lt1"/>
              </a:buClr>
              <a:buSzPts val="1400"/>
              <a:buChar char="○"/>
              <a:defRPr>
                <a:solidFill>
                  <a:schemeClr val="lt1"/>
                </a:solidFill>
              </a:defRPr>
            </a:lvl2pPr>
            <a:lvl3pPr indent="-317500" lvl="2" marL="1371600" algn="ctr">
              <a:spcBef>
                <a:spcPts val="1600"/>
              </a:spcBef>
              <a:spcAft>
                <a:spcPts val="0"/>
              </a:spcAft>
              <a:buClr>
                <a:schemeClr val="lt1"/>
              </a:buClr>
              <a:buSzPts val="1400"/>
              <a:buChar char="■"/>
              <a:defRPr>
                <a:solidFill>
                  <a:schemeClr val="lt1"/>
                </a:solidFill>
              </a:defRPr>
            </a:lvl3pPr>
            <a:lvl4pPr indent="-317500" lvl="3" marL="1828800" algn="ctr">
              <a:spcBef>
                <a:spcPts val="1600"/>
              </a:spcBef>
              <a:spcAft>
                <a:spcPts val="0"/>
              </a:spcAft>
              <a:buClr>
                <a:schemeClr val="lt1"/>
              </a:buClr>
              <a:buSzPts val="1400"/>
              <a:buChar char="●"/>
              <a:defRPr>
                <a:solidFill>
                  <a:schemeClr val="lt1"/>
                </a:solidFill>
              </a:defRPr>
            </a:lvl4pPr>
            <a:lvl5pPr indent="-317500" lvl="4" marL="2286000" algn="ctr">
              <a:spcBef>
                <a:spcPts val="1600"/>
              </a:spcBef>
              <a:spcAft>
                <a:spcPts val="0"/>
              </a:spcAft>
              <a:buClr>
                <a:schemeClr val="lt1"/>
              </a:buClr>
              <a:buSzPts val="1400"/>
              <a:buChar char="○"/>
              <a:defRPr>
                <a:solidFill>
                  <a:schemeClr val="lt1"/>
                </a:solidFill>
              </a:defRPr>
            </a:lvl5pPr>
            <a:lvl6pPr indent="-317500" lvl="5" marL="2743200" algn="ctr">
              <a:spcBef>
                <a:spcPts val="1600"/>
              </a:spcBef>
              <a:spcAft>
                <a:spcPts val="0"/>
              </a:spcAft>
              <a:buClr>
                <a:schemeClr val="lt1"/>
              </a:buClr>
              <a:buSzPts val="1400"/>
              <a:buChar char="■"/>
              <a:defRPr>
                <a:solidFill>
                  <a:schemeClr val="lt1"/>
                </a:solidFill>
              </a:defRPr>
            </a:lvl6pPr>
            <a:lvl7pPr indent="-317500" lvl="6" marL="3200400" algn="ctr">
              <a:spcBef>
                <a:spcPts val="1600"/>
              </a:spcBef>
              <a:spcAft>
                <a:spcPts val="0"/>
              </a:spcAft>
              <a:buClr>
                <a:schemeClr val="lt1"/>
              </a:buClr>
              <a:buSzPts val="1400"/>
              <a:buChar char="●"/>
              <a:defRPr>
                <a:solidFill>
                  <a:schemeClr val="lt1"/>
                </a:solidFill>
              </a:defRPr>
            </a:lvl7pPr>
            <a:lvl8pPr indent="-317500" lvl="7" marL="3657600" algn="ctr">
              <a:spcBef>
                <a:spcPts val="1600"/>
              </a:spcBef>
              <a:spcAft>
                <a:spcPts val="0"/>
              </a:spcAft>
              <a:buClr>
                <a:schemeClr val="lt1"/>
              </a:buClr>
              <a:buSzPts val="1400"/>
              <a:buChar char="○"/>
              <a:defRPr>
                <a:solidFill>
                  <a:schemeClr val="lt1"/>
                </a:solidFill>
              </a:defRPr>
            </a:lvl8pPr>
            <a:lvl9pPr indent="-317500" lvl="8" marL="4114800" algn="ctr">
              <a:spcBef>
                <a:spcPts val="1600"/>
              </a:spcBef>
              <a:spcAft>
                <a:spcPts val="1600"/>
              </a:spcAft>
              <a:buClr>
                <a:schemeClr val="lt1"/>
              </a:buClr>
              <a:buSzPts val="1400"/>
              <a:buChar char="■"/>
              <a:defRPr>
                <a:solidFill>
                  <a:schemeClr val="lt1"/>
                </a:solidFill>
              </a:defRPr>
            </a:lvl9pPr>
          </a:lstStyle>
          <a:p/>
        </p:txBody>
      </p:sp>
      <p:sp>
        <p:nvSpPr>
          <p:cNvPr id="51" name="Shape 5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2" name="Shape 52"/>
        <p:cNvGrpSpPr/>
        <p:nvPr/>
      </p:nvGrpSpPr>
      <p:grpSpPr>
        <a:xfrm>
          <a:off x="0" y="0"/>
          <a:ext cx="0" cy="0"/>
          <a:chOff x="0" y="0"/>
          <a:chExt cx="0" cy="0"/>
        </a:xfrm>
      </p:grpSpPr>
      <p:sp>
        <p:nvSpPr>
          <p:cNvPr id="53" name="Shape 5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4" name="Shape 14"/>
        <p:cNvGrpSpPr/>
        <p:nvPr/>
      </p:nvGrpSpPr>
      <p:grpSpPr>
        <a:xfrm>
          <a:off x="0" y="0"/>
          <a:ext cx="0" cy="0"/>
          <a:chOff x="0" y="0"/>
          <a:chExt cx="0" cy="0"/>
        </a:xfrm>
      </p:grpSpPr>
      <p:sp>
        <p:nvSpPr>
          <p:cNvPr id="15" name="Shape 15"/>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 name="Shape 16"/>
          <p:cNvSpPr txBox="1"/>
          <p:nvPr>
            <p:ph type="title"/>
          </p:nvPr>
        </p:nvSpPr>
        <p:spPr>
          <a:xfrm>
            <a:off x="485875" y="1714500"/>
            <a:ext cx="8183700" cy="785700"/>
          </a:xfrm>
          <a:prstGeom prst="rect">
            <a:avLst/>
          </a:prstGeom>
        </p:spPr>
        <p:txBody>
          <a:bodyPr anchorCtr="0" anchor="b" bIns="91425" lIns="91425" spcFirstLastPara="1" rIns="91425" wrap="square" tIns="91425"/>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7" name="Shape 1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8" name="Shape 18"/>
        <p:cNvGrpSpPr/>
        <p:nvPr/>
      </p:nvGrpSpPr>
      <p:grpSpPr>
        <a:xfrm>
          <a:off x="0" y="0"/>
          <a:ext cx="0" cy="0"/>
          <a:chOff x="0" y="0"/>
          <a:chExt cx="0" cy="0"/>
        </a:xfrm>
      </p:grpSpPr>
      <p:sp>
        <p:nvSpPr>
          <p:cNvPr id="19" name="Shape 19"/>
          <p:cNvSpPr txBox="1"/>
          <p:nvPr>
            <p:ph type="title"/>
          </p:nvPr>
        </p:nvSpPr>
        <p:spPr>
          <a:xfrm>
            <a:off x="311700" y="445025"/>
            <a:ext cx="8520600" cy="623400"/>
          </a:xfrm>
          <a:prstGeom prst="rect">
            <a:avLst/>
          </a:prstGeom>
        </p:spPr>
        <p:txBody>
          <a:bodyPr anchorCtr="0" anchor="t"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0" name="Shape 20"/>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1" name="Shape 2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2" name="Shape 22"/>
        <p:cNvGrpSpPr/>
        <p:nvPr/>
      </p:nvGrpSpPr>
      <p:grpSpPr>
        <a:xfrm>
          <a:off x="0" y="0"/>
          <a:ext cx="0" cy="0"/>
          <a:chOff x="0" y="0"/>
          <a:chExt cx="0" cy="0"/>
        </a:xfrm>
      </p:grpSpPr>
      <p:sp>
        <p:nvSpPr>
          <p:cNvPr id="23" name="Shape 23"/>
          <p:cNvSpPr txBox="1"/>
          <p:nvPr>
            <p:ph type="title"/>
          </p:nvPr>
        </p:nvSpPr>
        <p:spPr>
          <a:xfrm>
            <a:off x="311700" y="445025"/>
            <a:ext cx="8520600" cy="623400"/>
          </a:xfrm>
          <a:prstGeom prst="rect">
            <a:avLst/>
          </a:prstGeom>
        </p:spPr>
        <p:txBody>
          <a:bodyPr anchorCtr="0" anchor="t"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4" name="Shape 24"/>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Shape 2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6" name="Shape 2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7" name="Shape 27"/>
        <p:cNvGrpSpPr/>
        <p:nvPr/>
      </p:nvGrpSpPr>
      <p:grpSpPr>
        <a:xfrm>
          <a:off x="0" y="0"/>
          <a:ext cx="0" cy="0"/>
          <a:chOff x="0" y="0"/>
          <a:chExt cx="0" cy="0"/>
        </a:xfrm>
      </p:grpSpPr>
      <p:sp>
        <p:nvSpPr>
          <p:cNvPr id="28" name="Shape 28"/>
          <p:cNvSpPr txBox="1"/>
          <p:nvPr>
            <p:ph type="title"/>
          </p:nvPr>
        </p:nvSpPr>
        <p:spPr>
          <a:xfrm>
            <a:off x="311700" y="445025"/>
            <a:ext cx="8520600" cy="623400"/>
          </a:xfrm>
          <a:prstGeom prst="rect">
            <a:avLst/>
          </a:prstGeom>
        </p:spPr>
        <p:txBody>
          <a:bodyPr anchorCtr="0" anchor="t"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9" name="Shape 2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0" name="Shape 30"/>
        <p:cNvGrpSpPr/>
        <p:nvPr/>
      </p:nvGrpSpPr>
      <p:grpSpPr>
        <a:xfrm>
          <a:off x="0" y="0"/>
          <a:ext cx="0" cy="0"/>
          <a:chOff x="0" y="0"/>
          <a:chExt cx="0" cy="0"/>
        </a:xfrm>
      </p:grpSpPr>
      <p:sp>
        <p:nvSpPr>
          <p:cNvPr id="31" name="Shape 31"/>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Shape 32"/>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3" name="Shape 3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2"/>
        </a:solidFill>
      </p:bgPr>
    </p:bg>
    <p:spTree>
      <p:nvGrpSpPr>
        <p:cNvPr id="34" name="Shape 34"/>
        <p:cNvGrpSpPr/>
        <p:nvPr/>
      </p:nvGrpSpPr>
      <p:grpSpPr>
        <a:xfrm>
          <a:off x="0" y="0"/>
          <a:ext cx="0" cy="0"/>
          <a:chOff x="0" y="0"/>
          <a:chExt cx="0" cy="0"/>
        </a:xfrm>
      </p:grpSpPr>
      <p:sp>
        <p:nvSpPr>
          <p:cNvPr id="35" name="Shape 35"/>
          <p:cNvSpPr txBox="1"/>
          <p:nvPr>
            <p:ph type="title"/>
          </p:nvPr>
        </p:nvSpPr>
        <p:spPr>
          <a:xfrm>
            <a:off x="490250" y="526350"/>
            <a:ext cx="5604000" cy="40908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6" name="Shape 3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7" name="Shape 37"/>
        <p:cNvGrpSpPr/>
        <p:nvPr/>
      </p:nvGrpSpPr>
      <p:grpSpPr>
        <a:xfrm>
          <a:off x="0" y="0"/>
          <a:ext cx="0" cy="0"/>
          <a:chOff x="0" y="0"/>
          <a:chExt cx="0" cy="0"/>
        </a:xfrm>
      </p:grpSpPr>
      <p:sp>
        <p:nvSpPr>
          <p:cNvPr id="38" name="Shape 38"/>
          <p:cNvSpPr/>
          <p:nvPr/>
        </p:nvSpPr>
        <p:spPr>
          <a:xfrm>
            <a:off x="4636800" y="80700"/>
            <a:ext cx="4426500" cy="4982100"/>
          </a:xfrm>
          <a:prstGeom prst="rect">
            <a:avLst/>
          </a:prstGeom>
          <a:solidFill>
            <a:schemeClr val="accen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39" name="Shape 3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0" name="Shape 40"/>
          <p:cNvSpPr txBox="1"/>
          <p:nvPr>
            <p:ph type="title"/>
          </p:nvPr>
        </p:nvSpPr>
        <p:spPr>
          <a:xfrm>
            <a:off x="265500" y="1181700"/>
            <a:ext cx="4045200" cy="15336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1" name="Shape 41"/>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2" name="Shape 42"/>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3" name="Shape 4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4" name="Shape 44"/>
        <p:cNvGrpSpPr/>
        <p:nvPr/>
      </p:nvGrpSpPr>
      <p:grpSpPr>
        <a:xfrm>
          <a:off x="0" y="0"/>
          <a:ext cx="0" cy="0"/>
          <a:chOff x="0" y="0"/>
          <a:chExt cx="0" cy="0"/>
        </a:xfrm>
      </p:grpSpPr>
      <p:sp>
        <p:nvSpPr>
          <p:cNvPr id="45" name="Shape 45"/>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100"/>
              <a:buNone/>
              <a:defRPr sz="2100"/>
            </a:lvl1pPr>
          </a:lstStyle>
          <a:p/>
        </p:txBody>
      </p:sp>
      <p:sp>
        <p:nvSpPr>
          <p:cNvPr id="46" name="Shape 4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c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plum">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indent="-317500" lvl="1" marL="9144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indent="-317500" lvl="2" marL="13716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indent="-317500" lvl="3" marL="18288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indent="-317500" lvl="4" marL="22860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indent="-317500" lvl="5" marL="27432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indent="-317500" lvl="6" marL="32004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indent="-317500" lvl="7" marL="36576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indent="-317500" lvl="8" marL="4114800">
              <a:lnSpc>
                <a:spcPct val="115000"/>
              </a:lnSpc>
              <a:spcBef>
                <a:spcPts val="1600"/>
              </a:spcBef>
              <a:spcAft>
                <a:spcPts val="160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p:txBody>
      </p:sp>
      <p:sp>
        <p:nvSpPr>
          <p:cNvPr id="8" name="Shape 8"/>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indent="0" lvl="0" marL="0">
              <a:spcBef>
                <a:spcPts val="0"/>
              </a:spcBef>
              <a:spcAft>
                <a:spcPts val="0"/>
              </a:spcAft>
              <a:buNone/>
            </a:pPr>
            <a:fld id="{00000000-1234-1234-1234-123412341234}" type="slidenum">
              <a:rPr lang="c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8.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www.google.cz/search?biw=927&amp;bih=752&amp;tbm=isch&amp;sa=1&amp;ei=OpymWvbeAYWQsgH3zru4BA&amp;q=rozhovor&amp;oq=rozhovor&amp;gs_l=psy-ab.3..0l3j0i30k1j0i5i30k1l2j0i30k1l2j0i5i30k1l2.138185.139356.0.139668.9.9.0.0.0.0.119.658.6j1.8.0....0...1c.1.64.psy-ab..1.7.657.0..0i67k1.124.jGJb8Tt18JY#imgrc=ACNmi6OfBerB3M:" TargetMode="External"/><Relationship Id="rId4" Type="http://schemas.openxmlformats.org/officeDocument/2006/relationships/hyperlink" Target="https://www.google.cz/search?biw=927&amp;bih=752&amp;tbm=isch&amp;sa=1&amp;ei=MZymWqOAGcSksgGPlKHwBw&amp;q=transkripce+-+p%C5%99epis+-+sociologick%C3%BD+v%C3%BDzkum&amp;oq=transkripce+-+p%C5%99epis+-+sociologick%C3%BD+v%C3%BDzkum&amp;gs_l=psy-ab.3...4238.7556.0.7799.22.22.0.0.0.0.153.1564.20j1.21.0....0...1c.1.64.psy-ab..1.0.0....0.3V13mfP3acY#imgrc=9MZyHQlzPjewnM:" TargetMode="External"/><Relationship Id="rId11" Type="http://schemas.openxmlformats.org/officeDocument/2006/relationships/hyperlink" Target="https://www.google.cz/search?q=validita&amp;client=safari&amp;rls=en&amp;dcr=0&amp;source=lnms&amp;tbm=isch&amp;sa=X&amp;ved=0ahUKEwiOq76CkufZAhXHWSwKHc2xBkIQ_AUICygC&amp;biw=927&amp;bih=752#imgrc=vyxrW5bhodPiRM:" TargetMode="External"/><Relationship Id="rId10" Type="http://schemas.openxmlformats.org/officeDocument/2006/relationships/hyperlink" Target="https://www.google.cz/search?client=safari&amp;rls=en&amp;dcr=0&amp;biw=927&amp;bih=752&amp;tbm=isch&amp;sa=1&amp;ei=a6GmWqaaCYatsAGggrcY&amp;q=po%C4%8D%C3%ADtadlo&amp;oq=po%C4%8D%C3%ADtadlo&amp;gs_l=psy-ab.3..0l10.3480.4570.0.6303.7.5.0.2.2.0.122.464.3j2.5.0....0...1c.1.64.psy-ab..0.7.490...0i67k1.0.GDktVkMxlLs#imgrc=yAwAGmSCU4z-GM:" TargetMode="External"/><Relationship Id="rId9" Type="http://schemas.openxmlformats.org/officeDocument/2006/relationships/hyperlink" Target="https://www.google.cz/search?client=safari&amp;rls=en&amp;dcr=0&amp;biw=1522&amp;bih=886&amp;tbm=isch&amp;sa=1&amp;ei=pp-mWvHXNMOesAGXtZj4Bg&amp;q=Doing+qualitative+research&amp;oq=Doing+qualitative+research&amp;gs_l=psy-ab.3..0i19k1.137118.141755.0.142606.27.14.0.13.13.0.125.1283.7j6.14.0....0...1c.1.64.psy-ab..0.26.1549.0..0j0i30k1j0i30i19k1j0i5i30i19k1j0i13i30i19k1j0i8i30k1j0i24k1j0i8i30i19k1.72.FRCc8hDrbgE#imgrc=NjQBRHQ63WqfIM:" TargetMode="External"/><Relationship Id="rId5" Type="http://schemas.openxmlformats.org/officeDocument/2006/relationships/hyperlink" Target="https://www.google.cz/search?q=spolehlivost&amp;client=safari&amp;rls=en&amp;dcr=0&amp;source=lnms&amp;tbm=isch&amp;sa=X&amp;ved=0ahUKEwjCofaTi-fZAhUJ8ywKHQ7HDDgQ_AUICigB&amp;biw=927&amp;bih=752" TargetMode="External"/><Relationship Id="rId6" Type="http://schemas.openxmlformats.org/officeDocument/2006/relationships/hyperlink" Target="https://www.google.cz/search?client=safari&amp;rls=en&amp;dcr=0&amp;biw=927&amp;bih=752&amp;tbm=isch&amp;sa=1&amp;ei=AJumWuvHPMqhsAHGiLDoBQ&amp;q=validita&amp;oq=validita&amp;gs_l=psy-ab.3..0i19k1l2j0i5i30i19k1l3j0i30i19k1l2j0i5i30i19k1l2.112561.113761.0.113858.9.9.0.0.0.0.87.653.8.9.0....0...1c.1.64.psy-ab..0.8.651.0..0j0i30k1.61.HpCDUgBPRZ4#imgrc=lCvUlbeP8sYE9M:" TargetMode="External"/><Relationship Id="rId7" Type="http://schemas.openxmlformats.org/officeDocument/2006/relationships/hyperlink" Target="https://www.google.cz/search?q=hypot%C3%A9za&amp;source=lnms&amp;tbm=isch&amp;sa=X&amp;ved=0ahUKEwjN_fa6iufZAhWFhSwKHfzkDhEQ_AUICigB&amp;biw=927&amp;bih=752#imgrc=jRBMyB_QeDGnOM:" TargetMode="External"/><Relationship Id="rId8" Type="http://schemas.openxmlformats.org/officeDocument/2006/relationships/hyperlink" Target="https://www.google.cz/search?client=safari&amp;rls=en&amp;dcr=0&amp;biw=927&amp;bih=752&amp;tbm=isch&amp;sa=1&amp;ei=IZ6mWu7XHoqUsgGI26KAAQ&amp;q=pozorov%C3%A1n%C3%AD+&amp;oq=pozorov%C3%A1n%C3%AD+&amp;gs_l=psy-ab.3...386056.388213.0.388578.19.12.0.0.0.0.227.730.2j2j1.5.0....0...1c.1.64.psy-ab..17.0.0....0.LLU9XglOOZM#imgrc=naKPfJNIINGgR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9.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7" name="Shape 57"/>
        <p:cNvGrpSpPr/>
        <p:nvPr/>
      </p:nvGrpSpPr>
      <p:grpSpPr>
        <a:xfrm>
          <a:off x="0" y="0"/>
          <a:ext cx="0" cy="0"/>
          <a:chOff x="0" y="0"/>
          <a:chExt cx="0" cy="0"/>
        </a:xfrm>
      </p:grpSpPr>
      <p:sp>
        <p:nvSpPr>
          <p:cNvPr id="58" name="Shape 58"/>
          <p:cNvSpPr txBox="1"/>
          <p:nvPr>
            <p:ph type="ctrTitle"/>
          </p:nvPr>
        </p:nvSpPr>
        <p:spPr>
          <a:xfrm>
            <a:off x="485875" y="264475"/>
            <a:ext cx="8183700" cy="14736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cs"/>
              <a:t>Doing qualitative research</a:t>
            </a:r>
            <a:endParaRPr/>
          </a:p>
          <a:p>
            <a:pPr indent="0" lvl="0" marL="0">
              <a:spcBef>
                <a:spcPts val="0"/>
              </a:spcBef>
              <a:spcAft>
                <a:spcPts val="0"/>
              </a:spcAft>
              <a:buNone/>
            </a:pPr>
            <a:r>
              <a:rPr lang="cs" sz="3000"/>
              <a:t>(Validity and Reliability)</a:t>
            </a:r>
            <a:endParaRPr sz="3000"/>
          </a:p>
        </p:txBody>
      </p:sp>
      <p:sp>
        <p:nvSpPr>
          <p:cNvPr id="59" name="Shape 59"/>
          <p:cNvSpPr txBox="1"/>
          <p:nvPr>
            <p:ph idx="1" type="subTitle"/>
          </p:nvPr>
        </p:nvSpPr>
        <p:spPr>
          <a:xfrm>
            <a:off x="485875" y="1738075"/>
            <a:ext cx="8183700" cy="861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sz="2800"/>
              <a:t>David Silverman</a:t>
            </a:r>
            <a:endParaRPr sz="2800"/>
          </a:p>
        </p:txBody>
      </p:sp>
      <p:sp>
        <p:nvSpPr>
          <p:cNvPr id="60" name="Shape 60"/>
          <p:cNvSpPr txBox="1"/>
          <p:nvPr/>
        </p:nvSpPr>
        <p:spPr>
          <a:xfrm>
            <a:off x="1838275" y="3854500"/>
            <a:ext cx="6831300" cy="797100"/>
          </a:xfrm>
          <a:prstGeom prst="rect">
            <a:avLst/>
          </a:prstGeom>
          <a:noFill/>
          <a:ln>
            <a:noFill/>
          </a:ln>
        </p:spPr>
        <p:txBody>
          <a:bodyPr anchorCtr="0" anchor="t" bIns="91425" lIns="91425" spcFirstLastPara="1" rIns="91425" wrap="square" tIns="91425">
            <a:noAutofit/>
          </a:bodyPr>
          <a:lstStyle/>
          <a:p>
            <a:pPr indent="0" lvl="0" marL="4572000">
              <a:spcBef>
                <a:spcPts val="0"/>
              </a:spcBef>
              <a:spcAft>
                <a:spcPts val="0"/>
              </a:spcAft>
              <a:buNone/>
            </a:pPr>
            <a:r>
              <a:rPr lang="cs" sz="1600"/>
              <a:t>Kateřina Rohanová</a:t>
            </a:r>
            <a:endParaRPr sz="1600"/>
          </a:p>
          <a:p>
            <a:pPr indent="0" lvl="0" marL="4572000">
              <a:spcBef>
                <a:spcPts val="0"/>
              </a:spcBef>
              <a:spcAft>
                <a:spcPts val="0"/>
              </a:spcAft>
              <a:buNone/>
            </a:pPr>
            <a:r>
              <a:rPr lang="cs" sz="1600"/>
              <a:t>PVP</a:t>
            </a:r>
            <a:endParaRPr sz="16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Testování hypotéz</a:t>
            </a:r>
            <a:endParaRPr/>
          </a:p>
        </p:txBody>
      </p:sp>
      <p:sp>
        <p:nvSpPr>
          <p:cNvPr id="121" name="Shape 121"/>
          <p:cNvSpPr txBox="1"/>
          <p:nvPr>
            <p:ph idx="1" type="body"/>
          </p:nvPr>
        </p:nvSpPr>
        <p:spPr>
          <a:xfrm>
            <a:off x="311700" y="1331525"/>
            <a:ext cx="8520600" cy="37095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cs"/>
              <a:t>Analytická indukce</a:t>
            </a:r>
            <a:endParaRPr/>
          </a:p>
          <a:p>
            <a:pPr indent="-342900" lvl="0" marL="457200" rtl="0">
              <a:spcBef>
                <a:spcPts val="0"/>
              </a:spcBef>
              <a:spcAft>
                <a:spcPts val="0"/>
              </a:spcAft>
              <a:buSzPts val="1800"/>
              <a:buChar char="-"/>
            </a:pPr>
            <a:r>
              <a:rPr lang="cs"/>
              <a:t>techniky: hledání deviantních případů, použití konstantní srovnávací metody</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a:spcBef>
                <a:spcPts val="1600"/>
              </a:spcBef>
              <a:spcAft>
                <a:spcPts val="1600"/>
              </a:spcAft>
              <a:buNone/>
            </a:pPr>
            <a:r>
              <a:t/>
            </a:r>
            <a:endParaRPr/>
          </a:p>
        </p:txBody>
      </p:sp>
      <p:pic>
        <p:nvPicPr>
          <p:cNvPr id="122" name="Shape 122"/>
          <p:cNvPicPr preferRelativeResize="0"/>
          <p:nvPr/>
        </p:nvPicPr>
        <p:blipFill>
          <a:blip r:embed="rId3">
            <a:alphaModFix/>
          </a:blip>
          <a:stretch>
            <a:fillRect/>
          </a:stretch>
        </p:blipFill>
        <p:spPr>
          <a:xfrm>
            <a:off x="6799400" y="2445650"/>
            <a:ext cx="2344600" cy="23446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Počítání v kvalitativním výzkumu</a:t>
            </a:r>
            <a:endParaRPr/>
          </a:p>
        </p:txBody>
      </p:sp>
      <p:sp>
        <p:nvSpPr>
          <p:cNvPr id="128" name="Shape 1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cs"/>
              <a:t>začlenění kvantitativních dat</a:t>
            </a:r>
            <a:endParaRPr/>
          </a:p>
          <a:p>
            <a:pPr indent="-342900" lvl="0" marL="457200" rtl="0">
              <a:spcBef>
                <a:spcPts val="0"/>
              </a:spcBef>
              <a:spcAft>
                <a:spcPts val="0"/>
              </a:spcAft>
              <a:buSzPts val="1800"/>
              <a:buChar char="-"/>
            </a:pPr>
            <a:r>
              <a:rPr lang="cs"/>
              <a:t>nedůvěra výzkumným zprávám</a:t>
            </a:r>
            <a:endParaRPr/>
          </a:p>
          <a:p>
            <a:pPr indent="-342900" lvl="0" marL="457200">
              <a:spcBef>
                <a:spcPts val="0"/>
              </a:spcBef>
              <a:spcAft>
                <a:spcPts val="0"/>
              </a:spcAft>
              <a:buSzPts val="1800"/>
              <a:buChar char="-"/>
            </a:pPr>
            <a:r>
              <a:rPr lang="cs"/>
              <a:t>Silvermanova teorie o jednoduchém počítání (NHS klinika vs. privátní klinika)</a:t>
            </a:r>
            <a:endParaRPr/>
          </a:p>
        </p:txBody>
      </p:sp>
      <p:pic>
        <p:nvPicPr>
          <p:cNvPr id="129" name="Shape 129"/>
          <p:cNvPicPr preferRelativeResize="0"/>
          <p:nvPr/>
        </p:nvPicPr>
        <p:blipFill>
          <a:blip r:embed="rId3">
            <a:alphaModFix/>
          </a:blip>
          <a:stretch>
            <a:fillRect/>
          </a:stretch>
        </p:blipFill>
        <p:spPr>
          <a:xfrm>
            <a:off x="6707874" y="2581525"/>
            <a:ext cx="2124425" cy="23441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Validita - shrnutí</a:t>
            </a:r>
            <a:endParaRPr/>
          </a:p>
        </p:txBody>
      </p:sp>
      <p:sp>
        <p:nvSpPr>
          <p:cNvPr id="135" name="Shape 1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cs"/>
              <a:t>metody zobecňování na větší populaci</a:t>
            </a:r>
            <a:endParaRPr/>
          </a:p>
          <a:p>
            <a:pPr indent="-342900" lvl="0" marL="457200" rtl="0">
              <a:spcBef>
                <a:spcPts val="0"/>
              </a:spcBef>
              <a:spcAft>
                <a:spcPts val="0"/>
              </a:spcAft>
              <a:buSzPts val="1800"/>
              <a:buChar char="-"/>
            </a:pPr>
            <a:r>
              <a:rPr lang="cs"/>
              <a:t>metody testování hypotéz</a:t>
            </a:r>
            <a:endParaRPr/>
          </a:p>
          <a:p>
            <a:pPr indent="-342900" lvl="0" marL="457200" rtl="0">
              <a:spcBef>
                <a:spcPts val="0"/>
              </a:spcBef>
              <a:spcAft>
                <a:spcPts val="0"/>
              </a:spcAft>
              <a:buSzPts val="1800"/>
              <a:buChar char="-"/>
            </a:pPr>
            <a:r>
              <a:rPr lang="cs"/>
              <a:t>užívání jednoduchého počítání</a:t>
            </a:r>
            <a:endParaRPr/>
          </a:p>
          <a:p>
            <a:pPr indent="-342900" lvl="0" marL="457200">
              <a:spcBef>
                <a:spcPts val="0"/>
              </a:spcBef>
              <a:spcAft>
                <a:spcPts val="0"/>
              </a:spcAft>
              <a:buSzPts val="1800"/>
              <a:buChar char="-"/>
            </a:pPr>
            <a:r>
              <a:rPr lang="cs"/>
              <a:t>triangulace a validita respondentů většinou nevhodná pro kvalitu</a:t>
            </a:r>
            <a:endParaRPr/>
          </a:p>
        </p:txBody>
      </p:sp>
      <p:pic>
        <p:nvPicPr>
          <p:cNvPr id="136" name="Shape 136"/>
          <p:cNvPicPr preferRelativeResize="0"/>
          <p:nvPr/>
        </p:nvPicPr>
        <p:blipFill>
          <a:blip r:embed="rId3">
            <a:alphaModFix/>
          </a:blip>
          <a:stretch>
            <a:fillRect/>
          </a:stretch>
        </p:blipFill>
        <p:spPr>
          <a:xfrm>
            <a:off x="5277700" y="2500673"/>
            <a:ext cx="3293225" cy="26428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Přínos</a:t>
            </a:r>
            <a:endParaRPr/>
          </a:p>
        </p:txBody>
      </p:sp>
      <p:sp>
        <p:nvSpPr>
          <p:cNvPr id="142" name="Shape 142"/>
          <p:cNvSpPr txBox="1"/>
          <p:nvPr>
            <p:ph idx="1" type="body"/>
          </p:nvPr>
        </p:nvSpPr>
        <p:spPr>
          <a:xfrm>
            <a:off x="311700" y="1687200"/>
            <a:ext cx="8520600" cy="28818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cs"/>
              <a:t>obohacení slovní zásoby anglického jazyka</a:t>
            </a:r>
            <a:endParaRPr/>
          </a:p>
          <a:p>
            <a:pPr indent="-342900" lvl="0" marL="457200">
              <a:spcBef>
                <a:spcPts val="0"/>
              </a:spcBef>
              <a:spcAft>
                <a:spcPts val="0"/>
              </a:spcAft>
              <a:buSzPts val="1800"/>
              <a:buChar char="-"/>
            </a:pPr>
            <a:r>
              <a:rPr lang="cs"/>
              <a:t>nové poznatky v oblasti validity -&gt; Silvermanovo počítání</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Literární zdroj</a:t>
            </a:r>
            <a:endParaRPr/>
          </a:p>
        </p:txBody>
      </p:sp>
      <p:sp>
        <p:nvSpPr>
          <p:cNvPr id="148" name="Shape 14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cs"/>
              <a:t>SILVERMAN, David. </a:t>
            </a:r>
            <a:r>
              <a:rPr i="1" lang="cs"/>
              <a:t>Doing qualitative research</a:t>
            </a:r>
            <a:r>
              <a:rPr lang="cs"/>
              <a:t>. 3E. Los Angeles: Sage, 2013. ISBN: 978-1-4462-6015-9. Kap. 7. Validity and Reliability</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Shape 153"/>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Zdroje obrázků</a:t>
            </a:r>
            <a:endParaRPr/>
          </a:p>
        </p:txBody>
      </p:sp>
      <p:sp>
        <p:nvSpPr>
          <p:cNvPr id="154" name="Shape 154"/>
          <p:cNvSpPr txBox="1"/>
          <p:nvPr>
            <p:ph idx="1" type="body"/>
          </p:nvPr>
        </p:nvSpPr>
        <p:spPr>
          <a:xfrm>
            <a:off x="311700" y="1152475"/>
            <a:ext cx="8520600" cy="4065900"/>
          </a:xfrm>
          <a:prstGeom prst="rect">
            <a:avLst/>
          </a:prstGeom>
        </p:spPr>
        <p:txBody>
          <a:bodyPr anchorCtr="0" anchor="t" bIns="91425" lIns="91425" spcFirstLastPara="1" rIns="91425" wrap="square" tIns="91425">
            <a:noAutofit/>
          </a:bodyPr>
          <a:lstStyle/>
          <a:p>
            <a:pPr indent="0" lvl="0" marL="0">
              <a:lnSpc>
                <a:spcPct val="100000"/>
              </a:lnSpc>
              <a:spcBef>
                <a:spcPts val="0"/>
              </a:spcBef>
              <a:spcAft>
                <a:spcPts val="0"/>
              </a:spcAft>
              <a:buNone/>
            </a:pPr>
            <a:r>
              <a:rPr lang="cs" sz="900">
                <a:solidFill>
                  <a:srgbClr val="434343"/>
                </a:solidFill>
                <a:highlight>
                  <a:srgbClr val="FFFFFF"/>
                </a:highlight>
                <a:uFill>
                  <a:noFill/>
                </a:uFill>
                <a:latin typeface="Arial"/>
                <a:ea typeface="Arial"/>
                <a:cs typeface="Arial"/>
                <a:sym typeface="Arial"/>
                <a:hlinkClick r:id="rId3"/>
              </a:rPr>
              <a:t>https://www.google.cz/search?biw=927&amp;bih=752&amp;tbm=isch&amp;sa=1&amp;e</a:t>
            </a:r>
            <a:endParaRPr sz="900">
              <a:latin typeface="Arial"/>
              <a:ea typeface="Arial"/>
              <a:cs typeface="Arial"/>
              <a:sym typeface="Arial"/>
            </a:endParaRPr>
          </a:p>
          <a:p>
            <a:pPr indent="0" lvl="0" marL="0">
              <a:lnSpc>
                <a:spcPct val="100000"/>
              </a:lnSpc>
              <a:spcBef>
                <a:spcPts val="1600"/>
              </a:spcBef>
              <a:spcAft>
                <a:spcPts val="0"/>
              </a:spcAft>
              <a:buNone/>
            </a:pPr>
            <a:r>
              <a:rPr lang="cs" sz="900">
                <a:solidFill>
                  <a:srgbClr val="434343"/>
                </a:solidFill>
                <a:highlight>
                  <a:srgbClr val="FFFFFF"/>
                </a:highlight>
                <a:uFill>
                  <a:noFill/>
                </a:uFill>
                <a:latin typeface="Arial"/>
                <a:ea typeface="Arial"/>
                <a:cs typeface="Arial"/>
                <a:sym typeface="Arial"/>
                <a:hlinkClick r:id="rId4"/>
              </a:rPr>
              <a:t>https://www.google.cz/search?biw=927&amp;bih=752&amp;tbm=isch&amp;sa=1&amp;</a:t>
            </a:r>
            <a:endParaRPr sz="900">
              <a:solidFill>
                <a:srgbClr val="434343"/>
              </a:solidFill>
              <a:latin typeface="Arial"/>
              <a:ea typeface="Arial"/>
              <a:cs typeface="Arial"/>
              <a:sym typeface="Arial"/>
            </a:endParaRPr>
          </a:p>
          <a:p>
            <a:pPr indent="0" lvl="0" marL="0">
              <a:lnSpc>
                <a:spcPct val="100000"/>
              </a:lnSpc>
              <a:spcBef>
                <a:spcPts val="1600"/>
              </a:spcBef>
              <a:spcAft>
                <a:spcPts val="0"/>
              </a:spcAft>
              <a:buNone/>
            </a:pPr>
            <a:r>
              <a:rPr lang="cs" sz="900">
                <a:solidFill>
                  <a:srgbClr val="434343"/>
                </a:solidFill>
                <a:highlight>
                  <a:srgbClr val="FFFFFF"/>
                </a:highlight>
                <a:uFill>
                  <a:noFill/>
                </a:uFill>
                <a:latin typeface="Arial"/>
                <a:ea typeface="Arial"/>
                <a:cs typeface="Arial"/>
                <a:sym typeface="Arial"/>
                <a:hlinkClick r:id="rId5"/>
              </a:rPr>
              <a:t>https://www.google.cz/search?q=spolehlivost&amp;client=safari&amp;rls=en&amp;d</a:t>
            </a:r>
            <a:endParaRPr sz="900">
              <a:solidFill>
                <a:srgbClr val="434343"/>
              </a:solidFill>
              <a:latin typeface="Arial"/>
              <a:ea typeface="Arial"/>
              <a:cs typeface="Arial"/>
              <a:sym typeface="Arial"/>
            </a:endParaRPr>
          </a:p>
          <a:p>
            <a:pPr indent="0" lvl="0" marL="0">
              <a:lnSpc>
                <a:spcPct val="100000"/>
              </a:lnSpc>
              <a:spcBef>
                <a:spcPts val="1600"/>
              </a:spcBef>
              <a:spcAft>
                <a:spcPts val="0"/>
              </a:spcAft>
              <a:buNone/>
            </a:pPr>
            <a:r>
              <a:rPr lang="cs" sz="900">
                <a:solidFill>
                  <a:srgbClr val="434343"/>
                </a:solidFill>
                <a:highlight>
                  <a:srgbClr val="FFFFFF"/>
                </a:highlight>
                <a:uFill>
                  <a:noFill/>
                </a:uFill>
                <a:latin typeface="Arial"/>
                <a:ea typeface="Arial"/>
                <a:cs typeface="Arial"/>
                <a:sym typeface="Arial"/>
                <a:hlinkClick r:id="rId6"/>
              </a:rPr>
              <a:t>ttps://www.google.cz/search?client=safari&amp;rls=en&amp;dcr=0&amp;biw=927&amp;bih=752&amp;tbm=isch&amp;sa=1&amp;ei=AJumWuvHPMqhsAHGiLDoBQ&amp;q=validita&amp;oq=validita&amp;gs_l=psy-ab.3..0i19k1l2j0i5i30i19k1l3j0i30i19k1l2j0i5i30i19k1l2.112561.113761.0.113858.9.9.0.0.0.0.87.653.8.9.0....0...1c.1.64.psy-ab..0.8.651.0..0j0i30k1.61.HpCDUgBPRZ4#imgrc=lCvUlbeP8sYE9M:</a:t>
            </a:r>
            <a:r>
              <a:rPr lang="cs" sz="900">
                <a:solidFill>
                  <a:srgbClr val="434343"/>
                </a:solidFill>
                <a:highlight>
                  <a:srgbClr val="FFFFFF"/>
                </a:highlight>
                <a:latin typeface="Arial"/>
                <a:ea typeface="Arial"/>
                <a:cs typeface="Arial"/>
                <a:sym typeface="Arial"/>
              </a:rPr>
              <a:t> </a:t>
            </a:r>
            <a:endParaRPr sz="900">
              <a:solidFill>
                <a:srgbClr val="434343"/>
              </a:solidFill>
              <a:highlight>
                <a:srgbClr val="FFFFFF"/>
              </a:highlight>
              <a:latin typeface="Arial"/>
              <a:ea typeface="Arial"/>
              <a:cs typeface="Arial"/>
              <a:sym typeface="Arial"/>
            </a:endParaRPr>
          </a:p>
          <a:p>
            <a:pPr indent="0" lvl="0" marL="0" rtl="0">
              <a:lnSpc>
                <a:spcPct val="100000"/>
              </a:lnSpc>
              <a:spcBef>
                <a:spcPts val="1600"/>
              </a:spcBef>
              <a:spcAft>
                <a:spcPts val="0"/>
              </a:spcAft>
              <a:buNone/>
            </a:pPr>
            <a:r>
              <a:rPr lang="cs" sz="900">
                <a:solidFill>
                  <a:srgbClr val="434343"/>
                </a:solidFill>
                <a:highlight>
                  <a:srgbClr val="FFFFFF"/>
                </a:highlight>
                <a:uFill>
                  <a:noFill/>
                </a:uFill>
                <a:latin typeface="Arial"/>
                <a:ea typeface="Arial"/>
                <a:cs typeface="Arial"/>
                <a:sym typeface="Arial"/>
                <a:hlinkClick r:id="rId7"/>
              </a:rPr>
              <a:t>https://www.google.cz/search?q=hypot%C3%A9za&amp;source=lnms&amp;tb</a:t>
            </a:r>
            <a:endParaRPr sz="900">
              <a:solidFill>
                <a:srgbClr val="434343"/>
              </a:solidFill>
              <a:latin typeface="Arial"/>
              <a:ea typeface="Arial"/>
              <a:cs typeface="Arial"/>
              <a:sym typeface="Arial"/>
            </a:endParaRPr>
          </a:p>
          <a:p>
            <a:pPr indent="0" lvl="0" marL="0" rtl="0">
              <a:lnSpc>
                <a:spcPct val="100000"/>
              </a:lnSpc>
              <a:spcBef>
                <a:spcPts val="1600"/>
              </a:spcBef>
              <a:spcAft>
                <a:spcPts val="0"/>
              </a:spcAft>
              <a:buNone/>
            </a:pPr>
            <a:r>
              <a:rPr lang="cs" sz="900">
                <a:solidFill>
                  <a:srgbClr val="434343"/>
                </a:solidFill>
                <a:highlight>
                  <a:srgbClr val="FFFFFF"/>
                </a:highlight>
                <a:uFill>
                  <a:noFill/>
                </a:uFill>
                <a:latin typeface="Arial"/>
                <a:ea typeface="Arial"/>
                <a:cs typeface="Arial"/>
                <a:sym typeface="Arial"/>
                <a:hlinkClick r:id="rId8"/>
              </a:rPr>
              <a:t>https://www.google.cz/search?client=safari&amp;rls=en&amp;dcr=0&amp;biw=927&amp;bih=752&amp;tbm=isch&amp;sa=1&amp;ei=IZ6mWu7XHoqUsgGI26KAAQ&amp;q=pozorov%C3%A1n%C3%AD+&amp;oq=pozorov%C3%A1n%C3%AD+&amp;gs_l=psy-ab.3...386056.388213.0.388578.19.12.0.0.0.0.227.730.2j2j1.5.0....0...1c.1.64.psy-ab..17.0.0....0.LLU9XglOOZM#imgrc=naKPfJNIINGgRM:</a:t>
            </a:r>
            <a:endParaRPr sz="900">
              <a:solidFill>
                <a:srgbClr val="434343"/>
              </a:solidFill>
              <a:latin typeface="Arial"/>
              <a:ea typeface="Arial"/>
              <a:cs typeface="Arial"/>
              <a:sym typeface="Arial"/>
            </a:endParaRPr>
          </a:p>
          <a:p>
            <a:pPr indent="0" lvl="0" marL="0">
              <a:lnSpc>
                <a:spcPct val="100000"/>
              </a:lnSpc>
              <a:spcBef>
                <a:spcPts val="1600"/>
              </a:spcBef>
              <a:spcAft>
                <a:spcPts val="0"/>
              </a:spcAft>
              <a:buNone/>
            </a:pPr>
            <a:r>
              <a:rPr lang="cs" sz="900">
                <a:solidFill>
                  <a:srgbClr val="434343"/>
                </a:solidFill>
                <a:highlight>
                  <a:srgbClr val="FFFFFF"/>
                </a:highlight>
                <a:uFill>
                  <a:noFill/>
                </a:uFill>
                <a:latin typeface="Arial"/>
                <a:ea typeface="Arial"/>
                <a:cs typeface="Arial"/>
                <a:sym typeface="Arial"/>
                <a:hlinkClick r:id="rId9"/>
              </a:rPr>
              <a:t>https://www.google.cz/search?client=safari&amp;rls=en&amp;dcr=0&amp;biw=1522</a:t>
            </a:r>
            <a:endParaRPr sz="900">
              <a:solidFill>
                <a:srgbClr val="434343"/>
              </a:solidFill>
              <a:latin typeface="Arial"/>
              <a:ea typeface="Arial"/>
              <a:cs typeface="Arial"/>
              <a:sym typeface="Arial"/>
            </a:endParaRPr>
          </a:p>
          <a:p>
            <a:pPr indent="0" lvl="0" marL="0" rtl="0">
              <a:lnSpc>
                <a:spcPct val="100000"/>
              </a:lnSpc>
              <a:spcBef>
                <a:spcPts val="1600"/>
              </a:spcBef>
              <a:spcAft>
                <a:spcPts val="0"/>
              </a:spcAft>
              <a:buNone/>
            </a:pPr>
            <a:r>
              <a:rPr lang="cs" sz="900">
                <a:solidFill>
                  <a:srgbClr val="434343"/>
                </a:solidFill>
                <a:highlight>
                  <a:srgbClr val="FFFFFF"/>
                </a:highlight>
                <a:uFill>
                  <a:noFill/>
                </a:uFill>
                <a:latin typeface="Arial"/>
                <a:ea typeface="Arial"/>
                <a:cs typeface="Arial"/>
                <a:sym typeface="Arial"/>
                <a:hlinkClick r:id="rId10"/>
              </a:rPr>
              <a:t>https://www.google.cz/search?client=safari&amp;rls=en&amp;dcr=0&amp;biw=927&amp;bih=752&amp;tbm=isch&amp;sa=1&amp;ei=a6GmWqaaCYatsAGggrcY&amp;q=po%C4%8D%C3%ADtadlo&amp;oq=po%C4%8D%C3%ADtadlo&amp;gs_l=psy-ab.3..0l10.3480.4570.0.6303.7.5.0.2.2.0.122.464.3j2.5.0....0...1c.1.64.psy-ab..0.7.490...0i67k1.0.GDktVkMxlLs#imgrc=yAwAGmSCU4z-GM:</a:t>
            </a:r>
            <a:endParaRPr sz="900">
              <a:solidFill>
                <a:srgbClr val="434343"/>
              </a:solidFill>
              <a:latin typeface="Arial"/>
              <a:ea typeface="Arial"/>
              <a:cs typeface="Arial"/>
              <a:sym typeface="Arial"/>
            </a:endParaRPr>
          </a:p>
          <a:p>
            <a:pPr indent="0" lvl="0" marL="0" rtl="0">
              <a:lnSpc>
                <a:spcPct val="100000"/>
              </a:lnSpc>
              <a:spcBef>
                <a:spcPts val="1600"/>
              </a:spcBef>
              <a:spcAft>
                <a:spcPts val="0"/>
              </a:spcAft>
              <a:buNone/>
            </a:pPr>
            <a:r>
              <a:rPr lang="cs" sz="900">
                <a:solidFill>
                  <a:srgbClr val="434343"/>
                </a:solidFill>
                <a:highlight>
                  <a:srgbClr val="FFFFFF"/>
                </a:highlight>
                <a:uFill>
                  <a:noFill/>
                </a:uFill>
                <a:latin typeface="Arial"/>
                <a:ea typeface="Arial"/>
                <a:cs typeface="Arial"/>
                <a:sym typeface="Arial"/>
                <a:hlinkClick r:id="rId11"/>
              </a:rPr>
              <a:t>https://www.google.cz/search?q=validita&amp;client=safari&amp;rls=en&amp;dcr=0</a:t>
            </a:r>
            <a:endParaRPr sz="900">
              <a:solidFill>
                <a:srgbClr val="434343"/>
              </a:solidFill>
              <a:latin typeface="Arial"/>
              <a:ea typeface="Arial"/>
              <a:cs typeface="Arial"/>
              <a:sym typeface="Arial"/>
            </a:endParaRPr>
          </a:p>
          <a:p>
            <a:pPr indent="0" lvl="0" marL="0" rtl="0">
              <a:spcBef>
                <a:spcPts val="1600"/>
              </a:spcBef>
              <a:spcAft>
                <a:spcPts val="0"/>
              </a:spcAft>
              <a:buNone/>
            </a:pPr>
            <a:r>
              <a:t/>
            </a:r>
            <a:endParaRPr sz="1100">
              <a:solidFill>
                <a:srgbClr val="434343"/>
              </a:solidFill>
              <a:latin typeface="Arial"/>
              <a:ea typeface="Arial"/>
              <a:cs typeface="Arial"/>
              <a:sym typeface="Arial"/>
            </a:endParaRPr>
          </a:p>
          <a:p>
            <a:pPr indent="0" lvl="0" marL="0" rtl="0">
              <a:spcBef>
                <a:spcPts val="1600"/>
              </a:spcBef>
              <a:spcAft>
                <a:spcPts val="0"/>
              </a:spcAft>
              <a:buNone/>
            </a:pPr>
            <a:r>
              <a:t/>
            </a:r>
            <a:endParaRPr sz="1100">
              <a:solidFill>
                <a:srgbClr val="434343"/>
              </a:solidFill>
              <a:latin typeface="Arial"/>
              <a:ea typeface="Arial"/>
              <a:cs typeface="Arial"/>
              <a:sym typeface="Arial"/>
            </a:endParaRPr>
          </a:p>
          <a:p>
            <a:pPr indent="0" lvl="0" marL="0">
              <a:spcBef>
                <a:spcPts val="1600"/>
              </a:spcBef>
              <a:spcAft>
                <a:spcPts val="0"/>
              </a:spcAft>
              <a:buNone/>
            </a:pPr>
            <a:r>
              <a:t/>
            </a:r>
            <a:endParaRPr sz="1100">
              <a:solidFill>
                <a:srgbClr val="434343"/>
              </a:solidFill>
            </a:endParaRPr>
          </a:p>
          <a:p>
            <a:pPr indent="0" lvl="0" marL="0" rtl="0">
              <a:spcBef>
                <a:spcPts val="1600"/>
              </a:spcBef>
              <a:spcAft>
                <a:spcPts val="0"/>
              </a:spcAft>
              <a:buNone/>
            </a:pPr>
            <a:r>
              <a:t/>
            </a:r>
            <a:endParaRPr sz="1100">
              <a:solidFill>
                <a:srgbClr val="434343"/>
              </a:solidFill>
            </a:endParaRPr>
          </a:p>
          <a:p>
            <a:pPr indent="0" lvl="0" marL="0" rtl="0">
              <a:spcBef>
                <a:spcPts val="1600"/>
              </a:spcBef>
              <a:spcAft>
                <a:spcPts val="0"/>
              </a:spcAft>
              <a:buClr>
                <a:schemeClr val="dk2"/>
              </a:buClr>
              <a:buSzPts val="1100"/>
              <a:buFont typeface="Arial"/>
              <a:buNone/>
            </a:pPr>
            <a:r>
              <a:t/>
            </a:r>
            <a:endParaRPr sz="1100">
              <a:solidFill>
                <a:srgbClr val="434343"/>
              </a:solidFill>
            </a:endParaRPr>
          </a:p>
          <a:p>
            <a:pPr indent="0" lvl="0" marL="0" rtl="0">
              <a:spcBef>
                <a:spcPts val="1600"/>
              </a:spcBef>
              <a:spcAft>
                <a:spcPts val="0"/>
              </a:spcAft>
              <a:buNone/>
            </a:pPr>
            <a:r>
              <a:t/>
            </a:r>
            <a:endParaRPr sz="1100">
              <a:solidFill>
                <a:srgbClr val="434343"/>
              </a:solidFill>
            </a:endParaRPr>
          </a:p>
          <a:p>
            <a:pPr indent="0" lvl="0" marL="0">
              <a:spcBef>
                <a:spcPts val="1600"/>
              </a:spcBef>
              <a:spcAft>
                <a:spcPts val="1600"/>
              </a:spcAft>
              <a:buNone/>
            </a:pPr>
            <a:r>
              <a:t/>
            </a:r>
            <a:endParaRPr sz="1100">
              <a:solidFill>
                <a:srgbClr val="434343"/>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Shape 159"/>
          <p:cNvSpPr txBox="1"/>
          <p:nvPr>
            <p:ph type="title"/>
          </p:nvPr>
        </p:nvSpPr>
        <p:spPr>
          <a:xfrm>
            <a:off x="311700" y="2184325"/>
            <a:ext cx="8520600" cy="1190100"/>
          </a:xfrm>
          <a:prstGeom prst="rect">
            <a:avLst/>
          </a:prstGeom>
        </p:spPr>
        <p:txBody>
          <a:bodyPr anchorCtr="0" anchor="t" bIns="91425" lIns="91425" spcFirstLastPara="1" rIns="91425" wrap="square" tIns="91425">
            <a:noAutofit/>
          </a:bodyPr>
          <a:lstStyle/>
          <a:p>
            <a:pPr indent="0" lvl="0" marL="0" algn="ctr">
              <a:spcBef>
                <a:spcPts val="0"/>
              </a:spcBef>
              <a:spcAft>
                <a:spcPts val="0"/>
              </a:spcAft>
              <a:buNone/>
            </a:pPr>
            <a:r>
              <a:rPr lang="cs"/>
              <a:t>Děkuji za vaši pozornost!</a:t>
            </a:r>
            <a:endParaRPr/>
          </a:p>
        </p:txBody>
      </p:sp>
      <p:sp>
        <p:nvSpPr>
          <p:cNvPr id="160" name="Shape 160"/>
          <p:cNvSpPr txBox="1"/>
          <p:nvPr>
            <p:ph idx="1" type="body"/>
          </p:nvPr>
        </p:nvSpPr>
        <p:spPr>
          <a:xfrm flipH="1" rot="10800000">
            <a:off x="311700" y="4568850"/>
            <a:ext cx="8520600" cy="2517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Shape 65"/>
          <p:cNvSpPr txBox="1"/>
          <p:nvPr>
            <p:ph type="title"/>
          </p:nvPr>
        </p:nvSpPr>
        <p:spPr>
          <a:xfrm>
            <a:off x="311700" y="271750"/>
            <a:ext cx="8520600" cy="638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Téma</a:t>
            </a:r>
            <a:endParaRPr/>
          </a:p>
        </p:txBody>
      </p:sp>
      <p:sp>
        <p:nvSpPr>
          <p:cNvPr id="66" name="Shape 66"/>
          <p:cNvSpPr txBox="1"/>
          <p:nvPr>
            <p:ph idx="1" type="body"/>
          </p:nvPr>
        </p:nvSpPr>
        <p:spPr>
          <a:xfrm>
            <a:off x="311700" y="1054450"/>
            <a:ext cx="8520600" cy="4089900"/>
          </a:xfrm>
          <a:prstGeom prst="rect">
            <a:avLst/>
          </a:prstGeom>
        </p:spPr>
        <p:txBody>
          <a:bodyPr anchorCtr="0" anchor="t" bIns="91425" lIns="91425" spcFirstLastPara="1" rIns="91425" wrap="square" tIns="91425">
            <a:noAutofit/>
          </a:bodyPr>
          <a:lstStyle/>
          <a:p>
            <a:pPr indent="0" lvl="0" marL="0" rtl="0">
              <a:lnSpc>
                <a:spcPct val="100000"/>
              </a:lnSpc>
              <a:spcBef>
                <a:spcPts val="0"/>
              </a:spcBef>
              <a:spcAft>
                <a:spcPts val="0"/>
              </a:spcAft>
              <a:buNone/>
            </a:pPr>
            <a:r>
              <a:rPr lang="cs"/>
              <a:t>Spolehlivost</a:t>
            </a:r>
            <a:endParaRPr/>
          </a:p>
          <a:p>
            <a:pPr indent="-342900" lvl="0" marL="457200" rtl="0">
              <a:lnSpc>
                <a:spcPct val="100000"/>
              </a:lnSpc>
              <a:spcBef>
                <a:spcPts val="1600"/>
              </a:spcBef>
              <a:spcAft>
                <a:spcPts val="0"/>
              </a:spcAft>
              <a:buSzPts val="1800"/>
              <a:buChar char="-"/>
            </a:pPr>
            <a:r>
              <a:rPr lang="cs"/>
              <a:t>Typy spolehlivosti</a:t>
            </a:r>
            <a:endParaRPr/>
          </a:p>
          <a:p>
            <a:pPr indent="-342900" lvl="0" marL="457200" rtl="0">
              <a:lnSpc>
                <a:spcPct val="100000"/>
              </a:lnSpc>
              <a:spcBef>
                <a:spcPts val="0"/>
              </a:spcBef>
              <a:spcAft>
                <a:spcPts val="0"/>
              </a:spcAft>
              <a:buSzPts val="1800"/>
              <a:buChar char="-"/>
            </a:pPr>
            <a:r>
              <a:rPr lang="cs"/>
              <a:t>Spolehlivost pozorování</a:t>
            </a:r>
            <a:endParaRPr/>
          </a:p>
          <a:p>
            <a:pPr indent="-342900" lvl="0" marL="457200" rtl="0">
              <a:lnSpc>
                <a:spcPct val="100000"/>
              </a:lnSpc>
              <a:spcBef>
                <a:spcPts val="0"/>
              </a:spcBef>
              <a:spcAft>
                <a:spcPts val="0"/>
              </a:spcAft>
              <a:buSzPts val="1800"/>
              <a:buChar char="-"/>
            </a:pPr>
            <a:r>
              <a:rPr lang="cs"/>
              <a:t>Spolehlivost rozhovorů</a:t>
            </a:r>
            <a:endParaRPr/>
          </a:p>
          <a:p>
            <a:pPr indent="-342900" lvl="0" marL="457200" rtl="0">
              <a:lnSpc>
                <a:spcPct val="100000"/>
              </a:lnSpc>
              <a:spcBef>
                <a:spcPts val="0"/>
              </a:spcBef>
              <a:spcAft>
                <a:spcPts val="0"/>
              </a:spcAft>
              <a:buSzPts val="1800"/>
              <a:buChar char="-"/>
            </a:pPr>
            <a:r>
              <a:rPr lang="cs"/>
              <a:t>Spolehlivost transkripce</a:t>
            </a:r>
            <a:endParaRPr/>
          </a:p>
          <a:p>
            <a:pPr indent="0" lvl="0" marL="0" rtl="0">
              <a:lnSpc>
                <a:spcPct val="100000"/>
              </a:lnSpc>
              <a:spcBef>
                <a:spcPts val="1600"/>
              </a:spcBef>
              <a:spcAft>
                <a:spcPts val="0"/>
              </a:spcAft>
              <a:buNone/>
            </a:pPr>
            <a:r>
              <a:rPr lang="cs"/>
              <a:t>Validita</a:t>
            </a:r>
            <a:endParaRPr/>
          </a:p>
          <a:p>
            <a:pPr indent="-342900" lvl="0" marL="457200" rtl="0">
              <a:lnSpc>
                <a:spcPct val="100000"/>
              </a:lnSpc>
              <a:spcBef>
                <a:spcPts val="1600"/>
              </a:spcBef>
              <a:spcAft>
                <a:spcPts val="0"/>
              </a:spcAft>
              <a:buSzPts val="1800"/>
              <a:buChar char="-"/>
            </a:pPr>
            <a:r>
              <a:rPr lang="cs"/>
              <a:t>Validita  a kvalitativní výzkum</a:t>
            </a:r>
            <a:endParaRPr/>
          </a:p>
          <a:p>
            <a:pPr indent="-342900" lvl="0" marL="457200" rtl="0">
              <a:lnSpc>
                <a:spcPct val="100000"/>
              </a:lnSpc>
              <a:spcBef>
                <a:spcPts val="0"/>
              </a:spcBef>
              <a:spcAft>
                <a:spcPts val="0"/>
              </a:spcAft>
              <a:buSzPts val="1800"/>
              <a:buChar char="-"/>
            </a:pPr>
            <a:r>
              <a:rPr lang="cs"/>
              <a:t>Testování hypotéz</a:t>
            </a:r>
            <a:endParaRPr/>
          </a:p>
          <a:p>
            <a:pPr indent="-342900" lvl="0" marL="457200" rtl="0">
              <a:lnSpc>
                <a:spcPct val="100000"/>
              </a:lnSpc>
              <a:spcBef>
                <a:spcPts val="0"/>
              </a:spcBef>
              <a:spcAft>
                <a:spcPts val="0"/>
              </a:spcAft>
              <a:buSzPts val="1800"/>
              <a:buChar char="-"/>
            </a:pPr>
            <a:r>
              <a:rPr lang="cs"/>
              <a:t>Počítání v kvalitativním výzkumu</a:t>
            </a:r>
            <a:endParaRPr/>
          </a:p>
        </p:txBody>
      </p:sp>
      <p:pic>
        <p:nvPicPr>
          <p:cNvPr id="67" name="Shape 67"/>
          <p:cNvPicPr preferRelativeResize="0"/>
          <p:nvPr/>
        </p:nvPicPr>
        <p:blipFill>
          <a:blip r:embed="rId3">
            <a:alphaModFix/>
          </a:blip>
          <a:stretch>
            <a:fillRect/>
          </a:stretch>
        </p:blipFill>
        <p:spPr>
          <a:xfrm>
            <a:off x="5509188" y="874800"/>
            <a:ext cx="3019425" cy="3810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Shape 72"/>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Spolehlivost</a:t>
            </a:r>
            <a:endParaRPr/>
          </a:p>
        </p:txBody>
      </p:sp>
      <p:sp>
        <p:nvSpPr>
          <p:cNvPr id="73" name="Shape 73"/>
          <p:cNvSpPr txBox="1"/>
          <p:nvPr>
            <p:ph idx="1" type="body"/>
          </p:nvPr>
        </p:nvSpPr>
        <p:spPr>
          <a:xfrm>
            <a:off x="311700" y="1152475"/>
            <a:ext cx="8520600" cy="38553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a:p>
            <a:pPr indent="0" lvl="0" marL="0">
              <a:spcBef>
                <a:spcPts val="1600"/>
              </a:spcBef>
              <a:spcAft>
                <a:spcPts val="0"/>
              </a:spcAft>
              <a:buNone/>
            </a:pPr>
            <a:r>
              <a:t/>
            </a:r>
            <a:endParaRPr/>
          </a:p>
          <a:p>
            <a:pPr indent="0" lvl="0" marL="0">
              <a:spcBef>
                <a:spcPts val="1600"/>
              </a:spcBef>
              <a:spcAft>
                <a:spcPts val="0"/>
              </a:spcAft>
              <a:buNone/>
            </a:pPr>
            <a:r>
              <a:t/>
            </a:r>
            <a:endParaRPr/>
          </a:p>
          <a:p>
            <a:pPr indent="0" lvl="0" marL="0">
              <a:spcBef>
                <a:spcPts val="1600"/>
              </a:spcBef>
              <a:spcAft>
                <a:spcPts val="0"/>
              </a:spcAft>
              <a:buNone/>
            </a:pPr>
            <a:r>
              <a:t/>
            </a:r>
            <a:endParaRPr/>
          </a:p>
          <a:p>
            <a:pPr indent="0" lvl="0" marL="0" rtl="0">
              <a:spcBef>
                <a:spcPts val="1600"/>
              </a:spcBef>
              <a:spcAft>
                <a:spcPts val="0"/>
              </a:spcAft>
              <a:buNone/>
            </a:pPr>
            <a:r>
              <a:rPr lang="cs"/>
              <a:t>Tři typy podle Kirka a Millera:</a:t>
            </a:r>
            <a:endParaRPr/>
          </a:p>
          <a:p>
            <a:pPr indent="-342900" lvl="0" marL="457200" rtl="0">
              <a:spcBef>
                <a:spcPts val="1600"/>
              </a:spcBef>
              <a:spcAft>
                <a:spcPts val="0"/>
              </a:spcAft>
              <a:buSzPts val="1800"/>
              <a:buChar char="-"/>
            </a:pPr>
            <a:r>
              <a:rPr lang="cs"/>
              <a:t>Donkichotská spolehlivost</a:t>
            </a:r>
            <a:endParaRPr/>
          </a:p>
          <a:p>
            <a:pPr indent="-342900" lvl="0" marL="457200" rtl="0">
              <a:spcBef>
                <a:spcPts val="0"/>
              </a:spcBef>
              <a:spcAft>
                <a:spcPts val="0"/>
              </a:spcAft>
              <a:buSzPts val="1800"/>
              <a:buChar char="-"/>
            </a:pPr>
            <a:r>
              <a:rPr lang="cs"/>
              <a:t>Diachronní spolehlivost</a:t>
            </a:r>
            <a:endParaRPr/>
          </a:p>
          <a:p>
            <a:pPr indent="-342900" lvl="0" marL="457200" rtl="0">
              <a:spcBef>
                <a:spcPts val="0"/>
              </a:spcBef>
              <a:spcAft>
                <a:spcPts val="0"/>
              </a:spcAft>
              <a:buSzPts val="1800"/>
              <a:buChar char="-"/>
            </a:pPr>
            <a:r>
              <a:rPr lang="cs"/>
              <a:t>Synchronní spolehlivost</a:t>
            </a:r>
            <a:endParaRPr/>
          </a:p>
          <a:p>
            <a:pPr indent="0" lvl="0" marL="0" rtl="0">
              <a:spcBef>
                <a:spcPts val="1600"/>
              </a:spcBef>
              <a:spcAft>
                <a:spcPts val="1600"/>
              </a:spcAft>
              <a:buNone/>
            </a:pPr>
            <a:r>
              <a:t/>
            </a:r>
            <a:endParaRPr/>
          </a:p>
        </p:txBody>
      </p:sp>
      <p:sp>
        <p:nvSpPr>
          <p:cNvPr id="74" name="Shape 74"/>
          <p:cNvSpPr txBox="1"/>
          <p:nvPr/>
        </p:nvSpPr>
        <p:spPr>
          <a:xfrm>
            <a:off x="625000" y="1317925"/>
            <a:ext cx="7336800" cy="1779900"/>
          </a:xfrm>
          <a:prstGeom prst="rect">
            <a:avLst/>
          </a:prstGeom>
          <a:noFill/>
          <a:ln>
            <a:noFill/>
          </a:ln>
        </p:spPr>
        <p:txBody>
          <a:bodyPr anchorCtr="0" anchor="t" bIns="91425" lIns="91425" spcFirstLastPara="1" rIns="91425" wrap="square" tIns="91425">
            <a:noAutofit/>
          </a:bodyPr>
          <a:lstStyle/>
          <a:p>
            <a:pPr indent="0" lvl="0" marL="0">
              <a:lnSpc>
                <a:spcPct val="115000"/>
              </a:lnSpc>
              <a:spcBef>
                <a:spcPts val="0"/>
              </a:spcBef>
              <a:spcAft>
                <a:spcPts val="0"/>
              </a:spcAft>
              <a:buNone/>
            </a:pPr>
            <a:r>
              <a:t/>
            </a:r>
            <a:endParaRPr sz="1200">
              <a:solidFill>
                <a:schemeClr val="dk2"/>
              </a:solidFill>
            </a:endParaRPr>
          </a:p>
          <a:p>
            <a:pPr indent="0" lvl="0" marL="0">
              <a:lnSpc>
                <a:spcPct val="115000"/>
              </a:lnSpc>
              <a:spcBef>
                <a:spcPts val="0"/>
              </a:spcBef>
              <a:spcAft>
                <a:spcPts val="0"/>
              </a:spcAft>
              <a:buNone/>
            </a:pPr>
            <a:r>
              <a:rPr lang="cs">
                <a:solidFill>
                  <a:srgbClr val="666666"/>
                </a:solidFill>
              </a:rPr>
              <a:t>„A thermometer that shows the same reading of 82 degrees each time if it's plunged into boiling water gives a reliable measurement. A second thermometer might give readings over a series of measurements that vary from around 100 degrees. The second thermometer would be unreliable but relatively valid, whereas the first would be invalid but perfectly reliable.” (Kirk and Miller, 1986, 19, cit. podle Silverman, 2013)</a:t>
            </a:r>
            <a:endParaRPr>
              <a:solidFill>
                <a:srgbClr val="666666"/>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Shape 79"/>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Spolehlivost pozorování</a:t>
            </a:r>
            <a:endParaRPr/>
          </a:p>
        </p:txBody>
      </p:sp>
      <p:sp>
        <p:nvSpPr>
          <p:cNvPr id="80" name="Shape 80"/>
          <p:cNvSpPr txBox="1"/>
          <p:nvPr>
            <p:ph idx="1" type="body"/>
          </p:nvPr>
        </p:nvSpPr>
        <p:spPr>
          <a:xfrm>
            <a:off x="311700" y="1739125"/>
            <a:ext cx="8520600" cy="32883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Čtyři základní pravidla podle Spradleyho:</a:t>
            </a:r>
            <a:endParaRPr/>
          </a:p>
          <a:p>
            <a:pPr indent="-342900" lvl="0" marL="457200" rtl="0">
              <a:spcBef>
                <a:spcPts val="1600"/>
              </a:spcBef>
              <a:spcAft>
                <a:spcPts val="0"/>
              </a:spcAft>
              <a:buSzPts val="1800"/>
              <a:buChar char="-"/>
            </a:pPr>
            <a:r>
              <a:rPr lang="cs"/>
              <a:t>krátké poznámky zapsané během pozorování</a:t>
            </a:r>
            <a:endParaRPr/>
          </a:p>
          <a:p>
            <a:pPr indent="-342900" lvl="0" marL="457200" rtl="0">
              <a:spcBef>
                <a:spcPts val="0"/>
              </a:spcBef>
              <a:spcAft>
                <a:spcPts val="0"/>
              </a:spcAft>
              <a:buSzPts val="1800"/>
              <a:buChar char="-"/>
            </a:pPr>
            <a:r>
              <a:rPr lang="cs"/>
              <a:t>rozšíření poznámek co nejdříve po pozorování</a:t>
            </a:r>
            <a:endParaRPr/>
          </a:p>
          <a:p>
            <a:pPr indent="-342900" lvl="0" marL="457200" rtl="0">
              <a:spcBef>
                <a:spcPts val="0"/>
              </a:spcBef>
              <a:spcAft>
                <a:spcPts val="0"/>
              </a:spcAft>
              <a:buSzPts val="1800"/>
              <a:buChar char="-"/>
            </a:pPr>
            <a:r>
              <a:rPr lang="cs"/>
              <a:t>pracovní deník </a:t>
            </a:r>
            <a:endParaRPr/>
          </a:p>
          <a:p>
            <a:pPr indent="-342900" lvl="0" marL="457200" rtl="0">
              <a:spcBef>
                <a:spcPts val="0"/>
              </a:spcBef>
              <a:spcAft>
                <a:spcPts val="0"/>
              </a:spcAft>
              <a:buSzPts val="1800"/>
              <a:buChar char="-"/>
            </a:pPr>
            <a:r>
              <a:rPr lang="cs"/>
              <a:t>prozatímní záznam analýzy a interpretace</a:t>
            </a:r>
            <a:endParaRPr/>
          </a:p>
          <a:p>
            <a:pPr indent="0" lvl="0" marL="0" rtl="0">
              <a:spcBef>
                <a:spcPts val="1600"/>
              </a:spcBef>
              <a:spcAft>
                <a:spcPts val="0"/>
              </a:spcAft>
              <a:buNone/>
            </a:pPr>
            <a:r>
              <a:t/>
            </a:r>
            <a:endParaRPr/>
          </a:p>
          <a:p>
            <a:pPr indent="0" lvl="0" marL="0" rtl="0">
              <a:lnSpc>
                <a:spcPct val="100000"/>
              </a:lnSpc>
              <a:spcBef>
                <a:spcPts val="1600"/>
              </a:spcBef>
              <a:spcAft>
                <a:spcPts val="1600"/>
              </a:spcAft>
              <a:buNone/>
            </a:pPr>
            <a:r>
              <a:t/>
            </a:r>
            <a:endParaRPr/>
          </a:p>
        </p:txBody>
      </p:sp>
      <p:pic>
        <p:nvPicPr>
          <p:cNvPr id="81" name="Shape 81"/>
          <p:cNvPicPr preferRelativeResize="0"/>
          <p:nvPr/>
        </p:nvPicPr>
        <p:blipFill>
          <a:blip r:embed="rId3">
            <a:alphaModFix/>
          </a:blip>
          <a:stretch>
            <a:fillRect/>
          </a:stretch>
        </p:blipFill>
        <p:spPr>
          <a:xfrm>
            <a:off x="7124350" y="1977462"/>
            <a:ext cx="2894876" cy="289487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Shape 86"/>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Spolehlivost rozhovorů</a:t>
            </a:r>
            <a:endParaRPr/>
          </a:p>
        </p:txBody>
      </p:sp>
      <p:sp>
        <p:nvSpPr>
          <p:cNvPr id="87" name="Shape 87"/>
          <p:cNvSpPr txBox="1"/>
          <p:nvPr>
            <p:ph idx="1" type="body"/>
          </p:nvPr>
        </p:nvSpPr>
        <p:spPr>
          <a:xfrm>
            <a:off x="311700" y="1277175"/>
            <a:ext cx="8520600" cy="32916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cs"/>
              <a:t>správná formulace otázky -&gt; porozumnění</a:t>
            </a:r>
            <a:endParaRPr/>
          </a:p>
          <a:p>
            <a:pPr indent="0" lvl="0" marL="0" rtl="0">
              <a:spcBef>
                <a:spcPts val="1600"/>
              </a:spcBef>
              <a:spcAft>
                <a:spcPts val="0"/>
              </a:spcAft>
              <a:buNone/>
            </a:pPr>
            <a:r>
              <a:t/>
            </a:r>
            <a:endParaRPr/>
          </a:p>
          <a:p>
            <a:pPr indent="-342900" lvl="0" marL="457200" rtl="0">
              <a:spcBef>
                <a:spcPts val="1600"/>
              </a:spcBef>
              <a:spcAft>
                <a:spcPts val="0"/>
              </a:spcAft>
              <a:buSzPts val="1800"/>
              <a:buChar char="-"/>
            </a:pPr>
            <a:r>
              <a:rPr lang="cs"/>
              <a:t>&gt; předběžné protestování</a:t>
            </a:r>
            <a:endParaRPr/>
          </a:p>
          <a:p>
            <a:pPr indent="-342900" lvl="0" marL="457200" rtl="0">
              <a:spcBef>
                <a:spcPts val="0"/>
              </a:spcBef>
              <a:spcAft>
                <a:spcPts val="0"/>
              </a:spcAft>
              <a:buSzPts val="1800"/>
              <a:buChar char="-"/>
            </a:pPr>
            <a:r>
              <a:rPr lang="cs"/>
              <a:t>&gt;  vytrénování anketářů</a:t>
            </a:r>
            <a:endParaRPr/>
          </a:p>
          <a:p>
            <a:pPr indent="-342900" lvl="0" marL="457200" rtl="0">
              <a:spcBef>
                <a:spcPts val="0"/>
              </a:spcBef>
              <a:spcAft>
                <a:spcPts val="0"/>
              </a:spcAft>
              <a:buSzPts val="1800"/>
              <a:buChar char="-"/>
            </a:pPr>
            <a:r>
              <a:rPr lang="cs"/>
              <a:t>&gt; metoda odpovědí s pevnou volbou</a:t>
            </a:r>
            <a:endParaRPr/>
          </a:p>
          <a:p>
            <a:pPr indent="-342900" lvl="0" marL="457200" rtl="0">
              <a:spcBef>
                <a:spcPts val="0"/>
              </a:spcBef>
              <a:spcAft>
                <a:spcPts val="0"/>
              </a:spcAft>
              <a:buSzPts val="1800"/>
              <a:buChar char="-"/>
            </a:pPr>
            <a:r>
              <a:rPr lang="cs"/>
              <a:t>&gt; inter-rater reliability</a:t>
            </a:r>
            <a:endParaRPr/>
          </a:p>
        </p:txBody>
      </p:sp>
      <p:pic>
        <p:nvPicPr>
          <p:cNvPr id="88" name="Shape 88"/>
          <p:cNvPicPr preferRelativeResize="0"/>
          <p:nvPr/>
        </p:nvPicPr>
        <p:blipFill>
          <a:blip r:embed="rId3">
            <a:alphaModFix/>
          </a:blip>
          <a:stretch>
            <a:fillRect/>
          </a:stretch>
        </p:blipFill>
        <p:spPr>
          <a:xfrm>
            <a:off x="5822800" y="2953575"/>
            <a:ext cx="2552700" cy="17907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Shape 93"/>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Spolehlivost transkripce </a:t>
            </a:r>
            <a:endParaRPr/>
          </a:p>
        </p:txBody>
      </p:sp>
      <p:sp>
        <p:nvSpPr>
          <p:cNvPr id="94" name="Shape 94"/>
          <p:cNvSpPr txBox="1"/>
          <p:nvPr>
            <p:ph idx="1" type="body"/>
          </p:nvPr>
        </p:nvSpPr>
        <p:spPr>
          <a:xfrm>
            <a:off x="311700" y="1793475"/>
            <a:ext cx="8520600" cy="32880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cs"/>
              <a:t>audio či video záznam</a:t>
            </a:r>
            <a:endParaRPr/>
          </a:p>
          <a:p>
            <a:pPr indent="-342900" lvl="0" marL="457200" rtl="0">
              <a:spcBef>
                <a:spcPts val="0"/>
              </a:spcBef>
              <a:spcAft>
                <a:spcPts val="0"/>
              </a:spcAft>
              <a:buSzPts val="1800"/>
              <a:buChar char="-"/>
            </a:pPr>
            <a:r>
              <a:rPr lang="cs"/>
              <a:t>terénní poznámky</a:t>
            </a:r>
            <a:endParaRPr/>
          </a:p>
          <a:p>
            <a:pPr indent="-342900" lvl="0" marL="457200" rtl="0">
              <a:spcBef>
                <a:spcPts val="0"/>
              </a:spcBef>
              <a:spcAft>
                <a:spcPts val="0"/>
              </a:spcAft>
              <a:buSzPts val="1800"/>
              <a:buChar char="-"/>
            </a:pPr>
            <a:r>
              <a:rPr lang="cs"/>
              <a:t>adekvátní přepis</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1600"/>
              </a:spcAft>
              <a:buNone/>
            </a:pPr>
            <a:r>
              <a:t/>
            </a:r>
            <a:endParaRPr/>
          </a:p>
        </p:txBody>
      </p:sp>
      <p:pic>
        <p:nvPicPr>
          <p:cNvPr id="95" name="Shape 95"/>
          <p:cNvPicPr preferRelativeResize="0"/>
          <p:nvPr/>
        </p:nvPicPr>
        <p:blipFill>
          <a:blip r:embed="rId3">
            <a:alphaModFix/>
          </a:blip>
          <a:stretch>
            <a:fillRect/>
          </a:stretch>
        </p:blipFill>
        <p:spPr>
          <a:xfrm>
            <a:off x="5266925" y="2078800"/>
            <a:ext cx="3565375" cy="21206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Shape 100"/>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Spolehlivost - shrnutí</a:t>
            </a:r>
            <a:endParaRPr/>
          </a:p>
        </p:txBody>
      </p:sp>
      <p:sp>
        <p:nvSpPr>
          <p:cNvPr id="101" name="Shape 101"/>
          <p:cNvSpPr txBox="1"/>
          <p:nvPr>
            <p:ph idx="1" type="body"/>
          </p:nvPr>
        </p:nvSpPr>
        <p:spPr>
          <a:xfrm>
            <a:off x="311700" y="1915750"/>
            <a:ext cx="8520600" cy="32277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cs"/>
              <a:t>standardizované metody (terénní deníky, příprava přepisu)</a:t>
            </a:r>
            <a:endParaRPr/>
          </a:p>
          <a:p>
            <a:pPr indent="-342900" lvl="0" marL="457200" rtl="0">
              <a:spcBef>
                <a:spcPts val="0"/>
              </a:spcBef>
              <a:spcAft>
                <a:spcPts val="0"/>
              </a:spcAft>
              <a:buSzPts val="1800"/>
              <a:buChar char="-"/>
            </a:pPr>
            <a:r>
              <a:rPr lang="cs"/>
              <a:t>skupinové analýzy</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algn="r">
              <a:spcBef>
                <a:spcPts val="1600"/>
              </a:spcBef>
              <a:spcAft>
                <a:spcPts val="1600"/>
              </a:spcAft>
              <a:buNone/>
            </a:pPr>
            <a:r>
              <a:t/>
            </a:r>
            <a:endParaRPr>
              <a:solidFill>
                <a:srgbClr val="434343"/>
              </a:solidFill>
            </a:endParaRPr>
          </a:p>
        </p:txBody>
      </p:sp>
      <p:pic>
        <p:nvPicPr>
          <p:cNvPr id="102" name="Shape 102"/>
          <p:cNvPicPr preferRelativeResize="0"/>
          <p:nvPr/>
        </p:nvPicPr>
        <p:blipFill>
          <a:blip r:embed="rId3">
            <a:alphaModFix/>
          </a:blip>
          <a:stretch>
            <a:fillRect/>
          </a:stretch>
        </p:blipFill>
        <p:spPr>
          <a:xfrm>
            <a:off x="5345900" y="2445650"/>
            <a:ext cx="3252925" cy="243970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Shape 107"/>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Validita</a:t>
            </a:r>
            <a:endParaRPr/>
          </a:p>
        </p:txBody>
      </p:sp>
      <p:sp>
        <p:nvSpPr>
          <p:cNvPr id="108" name="Shape 108"/>
          <p:cNvSpPr txBox="1"/>
          <p:nvPr>
            <p:ph idx="1" type="body"/>
          </p:nvPr>
        </p:nvSpPr>
        <p:spPr>
          <a:xfrm>
            <a:off x="311700" y="1644025"/>
            <a:ext cx="8520600" cy="34995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cs"/>
              <a:t>pravda</a:t>
            </a:r>
            <a:endParaRPr/>
          </a:p>
          <a:p>
            <a:pPr indent="-342900" lvl="0" marL="457200" rtl="0">
              <a:spcBef>
                <a:spcPts val="0"/>
              </a:spcBef>
              <a:spcAft>
                <a:spcPts val="0"/>
              </a:spcAft>
              <a:buSzPts val="1800"/>
              <a:buChar char="-"/>
            </a:pPr>
            <a:r>
              <a:rPr lang="cs"/>
              <a:t>2 možnosti eroru podle Kirka a Millera:</a:t>
            </a:r>
            <a:endParaRPr/>
          </a:p>
          <a:p>
            <a:pPr indent="-342900" lvl="0" marL="457200" rtl="0">
              <a:spcBef>
                <a:spcPts val="0"/>
              </a:spcBef>
              <a:spcAft>
                <a:spcPts val="0"/>
              </a:spcAft>
              <a:buSzPts val="1800"/>
              <a:buChar char="-"/>
            </a:pPr>
            <a:r>
              <a:rPr lang="cs"/>
              <a:t>&gt; falešná pravda - anulace hypotézy</a:t>
            </a:r>
            <a:endParaRPr/>
          </a:p>
          <a:p>
            <a:pPr indent="-342900" lvl="0" marL="457200" rtl="0">
              <a:spcBef>
                <a:spcPts val="0"/>
              </a:spcBef>
              <a:spcAft>
                <a:spcPts val="0"/>
              </a:spcAft>
              <a:buSzPts val="1800"/>
              <a:buChar char="-"/>
            </a:pPr>
            <a:r>
              <a:rPr lang="cs"/>
              <a:t>&gt; nepoznaná pravda - zavrhnutí hypotézy</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1600"/>
              </a:spcAft>
              <a:buNone/>
            </a:pPr>
            <a:r>
              <a:t/>
            </a:r>
            <a:endParaRPr/>
          </a:p>
        </p:txBody>
      </p:sp>
      <p:pic>
        <p:nvPicPr>
          <p:cNvPr id="109" name="Shape 109"/>
          <p:cNvPicPr preferRelativeResize="0"/>
          <p:nvPr/>
        </p:nvPicPr>
        <p:blipFill>
          <a:blip r:embed="rId3">
            <a:alphaModFix/>
          </a:blip>
          <a:stretch>
            <a:fillRect/>
          </a:stretch>
        </p:blipFill>
        <p:spPr>
          <a:xfrm>
            <a:off x="5660338" y="1807050"/>
            <a:ext cx="2714625" cy="28575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Shape 114"/>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cs"/>
              <a:t>Validita a kvalitativní výzkum</a:t>
            </a:r>
            <a:endParaRPr/>
          </a:p>
        </p:txBody>
      </p:sp>
      <p:sp>
        <p:nvSpPr>
          <p:cNvPr id="115" name="Shape 115"/>
          <p:cNvSpPr txBox="1"/>
          <p:nvPr>
            <p:ph idx="1" type="body"/>
          </p:nvPr>
        </p:nvSpPr>
        <p:spPr>
          <a:xfrm>
            <a:off x="311700" y="1399450"/>
            <a:ext cx="8520600" cy="31695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cs"/>
              <a:t>podle Silvermana  z části nepotřebná</a:t>
            </a:r>
            <a:endParaRPr/>
          </a:p>
          <a:p>
            <a:pPr indent="-342900" lvl="0" marL="457200" rtl="0">
              <a:spcBef>
                <a:spcPts val="0"/>
              </a:spcBef>
              <a:spcAft>
                <a:spcPts val="0"/>
              </a:spcAft>
              <a:buSzPts val="1800"/>
              <a:buChar char="-"/>
            </a:pPr>
            <a:r>
              <a:rPr lang="cs"/>
              <a:t>základní problémy: ideální výběr, poutavý výběr</a:t>
            </a:r>
            <a:endParaRPr/>
          </a:p>
          <a:p>
            <a:pPr indent="-342900" lvl="0" marL="457200" rtl="0">
              <a:spcBef>
                <a:spcPts val="0"/>
              </a:spcBef>
              <a:spcAft>
                <a:spcPts val="0"/>
              </a:spcAft>
              <a:buSzPts val="1800"/>
              <a:buChar char="-"/>
            </a:pPr>
            <a:r>
              <a:rPr lang="cs"/>
              <a:t>“jemná forma realismu” podle Hammersleyho </a:t>
            </a:r>
            <a:endParaRPr/>
          </a:p>
          <a:p>
            <a:pPr indent="-342900" lvl="0" marL="457200" rtl="0">
              <a:spcBef>
                <a:spcPts val="0"/>
              </a:spcBef>
              <a:spcAft>
                <a:spcPts val="0"/>
              </a:spcAft>
              <a:buSzPts val="1800"/>
              <a:buChar char="-"/>
            </a:pPr>
            <a:r>
              <a:rPr lang="cs"/>
              <a:t>&gt; validita s důvěrou v naše znalosti</a:t>
            </a:r>
            <a:endParaRPr/>
          </a:p>
          <a:p>
            <a:pPr indent="-342900" lvl="0" marL="457200" rtl="0">
              <a:spcBef>
                <a:spcPts val="0"/>
              </a:spcBef>
              <a:spcAft>
                <a:spcPts val="0"/>
              </a:spcAft>
              <a:buSzPts val="1800"/>
              <a:buChar char="-"/>
            </a:pPr>
            <a:r>
              <a:rPr lang="cs"/>
              <a:t>&gt; realita nezávislá na tvrzení výzkumníka</a:t>
            </a:r>
            <a:endParaRPr/>
          </a:p>
          <a:p>
            <a:pPr indent="-342900" lvl="0" marL="457200" rtl="0">
              <a:spcBef>
                <a:spcPts val="0"/>
              </a:spcBef>
              <a:spcAft>
                <a:spcPts val="0"/>
              </a:spcAft>
              <a:buSzPts val="1800"/>
              <a:buChar char="-"/>
            </a:pPr>
            <a:r>
              <a:rPr lang="cs"/>
              <a:t>&gt; realita vnímána z konkrétních perspektiv</a:t>
            </a:r>
            <a:endParaRPr/>
          </a:p>
          <a:p>
            <a:pPr indent="-342900" lvl="0" marL="457200" rtl="0">
              <a:spcBef>
                <a:spcPts val="0"/>
              </a:spcBef>
              <a:spcAft>
                <a:spcPts val="0"/>
              </a:spcAft>
              <a:buSzPts val="1800"/>
              <a:buChar char="-"/>
            </a:pPr>
            <a:r>
              <a:rPr lang="cs"/>
              <a:t>terénní výzkum validita podle Silvermana:</a:t>
            </a:r>
            <a:endParaRPr/>
          </a:p>
          <a:p>
            <a:pPr indent="-342900" lvl="0" marL="457200" rtl="0">
              <a:spcBef>
                <a:spcPts val="0"/>
              </a:spcBef>
              <a:spcAft>
                <a:spcPts val="0"/>
              </a:spcAft>
              <a:buSzPts val="1800"/>
              <a:buChar char="-"/>
            </a:pPr>
            <a:r>
              <a:rPr lang="cs"/>
              <a:t>&gt; porovnávání různých druhů dat a metod-&gt; ověření (triangulace)</a:t>
            </a:r>
            <a:endParaRPr/>
          </a:p>
          <a:p>
            <a:pPr indent="-342900" lvl="0" marL="457200" rtl="0">
              <a:spcBef>
                <a:spcPts val="0"/>
              </a:spcBef>
              <a:spcAft>
                <a:spcPts val="0"/>
              </a:spcAft>
              <a:buSzPts val="1800"/>
              <a:buChar char="-"/>
            </a:pPr>
            <a:r>
              <a:rPr lang="cs"/>
              <a:t>&gt; validita respondentů</a:t>
            </a:r>
            <a:endParaRPr/>
          </a:p>
          <a:p>
            <a:pPr indent="0" lvl="0" marL="0">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