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78" r:id="rId15"/>
    <p:sldId id="264" r:id="rId16"/>
    <p:sldId id="266" r:id="rId17"/>
    <p:sldId id="277" r:id="rId18"/>
    <p:sldId id="265" r:id="rId19"/>
    <p:sldId id="279" r:id="rId20"/>
    <p:sldId id="26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DB13EF-EE6B-4F0B-AADC-1DDA19A746FE}" type="datetimeFigureOut">
              <a:rPr lang="cs-CZ" smtClean="0"/>
              <a:t>20.1.2020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2493DB-8022-4FBC-B293-7BA708A2F538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7344816" cy="208823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Tělo – společenství – jazyk – svět (souvislosti)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1. Tělo a tělesnost</a:t>
            </a:r>
          </a:p>
          <a:p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9848"/>
          </a:xfrm>
        </p:spPr>
        <p:txBody>
          <a:bodyPr>
            <a:normAutofit/>
          </a:bodyPr>
          <a:lstStyle/>
          <a:p>
            <a:pPr algn="l"/>
            <a:r>
              <a:rPr lang="cs-CZ" b="1" u="sng" dirty="0"/>
              <a:t>Filosofie jazyka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04664"/>
            <a:ext cx="2298391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A/ TĚLO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Proč je náročné uvažovat o (žitém) těle a problematice tělesnosti? </a:t>
            </a:r>
          </a:p>
          <a:p>
            <a:pPr lvl="0"/>
            <a:r>
              <a:rPr lang="cs-CZ" dirty="0"/>
              <a:t>Co znamená, že tělo „je předmět absolutně nulový“?</a:t>
            </a:r>
          </a:p>
          <a:p>
            <a:pPr lvl="0"/>
            <a:r>
              <a:rPr lang="cs-CZ" dirty="0"/>
              <a:t>Co znamená, že žité tělo nelze objektivizovat (= učinit z něho objekt)? Je přece jen někdy vlastní tělo objektem? </a:t>
            </a:r>
          </a:p>
          <a:p>
            <a:pPr lvl="0"/>
            <a:r>
              <a:rPr lang="cs-CZ" dirty="0"/>
              <a:t>Co implikuje „dvojí pojetí těla“ ve smyslu německého </a:t>
            </a:r>
            <a:r>
              <a:rPr lang="cs-CZ" i="1" dirty="0" err="1"/>
              <a:t>Kőrper</a:t>
            </a:r>
            <a:r>
              <a:rPr lang="cs-CZ" dirty="0"/>
              <a:t> a </a:t>
            </a:r>
            <a:r>
              <a:rPr lang="cs-CZ" i="1" dirty="0" err="1"/>
              <a:t>Leib</a:t>
            </a:r>
            <a:r>
              <a:rPr lang="cs-CZ" dirty="0"/>
              <a:t>?</a:t>
            </a:r>
          </a:p>
          <a:p>
            <a:pPr lvl="0"/>
            <a:r>
              <a:rPr lang="cs-CZ" dirty="0"/>
              <a:t>Čím je vlastní žité tělo specifické oproti jiným fenoménům?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91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0392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● „Antická filosofie </a:t>
            </a:r>
            <a:r>
              <a:rPr lang="cs-CZ" dirty="0"/>
              <a:t>je filosofie věci,“ „filosofie třetí osoby“ (personální vztahy se nivelizují; tělo není pojato personálně);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●  Novověká filosofie: </a:t>
            </a:r>
            <a:r>
              <a:rPr lang="cs-CZ" dirty="0"/>
              <a:t>Descartes – „Cogito, ergo sum.“ Pozornost vztažena k </a:t>
            </a:r>
            <a:r>
              <a:rPr lang="cs-CZ" b="1" dirty="0"/>
              <a:t>první osobě</a:t>
            </a:r>
            <a:r>
              <a:rPr lang="cs-CZ" dirty="0"/>
              <a:t>, sebeuvědomění; ale zároveň pozornost od personality odvedena „k něčemu objektivnímu, k neosobnímu, k metafyzické substancionalitě“ (vztahy „subjekt – „objekt“: oddělenost);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●  Fenomenologie </a:t>
            </a:r>
            <a:r>
              <a:rPr lang="cs-CZ" dirty="0"/>
              <a:t>– </a:t>
            </a:r>
            <a:r>
              <a:rPr lang="cs-CZ" b="1" dirty="0"/>
              <a:t>personální situační struktura</a:t>
            </a:r>
            <a:r>
              <a:rPr lang="cs-CZ" dirty="0"/>
              <a:t>; důležitost subjektivní tělesnosti; 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err="1"/>
              <a:t>prasituace</a:t>
            </a:r>
            <a:r>
              <a:rPr lang="cs-CZ" dirty="0"/>
              <a:t>“ já – ty – on: bez ní by nebyl možný jazyk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6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cs-CZ" dirty="0" smtClean="0"/>
              <a:t>„Tělo ono“ a „tělo já“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Dvojí </a:t>
            </a:r>
            <a:r>
              <a:rPr lang="cs-CZ" b="1" dirty="0"/>
              <a:t>realita těla (</a:t>
            </a:r>
            <a:r>
              <a:rPr lang="cs-CZ" dirty="0"/>
              <a:t>v němčině: </a:t>
            </a:r>
            <a:r>
              <a:rPr lang="cs-CZ" i="1" dirty="0" err="1"/>
              <a:t>Körper</a:t>
            </a:r>
            <a:r>
              <a:rPr lang="cs-CZ" i="1" dirty="0"/>
              <a:t> </a:t>
            </a:r>
            <a:r>
              <a:rPr lang="cs-CZ" dirty="0"/>
              <a:t>/ </a:t>
            </a:r>
            <a:r>
              <a:rPr lang="cs-CZ" i="1" dirty="0" err="1"/>
              <a:t>Leib</a:t>
            </a:r>
            <a:r>
              <a:rPr lang="cs-CZ" dirty="0"/>
              <a:t>):</a:t>
            </a:r>
            <a:endParaRPr lang="cs-CZ" sz="4400" dirty="0"/>
          </a:p>
          <a:p>
            <a:pPr lvl="1"/>
            <a:r>
              <a:rPr lang="cs-CZ" b="1" dirty="0"/>
              <a:t>tělo-objekt</a:t>
            </a:r>
            <a:r>
              <a:rPr lang="cs-CZ" dirty="0"/>
              <a:t> (tělo věc, tělo ono)</a:t>
            </a:r>
            <a:endParaRPr lang="cs-CZ" sz="4000" dirty="0"/>
          </a:p>
          <a:p>
            <a:pPr lvl="1"/>
            <a:r>
              <a:rPr lang="cs-CZ" b="1" dirty="0"/>
              <a:t>tělo-subjekt</a:t>
            </a:r>
            <a:r>
              <a:rPr lang="cs-CZ" dirty="0"/>
              <a:t> (tělo já, personální tělo, žité tělo</a:t>
            </a:r>
            <a:r>
              <a:rPr lang="cs-CZ" dirty="0" smtClean="0"/>
              <a:t>)</a:t>
            </a:r>
            <a:endParaRPr lang="cs-CZ" sz="4000" dirty="0"/>
          </a:p>
          <a:p>
            <a:r>
              <a:rPr lang="cs-CZ" i="1" dirty="0"/>
              <a:t>„Tělo je to, co nás vyděluje z ostatního světa. Já jsem to, co bolí</a:t>
            </a:r>
            <a:r>
              <a:rPr lang="cs-CZ" i="1" dirty="0" smtClean="0"/>
              <a:t>.“</a:t>
            </a:r>
          </a:p>
          <a:p>
            <a:endParaRPr lang="cs-CZ" sz="4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78338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Tělo a já: </a:t>
            </a:r>
            <a:br>
              <a:rPr lang="cs-CZ" b="1" dirty="0"/>
            </a:br>
            <a:r>
              <a:rPr lang="cs-CZ" b="1" dirty="0"/>
              <a:t>1) „mám tělo“;           2) „jsem tělo“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Na tělo („já“) se váže</a:t>
            </a:r>
            <a:r>
              <a:rPr lang="cs-CZ" b="1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- </a:t>
            </a:r>
            <a:r>
              <a:rPr lang="cs-CZ" dirty="0"/>
              <a:t>vlastní paměť </a:t>
            </a:r>
            <a:r>
              <a:rPr lang="cs-CZ" dirty="0" smtClean="0"/>
              <a:t>(+ kinestetická </a:t>
            </a:r>
            <a:r>
              <a:rPr lang="cs-CZ" dirty="0"/>
              <a:t>paměť)</a:t>
            </a:r>
          </a:p>
          <a:p>
            <a:pPr marL="0" indent="0">
              <a:buNone/>
            </a:pPr>
            <a:r>
              <a:rPr lang="cs-CZ" dirty="0"/>
              <a:t>- vlastní zkušenost</a:t>
            </a:r>
          </a:p>
          <a:p>
            <a:pPr marL="0" indent="0">
              <a:buNone/>
            </a:pPr>
            <a:r>
              <a:rPr lang="cs-CZ" dirty="0"/>
              <a:t>- vlastní řeč (řeč jako „vtělení logu</a:t>
            </a:r>
            <a:r>
              <a:rPr lang="cs-CZ" dirty="0" smtClean="0"/>
              <a:t>“): hlas, mluvení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3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-171400"/>
            <a:ext cx="8534400" cy="158417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Subjektivní tělo jako fenomén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a/  </a:t>
            </a:r>
            <a:r>
              <a:rPr lang="cs-CZ" b="1" dirty="0"/>
              <a:t>afektivní </a:t>
            </a:r>
            <a:r>
              <a:rPr lang="cs-CZ" dirty="0"/>
              <a:t>– pociťování bolesti a slasti, únavy, svěžesti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b/  </a:t>
            </a:r>
            <a:r>
              <a:rPr lang="cs-CZ" b="1" dirty="0"/>
              <a:t>senzuální – </a:t>
            </a:r>
            <a:r>
              <a:rPr lang="cs-CZ" dirty="0"/>
              <a:t>vnímání, smyslovost, reflexivnost (např. dotknout se sám sebe)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c/ </a:t>
            </a:r>
            <a:r>
              <a:rPr lang="cs-CZ" b="1" dirty="0"/>
              <a:t>kinestetický </a:t>
            </a:r>
            <a:r>
              <a:rPr lang="cs-CZ" dirty="0"/>
              <a:t>– možnost pohybu, vládnutí svým tělem … základ uplatňování vůle, svobody, odpovědnosti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03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/>
                <a:cs typeface="Times New Roman"/>
              </a:rPr>
              <a:t>→ </a:t>
            </a:r>
            <a:r>
              <a:rPr lang="cs-CZ" b="1" dirty="0"/>
              <a:t>„Já je možné jen jako </a:t>
            </a:r>
            <a:r>
              <a:rPr lang="cs-CZ" b="1" dirty="0" smtClean="0"/>
              <a:t>tělesné…“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„Já je možné jen jako tělesné</a:t>
            </a:r>
            <a:r>
              <a:rPr lang="cs-CZ" b="1" dirty="0" smtClean="0"/>
              <a:t>, </a:t>
            </a:r>
            <a:r>
              <a:rPr lang="cs-CZ" dirty="0" smtClean="0"/>
              <a:t>tj</a:t>
            </a:r>
            <a:r>
              <a:rPr lang="cs-CZ" dirty="0"/>
              <a:t>. jen v biologickém organismu.“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 tělo jako základ naší zkušenosti, první předpoklad zacházení s věcmi, vztahu k lidem a k sobě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jsme svou tělesností vždy </a:t>
            </a:r>
          </a:p>
          <a:p>
            <a:pPr marL="0" indent="0">
              <a:buNone/>
            </a:pPr>
            <a:r>
              <a:rPr lang="cs-CZ" dirty="0" smtClean="0"/>
              <a:t>a) </a:t>
            </a:r>
            <a:r>
              <a:rPr lang="cs-CZ" b="1" dirty="0"/>
              <a:t>časoprostorově ukotveni</a:t>
            </a:r>
            <a:r>
              <a:rPr lang="cs-CZ" dirty="0"/>
              <a:t> (já – zde – tu) a </a:t>
            </a:r>
          </a:p>
          <a:p>
            <a:pPr marL="0" indent="0">
              <a:buNone/>
            </a:pPr>
            <a:r>
              <a:rPr lang="cs-CZ" dirty="0" smtClean="0"/>
              <a:t>b) </a:t>
            </a:r>
            <a:r>
              <a:rPr lang="cs-CZ" dirty="0"/>
              <a:t>ukotveni </a:t>
            </a:r>
            <a:r>
              <a:rPr lang="cs-CZ" b="1" dirty="0"/>
              <a:t>v celku světa  </a:t>
            </a:r>
            <a:r>
              <a:rPr lang="cs-CZ" dirty="0"/>
              <a:t>(člověk má</a:t>
            </a:r>
            <a:r>
              <a:rPr lang="cs-CZ" b="1" dirty="0"/>
              <a:t> horizont); </a:t>
            </a:r>
            <a:r>
              <a:rPr lang="cs-CZ" dirty="0"/>
              <a:t>„subjektivní prostorovost“ – máme pojem o svém místě ve světě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90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Perspektiva: „</a:t>
            </a:r>
            <a:r>
              <a:rPr lang="cs-CZ" dirty="0" err="1"/>
              <a:t>bodycentrismus</a:t>
            </a:r>
            <a:r>
              <a:rPr lang="cs-CZ" dirty="0"/>
              <a:t>“ a „</a:t>
            </a:r>
            <a:r>
              <a:rPr lang="cs-CZ" dirty="0" smtClean="0"/>
              <a:t>egocentrismus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●  tělesné já nám dává </a:t>
            </a:r>
            <a:r>
              <a:rPr lang="cs-CZ" b="1" dirty="0"/>
              <a:t>perspektivu</a:t>
            </a:r>
            <a:r>
              <a:rPr lang="cs-CZ" dirty="0"/>
              <a:t>, úhel pohledu </a:t>
            </a:r>
          </a:p>
          <a:p>
            <a:pPr marL="0" indent="0">
              <a:buNone/>
            </a:pPr>
            <a:r>
              <a:rPr lang="cs-CZ" dirty="0"/>
              <a:t>(v přímém i přeneseném smyslu slova)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 antropocentrický pohled (a pohled „</a:t>
            </a:r>
            <a:r>
              <a:rPr lang="cs-CZ" dirty="0" err="1"/>
              <a:t>bodycentrický</a:t>
            </a:r>
            <a:r>
              <a:rPr lang="cs-CZ" dirty="0"/>
              <a:t>“ a „egocentrický“) ---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Obojí se promítá do</a:t>
            </a:r>
            <a:r>
              <a:rPr lang="cs-CZ" b="1" dirty="0"/>
              <a:t> </a:t>
            </a:r>
            <a:r>
              <a:rPr lang="cs-CZ" b="1" dirty="0" smtClean="0"/>
              <a:t>jazyka</a:t>
            </a:r>
            <a:r>
              <a:rPr lang="cs-CZ" dirty="0" smtClean="0"/>
              <a:t>: </a:t>
            </a:r>
            <a:r>
              <a:rPr lang="cs-CZ" dirty="0"/>
              <a:t>„jsme v předmětném poli“ </a:t>
            </a:r>
          </a:p>
          <a:p>
            <a:pPr marL="0" indent="0">
              <a:buNone/>
            </a:pPr>
            <a:r>
              <a:rPr lang="cs-CZ" dirty="0"/>
              <a:t>(nahoře – dole, vpravo – vlevo, vpředu – vzadu, blízkost – </a:t>
            </a:r>
            <a:r>
              <a:rPr lang="cs-CZ" dirty="0" smtClean="0"/>
              <a:t>dálka…)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(… srov. i např. konceptuální schémata v kognitivní lingvistice – odvozena od zkušenosti vlastního těla v prostoru: prožitek těla jako nádoby, tělesného centra a periferie apod.)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256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Tělo a jáství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Dvojí pojetí těla –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AutoNum type="arabicParenR"/>
            </a:pPr>
            <a:r>
              <a:rPr lang="cs-CZ" b="1" dirty="0" smtClean="0"/>
              <a:t>(JÁ) „mám </a:t>
            </a:r>
            <a:r>
              <a:rPr lang="cs-CZ" b="1" dirty="0"/>
              <a:t>tělo“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(JÁ) „jsem </a:t>
            </a:r>
            <a:r>
              <a:rPr lang="cs-CZ" b="1" dirty="0"/>
              <a:t>tělo“ </a:t>
            </a:r>
            <a:r>
              <a:rPr lang="cs-CZ" dirty="0"/>
              <a:t>(jazykové příklady)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tělo se váže</a:t>
            </a:r>
            <a:r>
              <a:rPr lang="cs-CZ" b="1" dirty="0"/>
              <a:t> </a:t>
            </a:r>
            <a:r>
              <a:rPr lang="cs-CZ" b="1" dirty="0" smtClean="0"/>
              <a:t>-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/>
              <a:t>vlastní </a:t>
            </a:r>
            <a:r>
              <a:rPr lang="cs-CZ" b="1" dirty="0"/>
              <a:t>paměť</a:t>
            </a:r>
            <a:r>
              <a:rPr lang="cs-CZ" dirty="0"/>
              <a:t> (kinestetická paměť)</a:t>
            </a:r>
          </a:p>
          <a:p>
            <a:pPr marL="0" indent="0">
              <a:buNone/>
            </a:pPr>
            <a:r>
              <a:rPr lang="cs-CZ" dirty="0"/>
              <a:t>- vlastní </a:t>
            </a:r>
            <a:r>
              <a:rPr lang="cs-CZ" b="1" dirty="0"/>
              <a:t>zkušenost</a:t>
            </a:r>
          </a:p>
          <a:p>
            <a:pPr marL="0" indent="0">
              <a:buNone/>
            </a:pPr>
            <a:r>
              <a:rPr lang="cs-CZ" dirty="0"/>
              <a:t>- vlastní </a:t>
            </a:r>
            <a:r>
              <a:rPr lang="cs-CZ" b="1" dirty="0"/>
              <a:t>řeč</a:t>
            </a:r>
            <a:r>
              <a:rPr lang="cs-CZ" dirty="0"/>
              <a:t> (řeč jako „vtělení logu“)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34" y="2060848"/>
            <a:ext cx="244312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Tělesné já a druhý / druzí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c) </a:t>
            </a:r>
            <a:r>
              <a:rPr lang="cs-CZ" dirty="0"/>
              <a:t>díky tělesnosti </a:t>
            </a:r>
            <a:r>
              <a:rPr lang="cs-CZ" b="1" dirty="0"/>
              <a:t>vnímáme druhé </a:t>
            </a:r>
          </a:p>
          <a:p>
            <a:pPr marL="0" indent="0">
              <a:buNone/>
            </a:pPr>
            <a:r>
              <a:rPr lang="cs-CZ" dirty="0"/>
              <a:t>(např. vizualita – tvář, </a:t>
            </a:r>
            <a:r>
              <a:rPr lang="cs-CZ" dirty="0" err="1"/>
              <a:t>audialita</a:t>
            </a:r>
            <a:r>
              <a:rPr lang="cs-CZ" dirty="0"/>
              <a:t> – hlas, </a:t>
            </a:r>
            <a:r>
              <a:rPr lang="cs-CZ" dirty="0" err="1"/>
              <a:t>hmatovost</a:t>
            </a:r>
            <a:r>
              <a:rPr lang="cs-CZ" dirty="0"/>
              <a:t>…),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d) … a </a:t>
            </a:r>
            <a:r>
              <a:rPr lang="cs-CZ" dirty="0"/>
              <a:t>také jsme zároveň sami </a:t>
            </a:r>
            <a:r>
              <a:rPr lang="cs-CZ" b="1" dirty="0"/>
              <a:t>vnímáni (a vnímatelní) druhými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77072"/>
            <a:ext cx="4355117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</a:t>
            </a:r>
            <a:r>
              <a:rPr lang="cs-CZ" dirty="0" smtClean="0"/>
              <a:t>lesnost a pohyb u Jana </a:t>
            </a:r>
            <a:r>
              <a:rPr lang="cs-CZ" dirty="0"/>
              <a:t>P</a:t>
            </a:r>
            <a:r>
              <a:rPr lang="cs-CZ" dirty="0" smtClean="0"/>
              <a:t>atočky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27048"/>
            <a:ext cx="8338128" cy="4572000"/>
          </a:xfrm>
        </p:spPr>
        <p:txBody>
          <a:bodyPr/>
          <a:lstStyle/>
          <a:p>
            <a:r>
              <a:rPr lang="cs-CZ" dirty="0" smtClean="0"/>
              <a:t>Tři existenciální pohyby: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pohyb</a:t>
            </a:r>
          </a:p>
          <a:p>
            <a:pPr marL="0" indent="0">
              <a:buNone/>
            </a:pPr>
            <a:r>
              <a:rPr lang="cs-CZ" dirty="0" smtClean="0"/>
              <a:t>2. pohyb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/>
              <a:t>p</a:t>
            </a:r>
            <a:r>
              <a:rPr lang="cs-CZ" dirty="0" smtClean="0"/>
              <a:t>ohyb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0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Aktuálně: </a:t>
            </a:r>
            <a:r>
              <a:rPr lang="cs-CZ" dirty="0">
                <a:solidFill>
                  <a:srgbClr val="C00000"/>
                </a:solidFill>
              </a:rPr>
              <a:t>Jan Patočka (1. 3. 2017 – 13. 3. 1977)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2220" y="2420888"/>
            <a:ext cx="4633463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5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73616" cy="1152128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Jiřina Holeňová:</a:t>
            </a:r>
            <a:br>
              <a:rPr lang="cs-CZ" sz="2400" b="1" dirty="0">
                <a:solidFill>
                  <a:srgbClr val="C00000"/>
                </a:solidFill>
              </a:rPr>
            </a:br>
            <a:r>
              <a:rPr lang="cs-CZ" sz="2400" b="1" dirty="0">
                <a:solidFill>
                  <a:srgbClr val="C00000"/>
                </a:solidFill>
              </a:rPr>
              <a:t>Problematika tělesnosti (Jak člověk nemocí či stavem dochází k jinakosti v pohledu na svět)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43528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In: </a:t>
            </a:r>
            <a:r>
              <a:rPr lang="cs-CZ" dirty="0" err="1"/>
              <a:t>Šturzová</a:t>
            </a:r>
            <a:r>
              <a:rPr lang="cs-CZ" dirty="0"/>
              <a:t>, A. – </a:t>
            </a:r>
            <a:r>
              <a:rPr lang="cs-CZ" dirty="0" err="1"/>
              <a:t>Benyovszky</a:t>
            </a:r>
            <a:r>
              <a:rPr lang="cs-CZ" dirty="0"/>
              <a:t>, L. (</a:t>
            </a:r>
            <a:r>
              <a:rPr lang="cs-CZ" dirty="0" err="1"/>
              <a:t>eds</a:t>
            </a:r>
            <a:r>
              <a:rPr lang="cs-CZ" dirty="0"/>
              <a:t>.): </a:t>
            </a:r>
            <a:r>
              <a:rPr lang="cs-CZ" i="1" dirty="0"/>
              <a:t>O filosofii výchovy a filosofii provádějící. </a:t>
            </a:r>
            <a:r>
              <a:rPr lang="cs-CZ" dirty="0"/>
              <a:t>Praha 1999,  s. 158 – 162</a:t>
            </a:r>
            <a:r>
              <a:rPr lang="cs-CZ" dirty="0" smtClean="0"/>
              <a:t>. (</a:t>
            </a:r>
            <a:r>
              <a:rPr lang="cs-CZ" dirty="0" err="1" smtClean="0"/>
              <a:t>Moodle</a:t>
            </a:r>
            <a:r>
              <a:rPr lang="cs-CZ" dirty="0" smtClean="0"/>
              <a:t>.)</a:t>
            </a:r>
            <a:endParaRPr lang="cs-CZ" dirty="0"/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dirty="0"/>
              <a:t>„Jak se jeví vlastní žité tělo člověku nemocnému nebo handicapovanému a jak se jeví jeho tělo druhým?“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Jak si člověk „skrze svou tělesnost utváří pohled na svět“?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23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Pomník Maxe van der Stoela </a:t>
            </a:r>
            <a:r>
              <a:rPr lang="cs-CZ" dirty="0"/>
              <a:t> (Praha 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6244" y="190817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56084"/>
            <a:ext cx="8534400" cy="911711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Max van der </a:t>
            </a:r>
            <a:r>
              <a:rPr lang="cs-CZ" dirty="0" err="1"/>
              <a:t>Stoel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-  Jan Patočka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395536"/>
            <a:ext cx="1756993" cy="2340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01752" y="1028343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400" dirty="0"/>
          </a:p>
          <a:p>
            <a:pPr algn="just"/>
            <a:r>
              <a:rPr lang="cs-CZ" sz="2400" dirty="0"/>
              <a:t>1</a:t>
            </a:r>
            <a:r>
              <a:rPr lang="cs-CZ" sz="2000" dirty="0"/>
              <a:t>. března 1977 se díky iniciativě nizozemského novináře </a:t>
            </a:r>
            <a:r>
              <a:rPr lang="cs-CZ" sz="2000" dirty="0" err="1"/>
              <a:t>Dicka</a:t>
            </a:r>
            <a:r>
              <a:rPr lang="cs-CZ" sz="2000" dirty="0"/>
              <a:t> </a:t>
            </a:r>
            <a:r>
              <a:rPr lang="cs-CZ" sz="2000" dirty="0" err="1"/>
              <a:t>Verkijka</a:t>
            </a:r>
            <a:r>
              <a:rPr lang="cs-CZ" sz="2000" dirty="0"/>
              <a:t> sešel ministr zahraničí Nizozemska </a:t>
            </a:r>
            <a:r>
              <a:rPr lang="cs-CZ" sz="2000" b="1" dirty="0"/>
              <a:t>Max van der </a:t>
            </a:r>
            <a:r>
              <a:rPr lang="cs-CZ" sz="2000" b="1" dirty="0" err="1"/>
              <a:t>Stoel</a:t>
            </a:r>
            <a:r>
              <a:rPr lang="cs-CZ" sz="2000" b="1" dirty="0"/>
              <a:t> s mluvčím Charty 77 Janem Patočkou.</a:t>
            </a:r>
            <a:r>
              <a:rPr lang="cs-CZ" sz="2000" dirty="0"/>
              <a:t> </a:t>
            </a:r>
            <a:r>
              <a:rPr lang="cs-CZ" sz="2000" b="1" dirty="0"/>
              <a:t>Stal se tak první západním politikem, který otevřeně podpořil české disidenty</a:t>
            </a:r>
            <a:r>
              <a:rPr lang="cs-CZ" sz="2000" dirty="0"/>
              <a:t>. Schůzka se uskutečnila v pražském hotelu </a:t>
            </a:r>
            <a:r>
              <a:rPr lang="cs-CZ" sz="2000" dirty="0" err="1"/>
              <a:t>Intercontinental</a:t>
            </a:r>
            <a:r>
              <a:rPr lang="cs-CZ" sz="2000" dirty="0"/>
              <a:t> a jednalo se o zásadní diplomatické uznání opozičních snah chartistů. O schůzce </a:t>
            </a:r>
            <a:r>
              <a:rPr lang="cs-CZ" sz="2000" dirty="0" smtClean="0"/>
              <a:t>referovala </a:t>
            </a:r>
            <a:r>
              <a:rPr lang="cs-CZ" sz="2000" dirty="0"/>
              <a:t>západní média včetně Svobodné Evropy a Hlasu Ameriky, určeným československým občanům.[3] Jan Patočka byl po schůzce několik dní tvrdě vyslýchán Státní bezpečností, v důsledku čehož 13. března zemřel na následky mozkové mrtvice.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95536"/>
            <a:ext cx="170087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173" y="260648"/>
            <a:ext cx="8440616" cy="1663008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Jan Patočka: Filozofie a čin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9600" dirty="0"/>
          </a:p>
          <a:p>
            <a:pPr marL="0" indent="0" algn="ctr">
              <a:buNone/>
            </a:pPr>
            <a:r>
              <a:rPr lang="cs-CZ" sz="9600" dirty="0"/>
              <a:t>    Knihovna Václava Havla, Ostrovní 13, Praha 110 00</a:t>
            </a:r>
          </a:p>
          <a:p>
            <a:pPr marL="0" indent="0" algn="ctr">
              <a:buNone/>
            </a:pPr>
            <a:r>
              <a:rPr lang="cs-CZ" sz="9600" dirty="0"/>
              <a:t>    16. březen 2017, 19:00 – 21:00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endParaRPr lang="cs-CZ" sz="7400" dirty="0"/>
          </a:p>
          <a:p>
            <a:pPr marL="0" indent="0">
              <a:buNone/>
            </a:pPr>
            <a:endParaRPr lang="cs-CZ" sz="7400" dirty="0"/>
          </a:p>
          <a:p>
            <a:pPr marL="0" indent="0">
              <a:buNone/>
            </a:pPr>
            <a:endParaRPr lang="cs-CZ" sz="7400" dirty="0"/>
          </a:p>
          <a:p>
            <a:pPr marL="0" indent="0">
              <a:buNone/>
            </a:pPr>
            <a:endParaRPr lang="cs-CZ" sz="7400" dirty="0"/>
          </a:p>
          <a:p>
            <a:pPr marL="0" indent="0">
              <a:buNone/>
            </a:pPr>
            <a:endParaRPr lang="cs-CZ" sz="7400" dirty="0"/>
          </a:p>
          <a:p>
            <a:pPr marL="0" indent="0">
              <a:buNone/>
            </a:pPr>
            <a:r>
              <a:rPr lang="cs-CZ" sz="7400" dirty="0"/>
              <a:t>Srdečně vás zveme na večer k připomínce 110. výročí narození a 40. výročí úmrtí profesora Jana Patočky.</a:t>
            </a:r>
          </a:p>
          <a:p>
            <a:pPr marL="0" indent="0">
              <a:buNone/>
            </a:pPr>
            <a:r>
              <a:rPr lang="cs-CZ" sz="7400" dirty="0"/>
              <a:t>Seminář připravila Knihovna Václava Havla ve spolupráci s Archivem Jana Patočky.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/>
              <a:t>http://www.vaclavhavel-library.org/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45" y="2431666"/>
            <a:ext cx="267637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8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51520" y="476672"/>
            <a:ext cx="8712968" cy="6192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800" dirty="0"/>
              <a:t>Když Jan Patočka zahajoval na podzim 1973, po druhém nuceném odchodu z Karlovy univerzity, svůj soukromý seminář „Platón a Evropa“, charakterizoval filozofii jako vnitřní jednání. „Situace člověka,“ řekl svým žákům, kteří se v atmosféře vrcholící normalizace sešli v jednom pražském bytě, „se mění, když si ji uvědomíme </a:t>
            </a:r>
            <a:r>
              <a:rPr lang="cs-CZ" sz="2800" dirty="0" smtClean="0"/>
              <a:t>(…), </a:t>
            </a:r>
            <a:r>
              <a:rPr lang="cs-CZ" sz="2800" dirty="0"/>
              <a:t>je úplně jiná podle toho, zda se lidé, kteří jsou v situaci nouze, vzdávají, anebo nevzdávají.“ </a:t>
            </a:r>
          </a:p>
          <a:p>
            <a:pPr marL="0" indent="0" algn="just">
              <a:buNone/>
            </a:pPr>
            <a:r>
              <a:rPr lang="cs-CZ" sz="2800" dirty="0"/>
              <a:t>O tři roky později dal Patočka svému vnitřnímu filozofickému přesvědčení zcela konkrétní obsah, přijal funkci mluvčího Charty 77 a napsal několik krátkých textů, kde se pokusil vysvětlit její smysl. V březnu 1977 v důsledku vyčerpávajících policejních výslechů zemřel.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39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2204863"/>
            <a:ext cx="8728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Na semináři budou hovořit ti, kdo byli tenkrát Janu Patočkovi nablízku. Eminentním filozofickým činem mnohých z nich bylo, že v den filozofovy smrti odvezli z jeho bytu všechny jeho rukopisy, aby je nemohla zabavit a zničit komunistická tajná policie, a věnovali se pak jejich publikování: Ivan Chvatík, vedoucí Archivu Jana Patočky; Jaromír Kučera, učitel filozofie na VŠCHT; Jiří Machálek, učitel filozofie na Přírodovědecké fakultě UK, Daniel Kroupa, vyučující na katedře politologie a filozofie FF UJEP v Ústí nad Labem, a Zdeněk Pinc, filozof a pedagog na Fakultě humanitních studií Univerzity Karlovy v Praze. Dále vystoupí Markéta Bendová, doktorandka Ústavu filozofie a religionistiky FF UK.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Úvodní slovo pronese Martin </a:t>
            </a:r>
            <a:r>
              <a:rPr lang="cs-CZ" sz="2000" dirty="0" err="1"/>
              <a:t>Palouš</a:t>
            </a:r>
            <a:r>
              <a:rPr lang="cs-CZ" sz="2000" dirty="0"/>
              <a:t>, ředitel Programu Václava Havla pro lidská práva a diplomacii na Floridské mezinárodní univerzitě, který bude moderovat i následnou diskusi.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425" y="166509"/>
            <a:ext cx="3278573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91680" y="2653752"/>
            <a:ext cx="6042871" cy="338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27" y="548680"/>
            <a:ext cx="267637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8712968" cy="324036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Jan Patočka: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i="1" dirty="0">
                <a:solidFill>
                  <a:schemeClr val="tx1"/>
                </a:solidFill>
              </a:rPr>
              <a:t>Tělo, společenství, jazyk, svět. </a:t>
            </a:r>
            <a:r>
              <a:rPr lang="cs-CZ" b="1" dirty="0">
                <a:solidFill>
                  <a:schemeClr val="tx1"/>
                </a:solidFill>
              </a:rPr>
              <a:t>Praha 1995.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/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(Ze záznamů přednášek proslovených ve školním roce 1968-69 na FF UK  sestavil Jiří Polívka.)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76672"/>
            <a:ext cx="2298391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0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820</Words>
  <Application>Microsoft Office PowerPoint</Application>
  <PresentationFormat>Předvádění na obrazovce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Georgia</vt:lpstr>
      <vt:lpstr>Times New Roman</vt:lpstr>
      <vt:lpstr>Wingdings</vt:lpstr>
      <vt:lpstr>Wingdings 2</vt:lpstr>
      <vt:lpstr>Administrativní</vt:lpstr>
      <vt:lpstr>Filosofie jazyka  </vt:lpstr>
      <vt:lpstr>Aktuálně: Jan Patočka (1. 3. 2017 – 13. 3. 1977)</vt:lpstr>
      <vt:lpstr>Pomník Maxe van der Stoela  (Praha 6)</vt:lpstr>
      <vt:lpstr>    Max van der Stoel  -  Jan Patočka</vt:lpstr>
      <vt:lpstr> Jan Patočka: Filozofie a čin  </vt:lpstr>
      <vt:lpstr>Prezentace aplikace PowerPoint</vt:lpstr>
      <vt:lpstr>Prezentace aplikace PowerPoint</vt:lpstr>
      <vt:lpstr>Prezentace aplikace PowerPoint</vt:lpstr>
      <vt:lpstr>          Jan Patočka:  Tělo, společenství, jazyk, svět. Praha 1995.  (Ze záznamů přednášek proslovených ve školním roce 1968-69 na FF UK  sestavil Jiří Polívka.)   </vt:lpstr>
      <vt:lpstr>A/ TĚLO</vt:lpstr>
      <vt:lpstr>Prezentace aplikace PowerPoint</vt:lpstr>
      <vt:lpstr>„Tělo ono“ a „tělo já“</vt:lpstr>
      <vt:lpstr>Tělo a já:  1) „mám tělo“;           2) „jsem tělo“  </vt:lpstr>
      <vt:lpstr>        Subjektivní tělo jako fenomén </vt:lpstr>
      <vt:lpstr>→ „Já je možné jen jako tělesné…“</vt:lpstr>
      <vt:lpstr>Perspektiva: „bodycentrismus“ a „egocentrismus“</vt:lpstr>
      <vt:lpstr>Tělo a jáství</vt:lpstr>
      <vt:lpstr>Tělesné já a druhý / druzí</vt:lpstr>
      <vt:lpstr>Tělesnost a pohyb u Jana Patočky</vt:lpstr>
      <vt:lpstr>Jiřina Holeňová: Problematika tělesnosti (Jak člověk nemocí či stavem dochází k jinakosti v pohledu na svět)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Filosofie jazyka</dc:title>
  <dc:creator>Irena</dc:creator>
  <cp:lastModifiedBy>Vaňková, Irena</cp:lastModifiedBy>
  <cp:revision>31</cp:revision>
  <dcterms:created xsi:type="dcterms:W3CDTF">2015-04-01T23:18:01Z</dcterms:created>
  <dcterms:modified xsi:type="dcterms:W3CDTF">2020-01-20T14:29:06Z</dcterms:modified>
</cp:coreProperties>
</file>