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66" r:id="rId5"/>
    <p:sldId id="267" r:id="rId6"/>
    <p:sldId id="265" r:id="rId7"/>
    <p:sldId id="268" r:id="rId8"/>
    <p:sldId id="269" r:id="rId9"/>
    <p:sldId id="271" r:id="rId10"/>
    <p:sldId id="272" r:id="rId11"/>
    <p:sldId id="270" r:id="rId12"/>
    <p:sldId id="264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A0E584-E8D7-4A3C-9925-E522C0E96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75C03C-B9FB-4FF4-9328-8623C7A500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38420C-4652-4802-89BB-88332149E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11. 10. 2017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5CE39C-B642-4991-8BDF-DF8187E3F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97DCA6-7718-412D-A7A5-B5E0E596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566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180EA3-0728-4DCE-9167-0B7305B05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600F7CB-E80A-495C-9A25-9FA2997D2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CEFDA3-B367-45BF-AF52-AB3B6B364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11. 10. 2017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35C660-7F8F-48CB-8823-DEBD55EDF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C34CCF-4493-4BCD-B01B-DFCBE03B9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83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7A1970A-4AFB-4B16-9670-17C7FF9715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D64AEED-3D90-4CFE-9D58-A23F27043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7D89C9-6B0A-476B-9AF9-A9564FAB3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11. 10. 2017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70F71E-0DAF-476F-BA5E-ADB92B4AE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253194-8A2F-4818-98EF-01C3EBAFE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52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8E1545-B9FF-4FE4-AAF7-EEA2B3F09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861BF7-7913-45D4-A593-34C3835DA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74B9B5-746F-4B82-A4F2-F84955AC5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11. 10. 2017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CA9F5F-BE06-481C-AD74-8786EC412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051C06-EB4D-427C-9B89-99A9DF42A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12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8442A2-3D69-4C5F-B736-A0C820EC3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A9A3D25-D5DF-4924-8D0A-397D68D9A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35EEE1-FDF4-421A-8CD7-0CC1F55C0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11. 10. 2017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0F9D67-0198-4F02-808C-C171AA662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E706F7-4F1D-4AFB-BEB7-F3E24CB6C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58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689381-A05F-41CE-99D4-8205E6BC9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A41022-2752-489E-956E-888BC420EF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D1015BB-6511-4D61-A02C-C19931B5C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9B909D-7530-4960-9C41-7EA8B13BE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11. 10. 2017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CDB1DE-AB99-4444-87F1-58E7DD6D2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4BE7C3-D04F-4726-903E-C4428033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97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B15CFD-43D1-41AA-936A-685EC64E5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1733042-D387-479D-967C-C3F516A1B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23AE030-60A7-4F21-AD63-1D2A3527F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48D4F5F-B981-4770-B48A-400FD34BB6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8030D55-C6A0-40A6-8C3A-5C98380D2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0CA88BF-6D34-4DBD-B391-0AC18B7ED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11. 10. 2017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99DB334-4A59-4E9E-BBD7-4E1DA1CB5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5AD362E-F40C-41E8-9D36-14131AE28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08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9EB9AD-5060-4E55-88C8-F2742BAD4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05686C6-E4A0-42FF-ADB6-45D46112C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11. 10. 2017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CFDDB38-F7AD-45C6-9846-B9BE72C90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5448368-545C-45CE-B1D3-AA1A11E5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36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0966148-E793-4BC8-9B86-7F94A8CF7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11. 10. 2017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EF3B821-D0B8-4AC5-9DCF-3C92292E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44D542-622E-4555-BB4A-77BABB271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976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7AA334-55A2-4FCE-B861-3685CCC50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57E038-21C2-49AE-A464-B0317BDA0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D3CDB53-AB90-482F-A02C-67DC64E07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211389-2BA9-44D0-9E92-44B849F11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11. 10. 2017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AEBDE6-E875-4DC5-AB33-BC0519F14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9460A19-3109-4C79-971D-EEFA93A74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82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3CF027-1B01-4E44-A575-A8320CA80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1DA3B17-D3DC-4BBA-9614-7CEB4983B6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4A6E7EF-EE63-45D1-9C1F-97AF9D8FB4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585AFD5-04C6-4E0A-8311-53BB015C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11. 10. 2017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3F179A9-2818-4321-BF4B-603387F88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E86ECB-3FDE-409E-95F4-29AB8901F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22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B4D8CE0-5D11-4D74-AA60-D25712FC1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F93C8A0-DAFC-4C55-B6A9-D88FC3637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0836FE-6214-478A-B192-B5F96BA97D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0A4E2-C81B-43C0-B570-44106EE78F7E}" type="datetimeFigureOut">
              <a:rPr lang="cs-CZ" smtClean="0"/>
              <a:t>11. 10. 2017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BA1FDB-B7DA-4C17-93D6-98EAA9FA7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2C7884-226A-4492-8DBF-F4C0181A4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39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na.proksova@ff.c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ufal.mff.cuni.cz/vallex/3.0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70050C-B6AA-4617-8F12-C4B04390AF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Synchronní proměny českého předložkového systému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A441F1-EDB1-4E8E-B286-C5D57DAE84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  <a:p>
            <a:pPr algn="r"/>
            <a:r>
              <a:rPr lang="cs-CZ" dirty="0">
                <a:hlinkClick r:id="rId2"/>
              </a:rPr>
              <a:t>hana.proksova@ff.cuni.cz</a:t>
            </a:r>
            <a:endParaRPr lang="cs-CZ" dirty="0"/>
          </a:p>
          <a:p>
            <a:pPr algn="r"/>
            <a:r>
              <a:rPr lang="cs-CZ" dirty="0"/>
              <a:t>konzultace: po 10:50–12:00</a:t>
            </a:r>
          </a:p>
        </p:txBody>
      </p:sp>
    </p:spTree>
    <p:extLst>
      <p:ext uri="{BB962C8B-B14F-4D97-AF65-F5344CB8AC3E}">
        <p14:creationId xmlns:p14="http://schemas.microsoft.com/office/powerpoint/2010/main" val="3277487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48D26A-2E5C-419D-86A4-BED90EDD9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10F6EA-F3F1-4BDE-A25D-BC048C56D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4"/>
            <a:ext cx="10399643" cy="60356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3 základní prepoziční funkce:</a:t>
            </a:r>
          </a:p>
          <a:p>
            <a:pPr marL="0" indent="0">
              <a:buNone/>
            </a:pPr>
            <a:r>
              <a:rPr lang="cs-CZ" i="1" dirty="0"/>
              <a:t>V létě si vždycky vzpomene na své první prázdniny u moře</a:t>
            </a:r>
          </a:p>
          <a:p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nejčastější je </a:t>
            </a:r>
            <a:r>
              <a:rPr lang="cs-CZ" b="1" dirty="0"/>
              <a:t>funkce typu V – S</a:t>
            </a:r>
            <a:r>
              <a:rPr lang="cs-CZ" dirty="0"/>
              <a:t>, tj. vyjádření relace (označované ve schématu jako –) mezi verbem a substantivem, obvykle objektovým, a tedy typicky funkce valenční (vzpomene si na prázdniny)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adnominální funkce</a:t>
            </a:r>
            <a:r>
              <a:rPr lang="cs-CZ" dirty="0"/>
              <a:t> </a:t>
            </a:r>
            <a:r>
              <a:rPr lang="cs-CZ" b="1" dirty="0"/>
              <a:t>typu S – S </a:t>
            </a:r>
            <a:r>
              <a:rPr lang="cs-CZ" dirty="0"/>
              <a:t>je valenčně vázaná (ne však na verbum), prepozice tu vyjadřuje relaci mezi dvěma nominálními výrazy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adverbiální</a:t>
            </a:r>
            <a:r>
              <a:rPr lang="cs-CZ" dirty="0"/>
              <a:t> funkcí předložky je </a:t>
            </a:r>
            <a:r>
              <a:rPr lang="cs-CZ" b="1" dirty="0"/>
              <a:t>typ PROP – S </a:t>
            </a:r>
            <a:r>
              <a:rPr lang="cs-CZ" dirty="0"/>
              <a:t>sloužící k vyjádření v dnešním pojetí nevalenčních relací adverbiale k větě (v létě)</a:t>
            </a:r>
          </a:p>
          <a:p>
            <a:pPr marL="0" indent="0">
              <a:buNone/>
            </a:pPr>
            <a:r>
              <a:rPr lang="cs-CZ" sz="2200" dirty="0"/>
              <a:t>(Při bližším, resp. širším pohledu lze ovšem i tento typ relace považovat za valenční (záleží ovšem na pojetí valence); daná valence se vztahuje k větě jako celku a její přesnější označení je pak spíše </a:t>
            </a:r>
            <a:r>
              <a:rPr lang="cs-CZ" sz="2200" dirty="0" err="1"/>
              <a:t>adpropoziční</a:t>
            </a:r>
            <a:r>
              <a:rPr lang="cs-CZ" sz="2200" dirty="0"/>
              <a:t> než adverbiální.)</a:t>
            </a:r>
          </a:p>
        </p:txBody>
      </p:sp>
    </p:spTree>
    <p:extLst>
      <p:ext uri="{BB962C8B-B14F-4D97-AF65-F5344CB8AC3E}">
        <p14:creationId xmlns:p14="http://schemas.microsoft.com/office/powerpoint/2010/main" val="2843281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33F4D2-38A8-4AC0-A543-35BEE57CE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četba FČ: Systém, funkce, forma a sémantika českých předložek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AD0B3A-241A-4F1C-83DD-13DD82E53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Jak chápe Čermák vztah adverbií a předložek?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Souhlasíte s tím, že mají předložky vlastní valenci? (viz odd. 1.3 a začátek 2.3)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Co znamená, že se předložky a spojky mohou funkčně překrývat?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1633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479710-1A1F-4AC1-A34E-085B7BB89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četba na 18. 10.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8ECBB2-E188-4A0A-8213-06C8ACA17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FRIED, Mirjam (2013): Pojem konstrukce v konstrukční gramatice. Č</a:t>
            </a:r>
            <a:r>
              <a:rPr lang="it-IT" dirty="0"/>
              <a:t>asopis pro moderní filologii 95, 2013, č. 1, s. 9–27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zaměřit se na předložky</a:t>
            </a:r>
          </a:p>
          <a:p>
            <a:r>
              <a:rPr lang="cs-CZ" dirty="0"/>
              <a:t>LANGACKER, Ronald: koncept </a:t>
            </a:r>
            <a:r>
              <a:rPr lang="cs-CZ" dirty="0" err="1"/>
              <a:t>landmark</a:t>
            </a:r>
            <a:r>
              <a:rPr lang="cs-CZ" dirty="0"/>
              <a:t> – </a:t>
            </a:r>
            <a:r>
              <a:rPr lang="cs-CZ" dirty="0" err="1"/>
              <a:t>trajector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99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D7C5C4-1ABE-4157-B8F5-05877D96C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Vybrali jste si téma?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3558B1-13C5-4C21-AAF1-01EB0C3DC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bránit, chránit (se), obrana, ochrana před něčím × proti něčemu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být citlivý, citlivost k něčemu × na něco × vůči něčemu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ptát se, poptávka na něco × po něčem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 bazéně/bazénu × na bazéně/bazénu, na bazén × do bazénu</a:t>
            </a:r>
          </a:p>
          <a:p>
            <a:pPr lvl="1"/>
            <a:r>
              <a:rPr lang="cs-CZ" dirty="0"/>
              <a:t>sémantika, možnost zkoumat dialektologický aspekt</a:t>
            </a:r>
          </a:p>
          <a:p>
            <a:pPr marL="457200" lvl="1" indent="0">
              <a:buNone/>
            </a:pPr>
            <a:r>
              <a:rPr lang="cs-CZ" dirty="0"/>
              <a:t>+ vztah deklinace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na + Ukrajina, do/v × Ukrajina</a:t>
            </a:r>
          </a:p>
          <a:p>
            <a:pPr lvl="1"/>
            <a:r>
              <a:rPr lang="cs-CZ" dirty="0"/>
              <a:t>aspekt politický, chce to zmapovat diskuse, názory učitelů </a:t>
            </a:r>
            <a:r>
              <a:rPr lang="cs-CZ" dirty="0" err="1"/>
              <a:t>čj</a:t>
            </a:r>
            <a:r>
              <a:rPr lang="cs-CZ" dirty="0"/>
              <a:t> jako L2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na oběd × k obědu (snídaně, večeře…)</a:t>
            </a:r>
          </a:p>
          <a:p>
            <a:pPr lvl="1"/>
            <a:r>
              <a:rPr lang="cs-CZ" dirty="0"/>
              <a:t>frekvence + dialektologický aspekt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kvůli × díky</a:t>
            </a:r>
          </a:p>
          <a:p>
            <a:pPr lvl="1"/>
            <a:r>
              <a:rPr lang="cs-CZ" dirty="0"/>
              <a:t>sémantika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7730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BAC1E7-399F-4B50-B277-6E9400729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náplň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1974AE4A-5E80-4FF1-8F12-D8B4D61A27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620721"/>
              </p:ext>
            </p:extLst>
          </p:nvPr>
        </p:nvGraphicFramePr>
        <p:xfrm>
          <a:off x="1325218" y="1537253"/>
          <a:ext cx="9011478" cy="4614694"/>
        </p:xfrm>
        <a:graphic>
          <a:graphicData uri="http://schemas.openxmlformats.org/drawingml/2006/table">
            <a:tbl>
              <a:tblPr firstRow="1" firstCol="1" bandRow="1"/>
              <a:tblGrid>
                <a:gridCol w="1146250">
                  <a:extLst>
                    <a:ext uri="{9D8B030D-6E8A-4147-A177-3AD203B41FA5}">
                      <a16:colId xmlns:a16="http://schemas.microsoft.com/office/drawing/2014/main" val="2075852866"/>
                    </a:ext>
                  </a:extLst>
                </a:gridCol>
                <a:gridCol w="7865228">
                  <a:extLst>
                    <a:ext uri="{9D8B030D-6E8A-4147-A177-3AD203B41FA5}">
                      <a16:colId xmlns:a16="http://schemas.microsoft.com/office/drawing/2014/main" val="508842511"/>
                    </a:ext>
                  </a:extLst>
                </a:gridCol>
              </a:tblGrid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4. 10.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úvod, charakterizace předložkového systému, nástřel témat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0987716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11. 10.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valence, vztah předložek a pádu, finální rozdělení témat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66302"/>
                  </a:ext>
                </a:extLst>
              </a:tr>
              <a:tr h="349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18. 10.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jazyková změna: gramatikalizace, pohled konstrukční, pohled kognitivní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215821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25. 10.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prepozicializace: sekundární prepozice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3326942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1. 11.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prepozicializace: sekundární prepozice – individuální práce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041110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8. 11.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instrumentál + předložka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5397428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15. 11.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 prezentace korpusových výzkumů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888573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22. 11.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604641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29. 11.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 prezentace korpusových výzkumů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6243401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6. 12.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příprava empirického výzkumu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5637402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13. 12.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empirický výzkum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572828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20. 12.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empirický výzkum, interpretace výsledků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12617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empirický výzkum, interpretace výsledků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553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278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D97383-4F1A-45A1-9B2A-EBE2814C3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valence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5A545F-369C-4B40-8EB6-0497AE0D8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počet a povaha míst, které verbum/deverbativum kolem sebe otevírá, aby bylo v širším vyjádření sémanticky i gramaticky kompletní</a:t>
            </a:r>
          </a:p>
          <a:p>
            <a:r>
              <a:rPr lang="cs-CZ" dirty="0"/>
              <a:t>předložky nejsou samostatná pozice</a:t>
            </a:r>
          </a:p>
          <a:p>
            <a:pPr marL="0" indent="0">
              <a:buNone/>
            </a:pPr>
            <a:r>
              <a:rPr lang="cs-CZ" dirty="0"/>
              <a:t>→ fungují jako součást většího celku</a:t>
            </a:r>
          </a:p>
          <a:p>
            <a:pPr marL="971550" lvl="1" indent="-514350">
              <a:buAutoNum type="alphaLcParenR"/>
            </a:pPr>
            <a:r>
              <a:rPr lang="cs-CZ" dirty="0"/>
              <a:t>slovesa</a:t>
            </a:r>
          </a:p>
          <a:p>
            <a:pPr marL="971550" lvl="1" indent="-514350">
              <a:buAutoNum type="alphaLcParenR"/>
            </a:pPr>
            <a:r>
              <a:rPr lang="cs-CZ" dirty="0"/>
              <a:t>doplňované pozice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nový </a:t>
            </a:r>
            <a:r>
              <a:rPr lang="cs-CZ" dirty="0" err="1"/>
              <a:t>Vallex</a:t>
            </a:r>
            <a:r>
              <a:rPr lang="cs-CZ" dirty="0"/>
              <a:t> 3.0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http://ufal.mff.cuni.cz/vallex/3.0/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004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D97383-4F1A-45A1-9B2A-EBE2814C3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valence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5A545F-369C-4B40-8EB6-0497AE0D8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počet a povaha míst, které verbum/deverbativum kolem sebe otevírá, aby bylo v širším vyjádření sémanticky i gramaticky kompletní</a:t>
            </a:r>
          </a:p>
          <a:p>
            <a:r>
              <a:rPr lang="cs-CZ" dirty="0"/>
              <a:t>předložky nejsou samostatná pozice</a:t>
            </a:r>
          </a:p>
          <a:p>
            <a:pPr marL="0" indent="0">
              <a:buNone/>
            </a:pPr>
            <a:r>
              <a:rPr lang="cs-CZ" dirty="0"/>
              <a:t>→ fungují jako součást většího celku</a:t>
            </a:r>
          </a:p>
          <a:p>
            <a:pPr marL="971550" lvl="1" indent="-514350">
              <a:buAutoNum type="alphaLcParenR"/>
            </a:pPr>
            <a:r>
              <a:rPr lang="cs-CZ" dirty="0"/>
              <a:t>slovesa</a:t>
            </a:r>
          </a:p>
          <a:p>
            <a:pPr lvl="2"/>
            <a:r>
              <a:rPr lang="cs-CZ" dirty="0"/>
              <a:t>předložka (+ vyžadovaný pád) by </a:t>
            </a:r>
            <a:r>
              <a:rPr lang="cs-CZ" dirty="0" err="1"/>
              <a:t>spolurealizovala</a:t>
            </a:r>
            <a:r>
              <a:rPr lang="cs-CZ" dirty="0"/>
              <a:t> sémantiku slovesa</a:t>
            </a:r>
          </a:p>
          <a:p>
            <a:pPr lvl="2"/>
            <a:r>
              <a:rPr lang="cs-CZ" i="1" dirty="0">
                <a:solidFill>
                  <a:srgbClr val="00B050"/>
                </a:solidFill>
              </a:rPr>
              <a:t>těšit se na ?</a:t>
            </a:r>
            <a:r>
              <a:rPr lang="cs-CZ" baseline="-25000" dirty="0">
                <a:solidFill>
                  <a:srgbClr val="00B050"/>
                </a:solidFill>
              </a:rPr>
              <a:t>ACC</a:t>
            </a:r>
          </a:p>
          <a:p>
            <a:pPr marL="971550" lvl="1" indent="-514350">
              <a:buAutoNum type="alphaLcParenR"/>
            </a:pPr>
            <a:r>
              <a:rPr lang="cs-CZ" dirty="0"/>
              <a:t>doplňované pozice</a:t>
            </a:r>
          </a:p>
          <a:p>
            <a:pPr lvl="2"/>
            <a:r>
              <a:rPr lang="cs-CZ" dirty="0"/>
              <a:t>sémantika slovesa by se realizovala až doplněním celé struktury</a:t>
            </a:r>
          </a:p>
          <a:p>
            <a:pPr lvl="2"/>
            <a:r>
              <a:rPr lang="cs-CZ" i="1" dirty="0">
                <a:solidFill>
                  <a:srgbClr val="00B050"/>
                </a:solidFill>
              </a:rPr>
              <a:t>těšit se </a:t>
            </a:r>
            <a:r>
              <a:rPr lang="cs-CZ" dirty="0">
                <a:solidFill>
                  <a:srgbClr val="00B050"/>
                </a:solidFill>
              </a:rPr>
              <a:t>+ </a:t>
            </a:r>
            <a:r>
              <a:rPr lang="cs-CZ" i="1" dirty="0">
                <a:solidFill>
                  <a:srgbClr val="00B050"/>
                </a:solidFill>
              </a:rPr>
              <a:t>na</a:t>
            </a:r>
            <a:r>
              <a:rPr lang="cs-CZ" dirty="0">
                <a:solidFill>
                  <a:srgbClr val="00B050"/>
                </a:solidFill>
              </a:rPr>
              <a:t> + SUBST</a:t>
            </a:r>
            <a:r>
              <a:rPr lang="cs-CZ" baseline="-25000" dirty="0">
                <a:solidFill>
                  <a:srgbClr val="00B050"/>
                </a:solidFill>
              </a:rPr>
              <a:t>ACC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9932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CD7367-08F8-4D8C-A62D-BCBE0EA03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neustálenost pojetí i terminologie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DE8847-FF3C-44DE-9124-73DD95B6B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„předložkový pád“</a:t>
            </a:r>
          </a:p>
          <a:p>
            <a:endParaRPr lang="cs-CZ" dirty="0"/>
          </a:p>
          <a:p>
            <a:r>
              <a:rPr lang="cs-CZ" dirty="0"/>
              <a:t>specifický </a:t>
            </a:r>
            <a:r>
              <a:rPr lang="cs-CZ" dirty="0" err="1"/>
              <a:t>cirkumfix</a:t>
            </a:r>
            <a:r>
              <a:rPr lang="cs-CZ" dirty="0"/>
              <a:t>?</a:t>
            </a:r>
          </a:p>
          <a:p>
            <a:pPr lvl="1"/>
            <a:r>
              <a:rPr lang="cs-CZ" dirty="0"/>
              <a:t>předložka + pádová flexe</a:t>
            </a:r>
          </a:p>
          <a:p>
            <a:pPr lvl="1"/>
            <a:r>
              <a:rPr lang="cs-CZ" dirty="0"/>
              <a:t>„předložka i pádová flexe jsou generovány jako jedna jednotka o dvou prvcích, které jsou jeden ke druhému restriktivní a které se de facto podmiňují, a to v nelibovolné množině kombinací“ (HP)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0614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AB5E86-8684-49DD-90AC-AD4A17D71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44B898-0449-4AF5-9D71-574A61C68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Které pády jsou v češtině ryze předložkové?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Které pády jsou v češtině ryze bezpředložkové?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Ve/u kterých VČ se předložky nevyskytují?</a:t>
            </a:r>
          </a:p>
        </p:txBody>
      </p:sp>
    </p:spTree>
    <p:extLst>
      <p:ext uri="{BB962C8B-B14F-4D97-AF65-F5344CB8AC3E}">
        <p14:creationId xmlns:p14="http://schemas.microsoft.com/office/powerpoint/2010/main" val="406276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33F4D2-38A8-4AC0-A543-35BEE57CE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četba FČ: Systém, funkce, forma a sémantika českých předložek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AD0B3A-241A-4F1C-83DD-13DD82E53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„Je nesporné, že české předložky se systémem pádů interagují, nikterak zřejmé však už není, že by ho musely nutně specifikovat a modifikovat, a být vůči němu tedy v sekundární a podřízené roli.“ 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„[…]předložku je třeba ve velké většině případů vnímat jako součást valence slova“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2035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48D26A-2E5C-419D-86A4-BED90EDD9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10F6EA-F3F1-4BDE-A25D-BC048C56D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9043"/>
            <a:ext cx="10399643" cy="46117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3 základní prepoziční funkce:</a:t>
            </a:r>
          </a:p>
          <a:p>
            <a:pPr marL="0" indent="0">
              <a:buNone/>
            </a:pPr>
            <a:r>
              <a:rPr lang="cs-CZ" i="1" dirty="0"/>
              <a:t>V létě si vždycky vzpomene na své první prázdniny u moře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19912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745</Words>
  <Application>Microsoft Office PowerPoint</Application>
  <PresentationFormat>Širokoúhlá obrazovka</PresentationFormat>
  <Paragraphs>101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Motiv Office</vt:lpstr>
      <vt:lpstr>Synchronní proměny českého předložkového systému</vt:lpstr>
      <vt:lpstr>Vybrali jste si téma?</vt:lpstr>
      <vt:lpstr>náplň</vt:lpstr>
      <vt:lpstr>valence</vt:lpstr>
      <vt:lpstr>valence</vt:lpstr>
      <vt:lpstr>neustálenost pojetí i terminologie</vt:lpstr>
      <vt:lpstr>Prezentace aplikace PowerPoint</vt:lpstr>
      <vt:lpstr>četba FČ: Systém, funkce, forma a sémantika českých předložek</vt:lpstr>
      <vt:lpstr>Prezentace aplikace PowerPoint</vt:lpstr>
      <vt:lpstr>Prezentace aplikace PowerPoint</vt:lpstr>
      <vt:lpstr>četba FČ: Systém, funkce, forma a sémantika českých předložek</vt:lpstr>
      <vt:lpstr>četba na 18. 10.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Synchronní proměny českého předložkového systému</dc:title>
  <dc:creator>pivo</dc:creator>
  <cp:lastModifiedBy>pivo</cp:lastModifiedBy>
  <cp:revision>29</cp:revision>
  <dcterms:created xsi:type="dcterms:W3CDTF">2017-10-04T11:45:58Z</dcterms:created>
  <dcterms:modified xsi:type="dcterms:W3CDTF">2017-10-11T13:12:09Z</dcterms:modified>
</cp:coreProperties>
</file>