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6" r:id="rId6"/>
    <p:sldId id="268" r:id="rId7"/>
    <p:sldId id="269" r:id="rId8"/>
    <p:sldId id="270" r:id="rId9"/>
    <p:sldId id="267" r:id="rId10"/>
    <p:sldId id="260" r:id="rId11"/>
    <p:sldId id="261" r:id="rId12"/>
    <p:sldId id="262" r:id="rId13"/>
    <p:sldId id="263" r:id="rId14"/>
    <p:sldId id="264" r:id="rId15"/>
    <p:sldId id="265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0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E5253-5AD7-40F4-BDB0-7811EEF23B92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52DC4-62F2-4BD8-8C59-E1E806950D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249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Náměšť nad Oslavou – projekt fotovoltaické elektrárny realizován nad zámkem, těsně</a:t>
            </a:r>
            <a:r>
              <a:rPr lang="cs-CZ" baseline="0" dirty="0" smtClean="0"/>
              <a:t> za hranicí ochranného pásma NKP</a:t>
            </a:r>
          </a:p>
          <a:p>
            <a:r>
              <a:rPr lang="cs-CZ" baseline="0" dirty="0" err="1" smtClean="0"/>
              <a:t>Pavlov</a:t>
            </a:r>
            <a:r>
              <a:rPr lang="cs-CZ" baseline="0" dirty="0" smtClean="0"/>
              <a:t> – 2 sloupy větrné elektrárny</a:t>
            </a:r>
          </a:p>
          <a:p>
            <a:r>
              <a:rPr lang="cs-CZ" baseline="0" dirty="0" smtClean="0"/>
              <a:t>Dukovany – projekt zatím ve fázi příprav – problém je v tom, že větrníky se nacházejí těsně za hranicí kraje Vysočina, který s nimi nesouhlasí, ale Jihomoravský kraj to povolil. Zde můžeme pomoci např. podporou obce při dalším vyjednávání.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52DC4-62F2-4BD8-8C59-E1E806950D52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2448908-63DE-4CF8-B362-D061753FE7D2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375880B-1D4C-4DBB-AA9A-F61C4B6DF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9064" y="1196752"/>
            <a:ext cx="6480048" cy="4442048"/>
          </a:xfrm>
        </p:spPr>
        <p:txBody>
          <a:bodyPr/>
          <a:lstStyle/>
          <a:p>
            <a:r>
              <a:rPr lang="cs-CZ" dirty="0" smtClean="0"/>
              <a:t>Spolupráce NPÚ se státní správou a samosprávou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33050" y="3861048"/>
            <a:ext cx="6480048" cy="2232248"/>
          </a:xfrm>
        </p:spPr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Konání slavnostních obřadů na památkových objektech ve správě NPÚ (svatby, vítání občánků, předávání vysvědčení apod.)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1026" name="Picture 2" descr="C:\Documents and Settings\Martina Veselá\Plocha\DSC_07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581128"/>
            <a:ext cx="2438400" cy="1619250"/>
          </a:xfrm>
          <a:prstGeom prst="rect">
            <a:avLst/>
          </a:prstGeom>
          <a:noFill/>
        </p:spPr>
      </p:pic>
      <p:pic>
        <p:nvPicPr>
          <p:cNvPr id="1027" name="Picture 3" descr="C:\Documents and Settings\Martina Veselá\Plocha\PA229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077072"/>
            <a:ext cx="2160240" cy="1621099"/>
          </a:xfrm>
          <a:prstGeom prst="rect">
            <a:avLst/>
          </a:prstGeom>
          <a:noFill/>
        </p:spPr>
      </p:pic>
      <p:pic>
        <p:nvPicPr>
          <p:cNvPr id="1028" name="Picture 4" descr="C:\Documents and Settings\Martina Veselá\Plocha\PA2298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5085184"/>
            <a:ext cx="2111035" cy="1584176"/>
          </a:xfrm>
          <a:prstGeom prst="rect">
            <a:avLst/>
          </a:prstGeom>
          <a:noFill/>
        </p:spPr>
      </p:pic>
      <p:pic>
        <p:nvPicPr>
          <p:cNvPr id="9" name="Picture 2" descr="C:\Documents and Settings\Martina Veselá\Plocha\svjar011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068960"/>
            <a:ext cx="2757722" cy="1835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Možnost konání reprezentačních akcí obcí či institucí na památkových objektech ve správě NPÚ</a:t>
            </a:r>
          </a:p>
          <a:p>
            <a:pPr algn="just">
              <a:buNone/>
            </a:pPr>
            <a:endParaRPr lang="cs-CZ" dirty="0" smtClean="0"/>
          </a:p>
          <a:p>
            <a:pPr algn="just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2051" name="Picture 3" descr="C:\Documents and Settings\Martina Veselá\Plocha\15cs_5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717032"/>
            <a:ext cx="3528392" cy="2646293"/>
          </a:xfrm>
          <a:prstGeom prst="rect">
            <a:avLst/>
          </a:prstGeom>
          <a:noFill/>
        </p:spPr>
      </p:pic>
      <p:pic>
        <p:nvPicPr>
          <p:cNvPr id="2052" name="Picture 4" descr="C:\Documents and Settings\Martina Veselá\Plocha\15cs_2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356992"/>
            <a:ext cx="3461793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Spolupráce při pořádání festivalů a velkých kulturních akcí</a:t>
            </a:r>
          </a:p>
          <a:p>
            <a:pPr algn="just">
              <a:buNone/>
            </a:pPr>
            <a:endParaRPr lang="cs-CZ" dirty="0" smtClean="0"/>
          </a:p>
          <a:p>
            <a:pPr algn="just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3074" name="Picture 2" descr="C:\Documents and Settings\Martina Veselá\Plocha\081358w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36912"/>
            <a:ext cx="3024336" cy="2018271"/>
          </a:xfrm>
          <a:prstGeom prst="rect">
            <a:avLst/>
          </a:prstGeom>
          <a:noFill/>
        </p:spPr>
      </p:pic>
      <p:pic>
        <p:nvPicPr>
          <p:cNvPr id="7" name="Obrázek 6"/>
          <p:cNvPicPr/>
          <p:nvPr/>
        </p:nvPicPr>
        <p:blipFill>
          <a:blip r:embed="rId3" cstate="print"/>
          <a:srcRect l="29091" t="32059" r="29421" b="20294"/>
          <a:stretch>
            <a:fillRect/>
          </a:stretch>
        </p:blipFill>
        <p:spPr bwMode="auto">
          <a:xfrm>
            <a:off x="3707904" y="2780928"/>
            <a:ext cx="23907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/>
          <p:cNvPicPr/>
          <p:nvPr/>
        </p:nvPicPr>
        <p:blipFill>
          <a:blip r:embed="rId4" cstate="print"/>
          <a:srcRect l="28926" t="30588" r="29752" b="20294"/>
          <a:stretch>
            <a:fillRect/>
          </a:stretch>
        </p:blipFill>
        <p:spPr bwMode="auto">
          <a:xfrm>
            <a:off x="755576" y="4869160"/>
            <a:ext cx="23812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/>
          <p:nvPr/>
        </p:nvPicPr>
        <p:blipFill>
          <a:blip r:embed="rId5" cstate="print"/>
          <a:srcRect l="29091" t="31176" r="29752" b="20882"/>
          <a:stretch>
            <a:fillRect/>
          </a:stretch>
        </p:blipFill>
        <p:spPr bwMode="auto">
          <a:xfrm>
            <a:off x="3635896" y="4797152"/>
            <a:ext cx="237626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Documents and Settings\Martina Veselá\Plocha\11082224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8302" y="2674938"/>
            <a:ext cx="2641112" cy="1762174"/>
          </a:xfrm>
          <a:prstGeom prst="rect">
            <a:avLst/>
          </a:prstGeom>
          <a:noFill/>
        </p:spPr>
      </p:pic>
      <p:pic>
        <p:nvPicPr>
          <p:cNvPr id="3077" name="Picture 5" descr="C:\Documents and Settings\Martina Veselá\Plocha\2007072883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581128"/>
            <a:ext cx="2629074" cy="1856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Spolupráce při osvětě veřejnosti (přednášky, výstavy, doprovodné akce)</a:t>
            </a:r>
          </a:p>
          <a:p>
            <a:pPr algn="just">
              <a:buNone/>
            </a:pPr>
            <a:endParaRPr lang="cs-CZ" dirty="0" smtClean="0"/>
          </a:p>
          <a:p>
            <a:pPr algn="just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4098" name="Picture 2" descr="C:\Documents and Settings\Martina Veselá\Plocha\0csright_2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852936"/>
            <a:ext cx="2736304" cy="3679064"/>
          </a:xfrm>
          <a:prstGeom prst="rect">
            <a:avLst/>
          </a:prstGeom>
          <a:noFill/>
        </p:spPr>
      </p:pic>
      <p:pic>
        <p:nvPicPr>
          <p:cNvPr id="6" name="Obrázek 5"/>
          <p:cNvPicPr/>
          <p:nvPr/>
        </p:nvPicPr>
        <p:blipFill>
          <a:blip r:embed="rId3" cstate="print"/>
          <a:srcRect l="21818" t="24412" r="22810" b="13235"/>
          <a:stretch>
            <a:fillRect/>
          </a:stretch>
        </p:blipFill>
        <p:spPr bwMode="auto">
          <a:xfrm>
            <a:off x="395537" y="2708920"/>
            <a:ext cx="259228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Documents and Settings\Martina Veselá\Plocha\P31078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789040"/>
            <a:ext cx="2664296" cy="1999356"/>
          </a:xfrm>
          <a:prstGeom prst="rect">
            <a:avLst/>
          </a:prstGeom>
          <a:noFill/>
        </p:spPr>
      </p:pic>
      <p:pic>
        <p:nvPicPr>
          <p:cNvPr id="8" name="Obrázek 7"/>
          <p:cNvPicPr/>
          <p:nvPr/>
        </p:nvPicPr>
        <p:blipFill>
          <a:blip r:embed="rId5" cstate="print"/>
          <a:srcRect l="23802" t="23824" r="24793" b="13235"/>
          <a:stretch>
            <a:fillRect/>
          </a:stretch>
        </p:blipFill>
        <p:spPr bwMode="auto">
          <a:xfrm>
            <a:off x="179513" y="4581128"/>
            <a:ext cx="28803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Spolupráce při tvorbě a realizaci edukačních aktivit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 cstate="print"/>
          <a:srcRect l="36198" t="23824" r="36529" b="12941"/>
          <a:stretch>
            <a:fillRect/>
          </a:stretch>
        </p:blipFill>
        <p:spPr bwMode="auto">
          <a:xfrm>
            <a:off x="6444208" y="2276872"/>
            <a:ext cx="208823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/>
          <p:cNvPicPr/>
          <p:nvPr/>
        </p:nvPicPr>
        <p:blipFill>
          <a:blip r:embed="rId3" cstate="print"/>
          <a:srcRect l="24628" t="23824" r="25620" b="12647"/>
          <a:stretch>
            <a:fillRect/>
          </a:stretch>
        </p:blipFill>
        <p:spPr bwMode="auto">
          <a:xfrm>
            <a:off x="323528" y="2708920"/>
            <a:ext cx="2506985" cy="169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/>
          <p:nvPr/>
        </p:nvPicPr>
        <p:blipFill>
          <a:blip r:embed="rId4" cstate="print"/>
          <a:srcRect l="22149" t="23824" r="22810" b="13235"/>
          <a:stretch>
            <a:fillRect/>
          </a:stretch>
        </p:blipFill>
        <p:spPr bwMode="auto">
          <a:xfrm>
            <a:off x="251521" y="4797152"/>
            <a:ext cx="2808312" cy="182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/>
          <p:cNvPicPr/>
          <p:nvPr/>
        </p:nvPicPr>
        <p:blipFill>
          <a:blip r:embed="rId5" cstate="print"/>
          <a:srcRect l="25124" t="23824" r="26281" b="13529"/>
          <a:stretch>
            <a:fillRect/>
          </a:stretch>
        </p:blipFill>
        <p:spPr bwMode="auto">
          <a:xfrm>
            <a:off x="3275856" y="2708920"/>
            <a:ext cx="28003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/>
          <p:nvPr/>
        </p:nvPicPr>
        <p:blipFill>
          <a:blip r:embed="rId6" cstate="print"/>
          <a:srcRect l="24628" t="23824" r="25785" b="12941"/>
          <a:stretch>
            <a:fillRect/>
          </a:stretch>
        </p:blipFill>
        <p:spPr bwMode="auto">
          <a:xfrm>
            <a:off x="3419872" y="5013176"/>
            <a:ext cx="2508870" cy="167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/>
          <p:cNvPicPr/>
          <p:nvPr/>
        </p:nvPicPr>
        <p:blipFill>
          <a:blip r:embed="rId7" cstate="print"/>
          <a:srcRect l="29917" t="25000" r="25455" b="12941"/>
          <a:stretch>
            <a:fillRect/>
          </a:stretch>
        </p:blipFill>
        <p:spPr bwMode="auto">
          <a:xfrm>
            <a:off x="6372200" y="4941168"/>
            <a:ext cx="2320230" cy="1677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Společné projekty v oblasti propagace památkového fondu (např. Sdružení měst UNESCO, Česká inspirace nebo SHSČMS apod.)</a:t>
            </a:r>
          </a:p>
          <a:p>
            <a:pPr algn="just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 cstate="print"/>
          <a:srcRect l="27603" t="24706" r="28595" b="13529"/>
          <a:stretch>
            <a:fillRect/>
          </a:stretch>
        </p:blipFill>
        <p:spPr bwMode="auto">
          <a:xfrm>
            <a:off x="5292080" y="3933056"/>
            <a:ext cx="25241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7467600" cy="2736304"/>
          </a:xfrm>
        </p:spPr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Děkuji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789040"/>
            <a:ext cx="7467600" cy="45719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Zákony stanovené oblasti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dirty="0" smtClean="0"/>
              <a:t>Vyjádření v rámci správních řízení podle zákona č. 20/1987 Sb., o státní památkové péči, v platném znění</a:t>
            </a:r>
          </a:p>
          <a:p>
            <a:pPr algn="just">
              <a:buNone/>
            </a:pPr>
            <a:endParaRPr lang="cs-CZ" dirty="0" smtClean="0"/>
          </a:p>
          <a:p>
            <a:pPr algn="just"/>
            <a:r>
              <a:rPr lang="cs-CZ" dirty="0" smtClean="0"/>
              <a:t>Spolupráce při tvorbě a schvalování změn územních plánů</a:t>
            </a:r>
          </a:p>
          <a:p>
            <a:pPr algn="just">
              <a:buNone/>
            </a:pPr>
            <a:endParaRPr lang="cs-CZ" dirty="0" smtClean="0"/>
          </a:p>
          <a:p>
            <a:pPr algn="just"/>
            <a:r>
              <a:rPr lang="cs-CZ" dirty="0" smtClean="0"/>
              <a:t>Spolupráce při tvorbě tzv. plánů ochrany (NPÚ x KÚ x MÚ), např. Moravské Budějovice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Příprava PD obnov kulturních památek či staveb na území s plošnou ochranou v majetku obce (konzultace)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 l="18182" t="20000" r="2645" b="25588"/>
          <a:stretch>
            <a:fillRect/>
          </a:stretch>
        </p:blipFill>
        <p:spPr bwMode="auto">
          <a:xfrm>
            <a:off x="1331640" y="3501008"/>
            <a:ext cx="612068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Odborníci z NPÚ jako členové komisí při přerozdělování finančních prostředků z dotačních titulů</a:t>
            </a:r>
          </a:p>
          <a:p>
            <a:endParaRPr lang="cs-CZ" dirty="0" smtClean="0"/>
          </a:p>
          <a:p>
            <a:pPr algn="just"/>
            <a:r>
              <a:rPr lang="cs-CZ" dirty="0" smtClean="0"/>
              <a:t>Spolupráce při formulování dotačních titulů obcí směřovaných do oblasti památkové péče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Spolupráce při projednávání budoucího směřování rozvoje obce (např. umístění </a:t>
            </a:r>
            <a:r>
              <a:rPr lang="cs-CZ" dirty="0" err="1" smtClean="0"/>
              <a:t>fotovoltaiky</a:t>
            </a:r>
            <a:r>
              <a:rPr lang="cs-CZ" dirty="0" smtClean="0"/>
              <a:t> či jiných zdrojů obnovitelné energie)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Picture 2" descr="C:\Documents and Settings\Martina Veselá\Plocha\Olympus\P4033611.JPG"/>
          <p:cNvPicPr>
            <a:picLocks noChangeAspect="1" noChangeArrowheads="1"/>
          </p:cNvPicPr>
          <p:nvPr/>
        </p:nvPicPr>
        <p:blipFill>
          <a:blip r:embed="rId3" cstate="print"/>
          <a:srcRect l="11155" t="14872"/>
          <a:stretch>
            <a:fillRect/>
          </a:stretch>
        </p:blipFill>
        <p:spPr>
          <a:xfrm>
            <a:off x="323528" y="3861048"/>
            <a:ext cx="2867583" cy="2060848"/>
          </a:xfrm>
          <a:prstGeom prst="rect">
            <a:avLst/>
          </a:prstGeom>
        </p:spPr>
      </p:pic>
      <p:pic>
        <p:nvPicPr>
          <p:cNvPr id="6" name="Picture 2" descr="C:\Documents and Settings\Martina Veselá\Plocha\pavlov-vetr-el-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140968"/>
            <a:ext cx="2408892" cy="160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Zástupný symbol pro obsah 3"/>
          <p:cNvPicPr>
            <a:picLocks/>
          </p:cNvPicPr>
          <p:nvPr/>
        </p:nvPicPr>
        <p:blipFill>
          <a:blip r:embed="rId5" cstate="print"/>
          <a:srcRect l="20000" t="24118" r="21156" b="40881"/>
          <a:stretch>
            <a:fillRect/>
          </a:stretch>
        </p:blipFill>
        <p:spPr>
          <a:xfrm>
            <a:off x="3347864" y="4856038"/>
            <a:ext cx="5582965" cy="2001962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588224" y="314096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Pavlov</a:t>
            </a:r>
            <a:r>
              <a:rPr lang="cs-CZ" dirty="0" smtClean="0"/>
              <a:t>, okr. Jihlava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23528" y="59492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Náměšť n. O., okr. Třebíč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660232" y="4437112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Dukovany, okr. Třebíč</a:t>
            </a:r>
            <a:endParaRPr lang="cs-CZ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Možnost součinnosti při záchraně KP ve vlastnictví obce na jejím území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6" name="Picture 5" descr="C:\Documents and Settings\Martina Veselá\Plocha\Grant KÚ foto\JEMNICE\Jemice zámek\P72352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99592" y="2924944"/>
            <a:ext cx="3263944" cy="2448173"/>
          </a:xfrm>
          <a:prstGeom prst="rect">
            <a:avLst/>
          </a:prstGeom>
          <a:noFill/>
        </p:spPr>
      </p:pic>
      <p:pic>
        <p:nvPicPr>
          <p:cNvPr id="3074" name="Picture 2" descr="C:\Documents and Settings\Martina Veselá\Plocha\obr.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924944"/>
            <a:ext cx="3251200" cy="2438400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899592" y="544522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Jemnice, okr. Třebíč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4860032" y="537321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Brníčko</a:t>
            </a:r>
            <a:r>
              <a:rPr lang="cs-CZ" dirty="0" smtClean="0"/>
              <a:t>, okr. Šumperk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Možnost součinnosti při záchraně KP ve vlastnictví obce na jejím území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899592" y="544522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Ostrava, </a:t>
            </a:r>
          </a:p>
          <a:p>
            <a:r>
              <a:rPr lang="cs-CZ" dirty="0" smtClean="0"/>
              <a:t>MŠ ul. Dvořákova</a:t>
            </a:r>
            <a:endParaRPr lang="cs-CZ" dirty="0"/>
          </a:p>
        </p:txBody>
      </p:sp>
      <p:pic>
        <p:nvPicPr>
          <p:cNvPr id="10" name="Picture 4" descr="C:\Documents and Settings\Martina Veselá\Plocha\MO, Dvořákova, pohled z Husova sa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996952"/>
            <a:ext cx="3264363" cy="2448272"/>
          </a:xfrm>
          <a:prstGeom prst="rect">
            <a:avLst/>
          </a:prstGeom>
          <a:noFill/>
        </p:spPr>
      </p:pic>
      <p:pic>
        <p:nvPicPr>
          <p:cNvPr id="4098" name="Picture 2" descr="C:\Documents and Settings\Martina Veselá\Plocha\konstrukce_podlahy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852936"/>
            <a:ext cx="2111035" cy="1584176"/>
          </a:xfrm>
          <a:prstGeom prst="rect">
            <a:avLst/>
          </a:prstGeom>
          <a:noFill/>
        </p:spPr>
      </p:pic>
      <p:pic>
        <p:nvPicPr>
          <p:cNvPr id="4099" name="Picture 3" descr="C:\Documents and Settings\Martina Veselá\Plocha\podepřená klenba s trhlino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653136"/>
            <a:ext cx="2469802" cy="1852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Možnost součinnosti při záchraně KP ve vlastnictví obce na jejím území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2555776" y="594928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Heřmanova Huť, okr. Plzeň sever</a:t>
            </a:r>
            <a:endParaRPr lang="cs-CZ" dirty="0"/>
          </a:p>
        </p:txBody>
      </p:sp>
      <p:pic>
        <p:nvPicPr>
          <p:cNvPr id="11" name="Obrázek 10"/>
          <p:cNvPicPr/>
          <p:nvPr/>
        </p:nvPicPr>
        <p:blipFill>
          <a:blip r:embed="rId2" cstate="print"/>
          <a:srcRect l="25785" t="28529" r="52562" b="18824"/>
          <a:stretch>
            <a:fillRect/>
          </a:stretch>
        </p:blipFill>
        <p:spPr bwMode="auto">
          <a:xfrm>
            <a:off x="3131840" y="2708920"/>
            <a:ext cx="252028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/>
          <p:cNvPicPr/>
          <p:nvPr/>
        </p:nvPicPr>
        <p:blipFill>
          <a:blip r:embed="rId3" cstate="print"/>
          <a:srcRect l="24298" t="28824" r="52892" b="19706"/>
          <a:stretch>
            <a:fillRect/>
          </a:stretch>
        </p:blipFill>
        <p:spPr bwMode="auto">
          <a:xfrm>
            <a:off x="539552" y="2708920"/>
            <a:ext cx="230425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Obrázek 12"/>
          <p:cNvPicPr/>
          <p:nvPr/>
        </p:nvPicPr>
        <p:blipFill>
          <a:blip r:embed="rId4" cstate="print"/>
          <a:srcRect l="24132" t="29118" r="53058" b="19412"/>
          <a:stretch>
            <a:fillRect/>
          </a:stretch>
        </p:blipFill>
        <p:spPr bwMode="auto">
          <a:xfrm>
            <a:off x="5940152" y="2708920"/>
            <a:ext cx="237626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7467600" cy="4525963"/>
          </a:xfrm>
        </p:spPr>
        <p:txBody>
          <a:bodyPr/>
          <a:lstStyle/>
          <a:p>
            <a:pPr algn="just"/>
            <a:r>
              <a:rPr lang="cs-CZ" dirty="0" smtClean="0"/>
              <a:t>Možnost součinnosti při záchraně KP ve vlastnictví třetích osob na území obce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2050" name="Picture 2" descr="C:\Documents and Settings\Martina Veselá\Plocha\PA106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924944"/>
            <a:ext cx="3240360" cy="2431649"/>
          </a:xfrm>
          <a:prstGeom prst="rect">
            <a:avLst/>
          </a:prstGeom>
          <a:noFill/>
        </p:spPr>
      </p:pic>
      <p:pic>
        <p:nvPicPr>
          <p:cNvPr id="2051" name="Picture 3" descr="C:\Documents and Settings\Martina Veselá\Plocha\P91962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924944"/>
            <a:ext cx="3262509" cy="2448272"/>
          </a:xfrm>
          <a:prstGeom prst="rect">
            <a:avLst/>
          </a:prstGeom>
          <a:noFill/>
        </p:spPr>
      </p:pic>
      <p:sp>
        <p:nvSpPr>
          <p:cNvPr id="9" name="TextovéPole 8"/>
          <p:cNvSpPr txBox="1"/>
          <p:nvPr/>
        </p:nvSpPr>
        <p:spPr>
          <a:xfrm>
            <a:off x="1043608" y="5373216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Červená Řečice, okr. Pelhřimov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932040" y="537321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Brtnice, okr. Jihlava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356</TotalTime>
  <Words>419</Words>
  <Application>Microsoft Office PowerPoint</Application>
  <PresentationFormat>Předvádění na obrazovce (4:3)</PresentationFormat>
  <Paragraphs>59</Paragraphs>
  <Slides>16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Technický</vt:lpstr>
      <vt:lpstr>Spolupráce NPÚ se státní správou a samosprávou</vt:lpstr>
      <vt:lpstr>Zákony stanovené oblasti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Ostatní oblasti možné spolupráce</vt:lpstr>
      <vt:lpstr>Děkuji za pozornost</vt:lpstr>
    </vt:vector>
  </TitlesOfParts>
  <Company>NPÚ ÚOP v Telči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Spolupráce NPÚ se státní správou a samosprávou</dc:title>
  <dc:creator>Martina Veselá</dc:creator>
  <cp:lastModifiedBy>Martina Indrová</cp:lastModifiedBy>
  <cp:revision>33</cp:revision>
  <dcterms:created xsi:type="dcterms:W3CDTF">2011-10-23T17:00:40Z</dcterms:created>
  <dcterms:modified xsi:type="dcterms:W3CDTF">2020-04-23T06:48:33Z</dcterms:modified>
</cp:coreProperties>
</file>