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g/rn0zcP8rc3+FIYkqc+UEUkqR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2" name="Google Shape;31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6" name="Google Shape;46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2" name="Google Shape;47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8" name="Google Shape;47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4" name="Google Shape;48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2c81c4f4e6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0" name="Google Shape;490;g2c81c4f4e68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2c81c4f4e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6" name="Google Shape;496;g2c81c4f4e6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2" name="Google Shape;50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3" name="Google Shape;35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9" name="Google Shape;3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5" name="Google Shape;3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1" name="Google Shape;37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7" name="Google Shape;3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3" name="Google Shape;38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2c81c4f4e6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9" name="Google Shape;389;g2c81c4f4e68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0" name="Google Shape;46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1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Google Shape;46;p1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7" name="Google Shape;47;p1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8" name="Google Shape;48;p1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9" name="Google Shape;49;p1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" name="Google Shape;50;p1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" name="Google Shape;51;p1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" name="Google Shape;52;p1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3" name="Google Shape;53;p1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4" name="Google Shape;54;p1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" name="Google Shape;55;p1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6" name="Google Shape;56;p1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7" name="Google Shape;57;p1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8" name="Google Shape;58;p1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9" name="Google Shape;59;p1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" name="Google Shape;60;p1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" name="Google Shape;61;p1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2" name="Google Shape;62;p1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3" name="Google Shape;63;p1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" name="Google Shape;64;p1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5" name="Google Shape;65;p1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6" name="Google Shape;66;p1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7" name="Google Shape;67;p1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" name="Google Shape;68;p1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9" name="Google Shape;69;p1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0" name="Google Shape;70;p1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" name="Google Shape;71;p1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" name="Google Shape;72;p1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3" name="Google Shape;73;p1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5" name="Google Shape;75;p1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6" name="Google Shape;76;p1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7" name="Google Shape;77;p17"/>
          <p:cNvSpPr txBox="1"/>
          <p:nvPr>
            <p:ph type="ctrTitle"/>
          </p:nvPr>
        </p:nvSpPr>
        <p:spPr>
          <a:xfrm>
            <a:off x="691078" y="722903"/>
            <a:ext cx="10495904" cy="24607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subTitle"/>
          </p:nvPr>
        </p:nvSpPr>
        <p:spPr>
          <a:xfrm>
            <a:off x="691078" y="3428997"/>
            <a:ext cx="10495904" cy="2306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9" name="Google Shape;79;p17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 rot="5400000">
            <a:off x="4071361" y="-1040151"/>
            <a:ext cx="3564436" cy="103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26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26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26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73" name="Google Shape;273;p2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4" name="Google Shape;274;p2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5" name="Google Shape;275;p2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6" name="Google Shape;276;p2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7" name="Google Shape;277;p2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8" name="Google Shape;278;p2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9" name="Google Shape;279;p2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0" name="Google Shape;280;p2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1" name="Google Shape;281;p2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2" name="Google Shape;282;p2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3" name="Google Shape;283;p2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4" name="Google Shape;284;p2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5" name="Google Shape;285;p2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6" name="Google Shape;286;p2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7" name="Google Shape;287;p2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8" name="Google Shape;288;p2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9" name="Google Shape;289;p2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0" name="Google Shape;290;p2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1" name="Google Shape;291;p2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2" name="Google Shape;292;p2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3" name="Google Shape;293;p2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4" name="Google Shape;294;p2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5" name="Google Shape;295;p2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6" name="Google Shape;296;p2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7" name="Google Shape;297;p2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8" name="Google Shape;298;p2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9" name="Google Shape;299;p2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0" name="Google Shape;300;p2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1" name="Google Shape;301;p2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2" name="Google Shape;302;p2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3" name="Google Shape;303;p2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04" name="Google Shape;304;p27"/>
          <p:cNvSpPr/>
          <p:nvPr/>
        </p:nvSpPr>
        <p:spPr>
          <a:xfrm rot="-27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7"/>
          <p:cNvSpPr txBox="1"/>
          <p:nvPr>
            <p:ph type="title"/>
          </p:nvPr>
        </p:nvSpPr>
        <p:spPr>
          <a:xfrm rot="5400000">
            <a:off x="6842413" y="1580976"/>
            <a:ext cx="5026597" cy="32958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27"/>
          <p:cNvSpPr txBox="1"/>
          <p:nvPr>
            <p:ph idx="1" type="body"/>
          </p:nvPr>
        </p:nvSpPr>
        <p:spPr>
          <a:xfrm rot="5400000">
            <a:off x="1555514" y="-156309"/>
            <a:ext cx="5026597" cy="6770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27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8" name="Google Shape;308;p27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27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1" name="Google Shape;91;p1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2" name="Google Shape;92;p1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3" name="Google Shape;93;p1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4" name="Google Shape;94;p1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5" name="Google Shape;95;p1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" name="Google Shape;96;p1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7" name="Google Shape;97;p1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8" name="Google Shape;98;p1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" name="Google Shape;99;p1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0" name="Google Shape;100;p1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1" name="Google Shape;101;p1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" name="Google Shape;102;p1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3" name="Google Shape;103;p1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4" name="Google Shape;104;p1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5" name="Google Shape;105;p1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6" name="Google Shape;106;p1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" name="Google Shape;107;p1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8" name="Google Shape;108;p1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9" name="Google Shape;109;p1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0" name="Google Shape;110;p1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" name="Google Shape;111;p1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" name="Google Shape;112;p1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" name="Google Shape;113;p1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4" name="Google Shape;114;p1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" name="Google Shape;115;p1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" name="Google Shape;116;p1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" name="Google Shape;117;p1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" name="Google Shape;118;p1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9" name="Google Shape;119;p1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0" name="Google Shape;120;p1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1" name="Google Shape;121;p1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22" name="Google Shape;122;p19"/>
          <p:cNvSpPr txBox="1"/>
          <p:nvPr>
            <p:ph type="title"/>
          </p:nvPr>
        </p:nvSpPr>
        <p:spPr>
          <a:xfrm>
            <a:off x="691078" y="718115"/>
            <a:ext cx="10312571" cy="27815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691078" y="3753350"/>
            <a:ext cx="10312571" cy="199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9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691078" y="722903"/>
            <a:ext cx="10312571" cy="135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691078" y="2345843"/>
            <a:ext cx="5009584" cy="3274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5935075" y="2345843"/>
            <a:ext cx="5068574" cy="3274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691078" y="722900"/>
            <a:ext cx="10320062" cy="1407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691078" y="2331481"/>
            <a:ext cx="4963444" cy="5400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8" name="Google Shape;138;p21"/>
          <p:cNvSpPr txBox="1"/>
          <p:nvPr>
            <p:ph idx="2" type="body"/>
          </p:nvPr>
        </p:nvSpPr>
        <p:spPr>
          <a:xfrm>
            <a:off x="691078" y="2954564"/>
            <a:ext cx="4963444" cy="2790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3" type="body"/>
          </p:nvPr>
        </p:nvSpPr>
        <p:spPr>
          <a:xfrm>
            <a:off x="6103351" y="2331481"/>
            <a:ext cx="4900298" cy="5400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0" name="Google Shape;140;p21"/>
          <p:cNvSpPr txBox="1"/>
          <p:nvPr>
            <p:ph idx="4" type="body"/>
          </p:nvPr>
        </p:nvSpPr>
        <p:spPr>
          <a:xfrm>
            <a:off x="6103351" y="2954564"/>
            <a:ext cx="4900298" cy="2790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691078" y="722903"/>
            <a:ext cx="10501177" cy="14012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23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1" name="Google Shape;151;p23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2" name="Google Shape;152;p23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3" name="Google Shape;153;p23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4" name="Google Shape;154;p23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5" name="Google Shape;155;p23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6" name="Google Shape;156;p23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7" name="Google Shape;157;p23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8" name="Google Shape;158;p23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9" name="Google Shape;159;p23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0" name="Google Shape;160;p23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1" name="Google Shape;161;p23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2" name="Google Shape;162;p23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3" name="Google Shape;163;p23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4" name="Google Shape;164;p23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5" name="Google Shape;165;p23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6" name="Google Shape;166;p23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7" name="Google Shape;167;p23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8" name="Google Shape;168;p23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9" name="Google Shape;169;p23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0" name="Google Shape;170;p23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1" name="Google Shape;171;p23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3" name="Google Shape;173;p23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4" name="Google Shape;174;p23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5" name="Google Shape;175;p23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6" name="Google Shape;176;p23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7" name="Google Shape;177;p23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8" name="Google Shape;178;p23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9" name="Google Shape;179;p23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0" name="Google Shape;180;p23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1" name="Google Shape;181;p23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82" name="Google Shape;182;p23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23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3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/>
          <p:nvPr/>
        </p:nvSpPr>
        <p:spPr>
          <a:xfrm rot="-81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683587" y="713677"/>
            <a:ext cx="4499914" cy="299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4"/>
          <p:cNvSpPr txBox="1"/>
          <p:nvPr>
            <p:ph idx="1" type="body"/>
          </p:nvPr>
        </p:nvSpPr>
        <p:spPr>
          <a:xfrm>
            <a:off x="5698672" y="708102"/>
            <a:ext cx="5656716" cy="543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  <a:defRPr sz="3200"/>
            </a:lvl1pPr>
            <a:lvl2pPr indent="-36195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  <a:defRPr sz="2800"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sz="2400"/>
            </a:lvl3pPr>
            <a:lvl4pPr indent="-32385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4pPr>
            <a:lvl5pPr indent="-32385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89" name="Google Shape;189;p24"/>
          <p:cNvSpPr txBox="1"/>
          <p:nvPr>
            <p:ph idx="2" type="body"/>
          </p:nvPr>
        </p:nvSpPr>
        <p:spPr>
          <a:xfrm>
            <a:off x="683587" y="3976544"/>
            <a:ext cx="4499914" cy="2162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grpSp>
        <p:nvGrpSpPr>
          <p:cNvPr id="190" name="Google Shape;190;p24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91" name="Google Shape;191;p24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2" name="Google Shape;192;p24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3" name="Google Shape;193;p24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4" name="Google Shape;194;p24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5" name="Google Shape;195;p24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6" name="Google Shape;196;p24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7" name="Google Shape;197;p24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8" name="Google Shape;198;p24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9" name="Google Shape;199;p24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0" name="Google Shape;200;p24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1" name="Google Shape;201;p24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2" name="Google Shape;202;p24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3" name="Google Shape;203;p24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4" name="Google Shape;204;p24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5" name="Google Shape;205;p24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6" name="Google Shape;206;p24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7" name="Google Shape;207;p24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8" name="Google Shape;208;p24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9" name="Google Shape;209;p24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0" name="Google Shape;210;p24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1" name="Google Shape;211;p24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2" name="Google Shape;212;p24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3" name="Google Shape;213;p24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4" name="Google Shape;214;p24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5" name="Google Shape;215;p24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p24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7" name="Google Shape;217;p24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8" name="Google Shape;218;p24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9" name="Google Shape;219;p24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0" name="Google Shape;220;p24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1" name="Google Shape;221;p24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22" name="Google Shape;222;p24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4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24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25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27" name="Google Shape;227;p25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8" name="Google Shape;228;p25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9" name="Google Shape;229;p25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0" name="Google Shape;230;p25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1" name="Google Shape;231;p25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2" name="Google Shape;232;p25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3" name="Google Shape;233;p25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4" name="Google Shape;234;p25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5" name="Google Shape;235;p25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6" name="Google Shape;236;p25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7" name="Google Shape;237;p25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8" name="Google Shape;238;p25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9" name="Google Shape;239;p25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0" name="Google Shape;240;p25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1" name="Google Shape;241;p25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2" name="Google Shape;242;p25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3" name="Google Shape;243;p25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4" name="Google Shape;244;p25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5" name="Google Shape;245;p25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6" name="Google Shape;246;p25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7" name="Google Shape;247;p25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8" name="Google Shape;248;p25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9" name="Google Shape;249;p25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0" name="Google Shape;250;p25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1" name="Google Shape;251;p25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2" name="Google Shape;252;p25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3" name="Google Shape;253;p25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4" name="Google Shape;254;p25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5" name="Google Shape;255;p25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6" name="Google Shape;256;p25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7" name="Google Shape;257;p25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58" name="Google Shape;258;p25"/>
          <p:cNvSpPr txBox="1"/>
          <p:nvPr>
            <p:ph type="title"/>
          </p:nvPr>
        </p:nvSpPr>
        <p:spPr>
          <a:xfrm>
            <a:off x="683587" y="713677"/>
            <a:ext cx="4434823" cy="3020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25"/>
          <p:cNvSpPr/>
          <p:nvPr>
            <p:ph idx="2" type="pic"/>
          </p:nvPr>
        </p:nvSpPr>
        <p:spPr>
          <a:xfrm>
            <a:off x="5698672" y="713677"/>
            <a:ext cx="5304977" cy="5430645"/>
          </a:xfrm>
          <a:prstGeom prst="rect">
            <a:avLst/>
          </a:prstGeom>
          <a:noFill/>
          <a:ln>
            <a:noFill/>
          </a:ln>
        </p:spPr>
      </p:sp>
      <p:sp>
        <p:nvSpPr>
          <p:cNvPr id="260" name="Google Shape;260;p25"/>
          <p:cNvSpPr/>
          <p:nvPr/>
        </p:nvSpPr>
        <p:spPr>
          <a:xfrm rot="-81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683587" y="3970330"/>
            <a:ext cx="4434823" cy="2173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62" name="Google Shape;262;p25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25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25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6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" name="Google Shape;7;p16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8" name="Google Shape;8;p16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" name="Google Shape;9;p16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" name="Google Shape;10;p16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" name="Google Shape;11;p16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" name="Google Shape;12;p16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" name="Google Shape;13;p16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" name="Google Shape;14;p16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" name="Google Shape;15;p16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" name="Google Shape;16;p16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" name="Google Shape;17;p16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" name="Google Shape;18;p16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" name="Google Shape;19;p16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" name="Google Shape;20;p16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16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16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" name="Google Shape;23;p16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16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16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" name="Google Shape;26;p16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" name="Google Shape;27;p16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" name="Google Shape;28;p16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" name="Google Shape;29;p16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" name="Google Shape;30;p16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" name="Google Shape;31;p16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" name="Google Shape;32;p16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" name="Google Shape;33;p16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" name="Google Shape;34;p16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5" name="Google Shape;35;p16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6" name="Google Shape;36;p16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" name="Google Shape;37;p16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8" name="Google Shape;38;p1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2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5275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3" name="Google Shape;43;p16"/>
          <p:cNvSpPr/>
          <p:nvPr/>
        </p:nvSpPr>
        <p:spPr>
          <a:xfrm rot="-81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i.org/10.5817/PedOr2013-4-455" TargetMode="External"/><Relationship Id="rId4" Type="http://schemas.openxmlformats.org/officeDocument/2006/relationships/hyperlink" Target="https://www.csicr.cz//cz/Aktuality/Hodnoceni-vysledku-vzdelavani-didaktickymi-testy" TargetMode="External"/><Relationship Id="rId5" Type="http://schemas.openxmlformats.org/officeDocument/2006/relationships/hyperlink" Target="https://www.youtube.com/watch?v=EXR7lEMUaeM&amp;t=62s" TargetMode="External"/><Relationship Id="rId6" Type="http://schemas.openxmlformats.org/officeDocument/2006/relationships/hyperlink" Target="https://www.youtube.com/watch?v=y6HbYK8IdsI" TargetMode="External"/><Relationship Id="rId7" Type="http://schemas.openxmlformats.org/officeDocument/2006/relationships/hyperlink" Target="https://www.youtube.com/watch?v=bU9Q-ZxXA2Y" TargetMode="External"/><Relationship Id="rId8" Type="http://schemas.openxmlformats.org/officeDocument/2006/relationships/hyperlink" Target="https://www.youtube.com/watch?v=B2Ss_PyER_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5" name="Google Shape;315;p1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16" name="Google Shape;316;p1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7" name="Google Shape;317;p1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8" name="Google Shape;318;p1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9" name="Google Shape;319;p1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0" name="Google Shape;320;p1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1" name="Google Shape;321;p1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2" name="Google Shape;322;p1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3" name="Google Shape;323;p1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4" name="Google Shape;324;p1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5" name="Google Shape;325;p1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6" name="Google Shape;326;p1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7" name="Google Shape;327;p1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8" name="Google Shape;328;p1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9" name="Google Shape;329;p1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0" name="Google Shape;330;p1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1" name="Google Shape;331;p1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2" name="Google Shape;332;p1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3" name="Google Shape;333;p1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4" name="Google Shape;334;p1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5" name="Google Shape;335;p1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6" name="Google Shape;336;p1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7" name="Google Shape;337;p1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8" name="Google Shape;338;p1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9" name="Google Shape;339;p1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0" name="Google Shape;340;p1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1" name="Google Shape;341;p1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2" name="Google Shape;342;p1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3" name="Google Shape;343;p1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4" name="Google Shape;344;p1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5" name="Google Shape;345;p1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6" name="Google Shape;346;p1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11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47" name="Google Shape;347;p1"/>
          <p:cNvSpPr txBox="1"/>
          <p:nvPr>
            <p:ph idx="1" type="subTitle"/>
          </p:nvPr>
        </p:nvSpPr>
        <p:spPr>
          <a:xfrm>
            <a:off x="691078" y="470345"/>
            <a:ext cx="5398500" cy="5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Letní semestr 2024</a:t>
            </a:r>
            <a:endParaRPr/>
          </a:p>
        </p:txBody>
      </p:sp>
      <p:sp>
        <p:nvSpPr>
          <p:cNvPr id="348" name="Google Shape;348;p1"/>
          <p:cNvSpPr/>
          <p:nvPr/>
        </p:nvSpPr>
        <p:spPr>
          <a:xfrm rot="-81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opojené hole tvar mnohoúhelníků na pozadí" id="349" name="Google Shape;349;p1"/>
          <p:cNvPicPr preferRelativeResize="0"/>
          <p:nvPr/>
        </p:nvPicPr>
        <p:blipFill rotWithShape="1">
          <a:blip r:embed="rId3">
            <a:alphaModFix/>
          </a:blip>
          <a:srcRect b="25748" l="0" r="2" t="30045"/>
          <a:stretch/>
        </p:blipFill>
        <p:spPr>
          <a:xfrm>
            <a:off x="-12426" y="5424828"/>
            <a:ext cx="12198212" cy="3599364"/>
          </a:xfrm>
          <a:custGeom>
            <a:rect b="b" l="l" r="r" t="t"/>
            <a:pathLst>
              <a:path extrusionOk="0" h="3424057" w="12178449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50" name="Google Shape;350;p1"/>
          <p:cNvSpPr txBox="1"/>
          <p:nvPr/>
        </p:nvSpPr>
        <p:spPr>
          <a:xfrm>
            <a:off x="691075" y="1744775"/>
            <a:ext cx="10639500" cy="20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cs-CZ" sz="5400">
                <a:solidFill>
                  <a:schemeClr val="dk2"/>
                </a:solidFill>
              </a:rPr>
              <a:t>K</a:t>
            </a:r>
            <a:r>
              <a:rPr b="0" i="0" lang="cs-CZ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vantitativní výzkum:</a:t>
            </a:r>
            <a:endParaRPr b="0" i="0" sz="5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00200"/>
              <a:buFont typeface="Arial"/>
              <a:buNone/>
            </a:pPr>
            <a:r>
              <a:t/>
            </a:r>
            <a:endParaRPr sz="2697">
              <a:solidFill>
                <a:schemeClr val="dk2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cs-CZ" sz="5400">
                <a:solidFill>
                  <a:schemeClr val="dk2"/>
                </a:solidFill>
              </a:rPr>
              <a:t>tvorba</a:t>
            </a:r>
            <a:r>
              <a:rPr lang="cs-CZ" sz="5400">
                <a:solidFill>
                  <a:schemeClr val="dk2"/>
                </a:solidFill>
              </a:rPr>
              <a:t> dotazníku a popisná statistika</a:t>
            </a:r>
            <a:r>
              <a:rPr b="0" i="0" lang="cs-CZ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endParaRPr b="0" i="0" sz="5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Validita &amp; Reliabilita</a:t>
            </a:r>
            <a:endParaRPr/>
          </a:p>
        </p:txBody>
      </p:sp>
      <p:sp>
        <p:nvSpPr>
          <p:cNvPr id="469" name="Google Shape;469;p11"/>
          <p:cNvSpPr txBox="1"/>
          <p:nvPr>
            <p:ph idx="1" type="body"/>
          </p:nvPr>
        </p:nvSpPr>
        <p:spPr>
          <a:xfrm>
            <a:off x="691079" y="1286933"/>
            <a:ext cx="10818616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Validita = platnost získaných výsledků vzhledem k realitě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</a:pPr>
            <a:r>
              <a:rPr lang="cs-CZ" sz="2800"/>
              <a:t>Míra validity znamená, zda zkoumáme opravdu to, co chceme zkoumat, aneb schopnost výzkumného nástroje zjišťovat to, co má.</a:t>
            </a:r>
            <a:endParaRPr/>
          </a:p>
          <a:p>
            <a:pPr indent="-762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Reliabilita = spolehlivost našeho měření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</a:pPr>
            <a:r>
              <a:rPr lang="cs-CZ" sz="2800"/>
              <a:t>Do jaké míry je naše zkoumání spolehlivé, přesné a poplatné (např. mechanické hodiny mají větší reliabilitu než sluneční hodiny pro měření času).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2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 v KVANTI výzkumu</a:t>
            </a:r>
            <a:endParaRPr/>
          </a:p>
        </p:txBody>
      </p:sp>
      <p:sp>
        <p:nvSpPr>
          <p:cNvPr id="475" name="Google Shape;475;p12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741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Pozorování 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Strukturované pozorování – pozorovací arch, připravené pozorované kategorie, zaznamenávání výskytu jevů (četnost a trvání).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Náročné na zkušenost výzkumníka (haló efekt, předsudky a stereotypy, atp.).</a:t>
            </a:r>
            <a:endParaRPr/>
          </a:p>
          <a:p>
            <a:pPr indent="0" lvl="1" marL="2286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None/>
            </a:pPr>
            <a:r>
              <a:t/>
            </a:r>
            <a:endParaRPr sz="2400"/>
          </a:p>
          <a:p>
            <a:pPr indent="-215741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Rozhovor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Otázky formulované jako v dotazníku, ale </a:t>
            </a:r>
            <a:r>
              <a:rPr lang="cs-CZ" sz="2400"/>
              <a:t>používáme</a:t>
            </a:r>
            <a:r>
              <a:rPr lang="cs-CZ" sz="2400"/>
              <a:t> jej např. u dětí respondentů (neumí číst/psát), nebo když se jedná o citlivé téma (tudíž dotazník není vhodný).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Typy: strukturovaný x polostrukturovaný x nestrukturovaný.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Následné číselné okódování proměnných.</a:t>
            </a:r>
            <a:endParaRPr sz="2400"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Je časově náročnější na zpracování dat, než u dotazníku.</a:t>
            </a:r>
            <a:endParaRPr sz="3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4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81" name="Google Shape;481;p14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Didaktický test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Objektivní zjišťování úrovně zvládnutí učiva. Jeho konstrukce a vyhodnocení je určeno předem stanovenými pravidly. 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 úrovně / rychlosti / standardizované (často s manuálem pro užití) / nestandardizované (běžné učitelské, neproběhlo testování testu na větších počtech), atd.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Kognitivní x psychomotorické; vstupní x průběžné x výstupní; atd.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Úlohy: otevřené, dichotomické, výběr odpovědí, přiřazovací úlohy, atd. (viz odkaz ČŠI)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625"/>
              <a:buChar char="▪"/>
            </a:pPr>
            <a:r>
              <a:rPr lang="cs-CZ" sz="3500"/>
              <a:t>Sociometrie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Testem zjišťujeme pozitivní či negativní volby ve skupině -&gt; důležité je vhodné určení sociální skupiny.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Nejčastěji písemná forma (u malých dětí práce s obrazy, předměty, apod.).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Zakladatel Moreno – 6 pravidel sociometrického testu (viz literatura).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Sestavení matice a konstrukce sociogramů, výpočet sociometrických indexů (individuální – zobrazují postavení jedince ve skupině; skupinové – zobrazují skupinu jako celek; zobrazující strukturu podskupin).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3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87" name="Google Shape;487;p13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cs-CZ" sz="3600"/>
              <a:t>Dotazník</a:t>
            </a:r>
            <a:endParaRPr sz="3200"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Otázka = položka (vstupní část, hlavní část a ukončovací část), důležitá je formulace cíle a hypotéz (co chcete zjišťovat).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Formulace položek v dotazníku je klíčová (ne příliš obecná, vágní, vzbuzující předpojatost, hodnotící výrazy, vyhýbat se záporným výrazům, atd.)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Předvýzkum – např. na malé skupině či formou interview, pomůže případně reformulovat otázky, aby byly jasnější, srozumitelnější.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Typy položek: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Uzavřené: dichotomické (ano x ne) x polytomické x škálové x výčtové;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Otevřené / Polootevřené (uveďte které…);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Zjišťující fakta x znalosti a vědomosti x mínění a postoje.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Dotazník by neměl být moc dlouhý, kombinující různé typy položek.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2c81c4f4e68_0_16"/>
          <p:cNvSpPr txBox="1"/>
          <p:nvPr>
            <p:ph type="title"/>
          </p:nvPr>
        </p:nvSpPr>
        <p:spPr>
          <a:xfrm>
            <a:off x="691079" y="217951"/>
            <a:ext cx="10325100" cy="92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93" name="Google Shape;493;g2c81c4f4e68_0_16"/>
          <p:cNvSpPr txBox="1"/>
          <p:nvPr>
            <p:ph idx="1" type="body"/>
          </p:nvPr>
        </p:nvSpPr>
        <p:spPr>
          <a:xfrm>
            <a:off x="691079" y="1286933"/>
            <a:ext cx="10325100" cy="51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cs-CZ" sz="3600"/>
              <a:t>Dotazník</a:t>
            </a:r>
            <a:endParaRPr sz="32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Identifikace respondenta - co je pro váš výzkum relevantní (pohlaví, věk, bydliště/velikost sídla, apod.). Na začátku, nebo na konci dotazníku.</a:t>
            </a:r>
            <a:endParaRPr sz="24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Vycházíme z hypotéz - určíme identifikátory pro každou hypotézu, na základě identifikátorů tvoříme otázky = položky do dotazníku. Každá položka se musí vztahovat k některé z hypotéz. (nikoli 1. hypotéza = 1. otázka, 2. hypotéza = 2. otázka, atd.)</a:t>
            </a:r>
            <a:endParaRPr sz="24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Otázky klademe do logických celků.</a:t>
            </a:r>
            <a:endParaRPr sz="24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Nedáváme více položek, než je nutné.</a:t>
            </a:r>
            <a:endParaRPr sz="24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Jazyk dotazníku přizpůsobit cílové skupině (pozor na odborné termíny).</a:t>
            </a:r>
            <a:endParaRPr sz="2400"/>
          </a:p>
          <a:p>
            <a:pPr indent="-2667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Při škále mají respondenti tendenci vyplňovat </a:t>
            </a:r>
            <a:r>
              <a:rPr i="1" lang="cs-CZ" sz="2400"/>
              <a:t>spíše ano/ne</a:t>
            </a:r>
            <a:r>
              <a:rPr lang="cs-CZ" sz="2400"/>
              <a:t>; při výběru první položky z výběru.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2c81c4f4e68_0_0"/>
          <p:cNvSpPr txBox="1"/>
          <p:nvPr>
            <p:ph type="title"/>
          </p:nvPr>
        </p:nvSpPr>
        <p:spPr>
          <a:xfrm>
            <a:off x="691079" y="217951"/>
            <a:ext cx="10325100" cy="92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Popisná statistika</a:t>
            </a:r>
            <a:endParaRPr/>
          </a:p>
        </p:txBody>
      </p:sp>
      <p:sp>
        <p:nvSpPr>
          <p:cNvPr id="499" name="Google Shape;499;g2c81c4f4e68_0_0"/>
          <p:cNvSpPr txBox="1"/>
          <p:nvPr>
            <p:ph idx="1" type="body"/>
          </p:nvPr>
        </p:nvSpPr>
        <p:spPr>
          <a:xfrm>
            <a:off x="691079" y="1286933"/>
            <a:ext cx="10325100" cy="51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75443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500">
                <a:solidFill>
                  <a:srgbClr val="000000"/>
                </a:solidFill>
              </a:rPr>
              <a:t>Statistika </a:t>
            </a:r>
            <a:r>
              <a:rPr lang="cs-CZ" sz="2500">
                <a:solidFill>
                  <a:srgbClr val="000000"/>
                </a:solidFill>
              </a:rPr>
              <a:t>je matematická disciplína zabývající se sběrem, prezentací, analýzou a interpretací dat.</a:t>
            </a:r>
            <a:br>
              <a:rPr lang="cs-CZ" sz="2500">
                <a:solidFill>
                  <a:srgbClr val="000000"/>
                </a:solidFill>
              </a:rPr>
            </a:br>
            <a:endParaRPr sz="2500">
              <a:solidFill>
                <a:srgbClr val="000000"/>
              </a:solidFill>
            </a:endParaRPr>
          </a:p>
          <a:p>
            <a:pPr indent="-366633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>
                <a:solidFill>
                  <a:srgbClr val="000000"/>
                </a:solidFill>
              </a:rPr>
              <a:t>Aritmetický průměr – úhrn hodnot vybraného znaku dělený rozsahem souboru.</a:t>
            </a:r>
            <a:endParaRPr sz="2350">
              <a:solidFill>
                <a:srgbClr val="000000"/>
              </a:solidFill>
            </a:endParaRPr>
          </a:p>
          <a:p>
            <a:pPr indent="-366633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>
                <a:solidFill>
                  <a:srgbClr val="000000"/>
                </a:solidFill>
              </a:rPr>
              <a:t>Modus - nejčetnější (typická) hodnota vybraného souboru.</a:t>
            </a:r>
            <a:endParaRPr sz="2350">
              <a:solidFill>
                <a:srgbClr val="000000"/>
              </a:solidFill>
            </a:endParaRPr>
          </a:p>
          <a:p>
            <a:pPr indent="-366633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>
                <a:solidFill>
                  <a:srgbClr val="000000"/>
                </a:solidFill>
              </a:rPr>
              <a:t>Medián - prostřední hodnota; polovina prvků má hodnotu menší, druhá polovina větší, než je hodnota mediánu.</a:t>
            </a:r>
            <a:endParaRPr sz="2350">
              <a:solidFill>
                <a:srgbClr val="000000"/>
              </a:solidFill>
            </a:endParaRPr>
          </a:p>
          <a:p>
            <a:pPr indent="-366633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>
                <a:solidFill>
                  <a:srgbClr val="000000"/>
                </a:solidFill>
              </a:rPr>
              <a:t>Směrodatná odchylka je průměrná vzdálenost mezi jednotlivými údaji a jejich aritmetickým průměrem. </a:t>
            </a:r>
            <a:r>
              <a:rPr lang="cs-CZ" sz="2350">
                <a:solidFill>
                  <a:schemeClr val="dk1"/>
                </a:solidFill>
              </a:rPr>
              <a:t>Vypovídá o tom, nakolik se od sebe navzájem typicky liší jednotlivé případy v souboru zkoumaných hodnot. Je-li malá, jsou si prvky souboru většinou navzájem podobné, a naopak velká směrodatná odchylka signalizuje velké vzájemné odlišnosti.</a:t>
            </a:r>
            <a:endParaRPr sz="23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cs-CZ" sz="2500"/>
              <a:t>16. 4. budeme v rámci přednášky pracovat s daty (v MS Excel či v dostupném programu Jamovi). Kdo bude chtít pracovat s daty, přineste si s sebou vlastní PC.</a:t>
            </a:r>
            <a:endParaRPr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5"/>
          <p:cNvSpPr txBox="1"/>
          <p:nvPr>
            <p:ph type="title"/>
          </p:nvPr>
        </p:nvSpPr>
        <p:spPr>
          <a:xfrm>
            <a:off x="691075" y="582550"/>
            <a:ext cx="103251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8196"/>
              <a:buFont typeface="Arial"/>
              <a:buNone/>
            </a:pPr>
            <a:r>
              <a:rPr lang="cs-CZ" sz="3659"/>
              <a:t>Literatura a odkazy</a:t>
            </a:r>
            <a:endParaRPr sz="3659"/>
          </a:p>
        </p:txBody>
      </p:sp>
      <p:sp>
        <p:nvSpPr>
          <p:cNvPr id="505" name="Google Shape;505;p15"/>
          <p:cNvSpPr txBox="1"/>
          <p:nvPr>
            <p:ph idx="1" type="body"/>
          </p:nvPr>
        </p:nvSpPr>
        <p:spPr>
          <a:xfrm>
            <a:off x="691075" y="1378975"/>
            <a:ext cx="10325100" cy="50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1456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Gavora, P. </a:t>
            </a:r>
            <a:r>
              <a:rPr i="1" lang="cs-CZ"/>
              <a:t>Úvod do pedagogického výzkumu</a:t>
            </a:r>
            <a:r>
              <a:rPr lang="cs-CZ"/>
              <a:t>. Brno: Paido, 2010.</a:t>
            </a:r>
            <a:endParaRPr/>
          </a:p>
          <a:p>
            <a:pPr indent="-221456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Chráska, M. </a:t>
            </a:r>
            <a:r>
              <a:rPr i="1" lang="cs-CZ"/>
              <a:t>Metody pedagogického výzkumu: Základy kvantitativního výzkumu.</a:t>
            </a:r>
            <a:r>
              <a:rPr lang="cs-CZ"/>
              <a:t> Praha: Grada, 2007.  </a:t>
            </a:r>
            <a:endParaRPr/>
          </a:p>
          <a:p>
            <a:pPr indent="-221456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Mareš, J. &amp; Vlčková, K. (2013). K metodologickým standardům kvantitativních studií v pedagogice: Jak psát o výzkumných zjištěních?. </a:t>
            </a:r>
            <a:r>
              <a:rPr i="1" lang="cs-CZ"/>
              <a:t>Pedagogická orientace. 23</a:t>
            </a:r>
            <a:r>
              <a:rPr lang="cs-CZ"/>
              <a:t>. 455-477. 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https://doi.org/10.5817/PedOr2013-4-455 </a:t>
            </a:r>
            <a:endParaRPr/>
          </a:p>
          <a:p>
            <a:pPr indent="-212645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Char char="▪"/>
            </a:pPr>
            <a:r>
              <a:rPr lang="cs-CZ"/>
              <a:t>Pelikán, J. </a:t>
            </a:r>
            <a:r>
              <a:rPr i="1" lang="cs-CZ"/>
              <a:t>Základy empirického výzkumu pedagogických jevů</a:t>
            </a:r>
            <a:r>
              <a:rPr lang="cs-CZ"/>
              <a:t>. Praha: Karolinum, 1998.</a:t>
            </a:r>
            <a:endParaRPr/>
          </a:p>
          <a:p>
            <a:pPr indent="-212645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Char char="▪"/>
            </a:pPr>
            <a:r>
              <a:rPr lang="cs-CZ" u="sng">
                <a:solidFill>
                  <a:schemeClr val="hlink"/>
                </a:solidFill>
                <a:hlinkClick r:id="rId4"/>
              </a:rPr>
              <a:t>https://www.csicr.cz//cz/Aktuality/Hodnoceni-vysledku-vzdelavani-didaktickymi-testy</a:t>
            </a:r>
            <a:r>
              <a:rPr lang="cs-CZ"/>
              <a:t>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Statistika</a:t>
            </a:r>
            <a:br>
              <a:rPr lang="cs-CZ"/>
            </a:br>
            <a:r>
              <a:rPr lang="cs-CZ"/>
              <a:t> - online na Youtube: P. Soukup: </a:t>
            </a:r>
            <a:endParaRPr/>
          </a:p>
          <a:p>
            <a:pPr indent="-307895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5"/>
              </a:rPr>
              <a:t>https://www.youtube.com/watch?v=EXR7lEMUaeM&amp;t=62s</a:t>
            </a:r>
            <a:r>
              <a:rPr lang="cs-CZ"/>
              <a:t> </a:t>
            </a:r>
            <a:endParaRPr/>
          </a:p>
          <a:p>
            <a:pPr indent="-307895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6"/>
              </a:rPr>
              <a:t>https://www.youtube.com/watch?v=y6HbYK8IdsI</a:t>
            </a:r>
            <a:r>
              <a:rPr lang="cs-CZ"/>
              <a:t> </a:t>
            </a:r>
            <a:endParaRPr/>
          </a:p>
          <a:p>
            <a:pPr indent="-307895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7"/>
              </a:rPr>
              <a:t>https://www.youtube.com/watch?v=bU9Q-ZxXA2Y</a:t>
            </a:r>
            <a:r>
              <a:rPr lang="cs-CZ"/>
              <a:t> </a:t>
            </a:r>
            <a:endParaRPr/>
          </a:p>
          <a:p>
            <a:pPr indent="-307895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8"/>
              </a:rPr>
              <a:t>https://www.youtube.com/watch?v=B2Ss_PyER_I</a:t>
            </a:r>
            <a:r>
              <a:rPr lang="cs-CZ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"/>
          <p:cNvSpPr txBox="1"/>
          <p:nvPr>
            <p:ph type="title"/>
          </p:nvPr>
        </p:nvSpPr>
        <p:spPr>
          <a:xfrm>
            <a:off x="691079" y="163889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Pro zopakování</a:t>
            </a:r>
            <a:endParaRPr/>
          </a:p>
        </p:txBody>
      </p:sp>
      <p:pic>
        <p:nvPicPr>
          <p:cNvPr id="356" name="Google Shape;356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0165" y="1719743"/>
            <a:ext cx="10302754" cy="468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"/>
          <p:cNvSpPr txBox="1"/>
          <p:nvPr>
            <p:ph type="title"/>
          </p:nvPr>
        </p:nvSpPr>
        <p:spPr>
          <a:xfrm>
            <a:off x="691079" y="232202"/>
            <a:ext cx="10325000" cy="9937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Kvantitativní výzkum</a:t>
            </a:r>
            <a:endParaRPr/>
          </a:p>
        </p:txBody>
      </p:sp>
      <p:sp>
        <p:nvSpPr>
          <p:cNvPr id="362" name="Google Shape;362;p4"/>
          <p:cNvSpPr txBox="1"/>
          <p:nvPr>
            <p:ph idx="1" type="body"/>
          </p:nvPr>
        </p:nvSpPr>
        <p:spPr>
          <a:xfrm>
            <a:off x="691079" y="1761067"/>
            <a:ext cx="10325000" cy="4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Filozofický základ tvoří idea jedné objektivní reality, kterou je možné zkoumat – logický pozitivismus: nestranný pohled na jevy, jež můžeme pomocí osvědčených nástrojů měřit (A. Comte, 1798-1857).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 latinského slova „quantitas“ neboli množství, suma, počet, četnost.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Kvantitativní výzkum odpovídá především na otázku: </a:t>
            </a:r>
            <a:r>
              <a:rPr i="1" lang="cs-CZ" sz="2400"/>
              <a:t>Kolik?</a:t>
            </a:r>
            <a:r>
              <a:rPr lang="cs-CZ" sz="2400"/>
              <a:t> a je založený na získávání numerických dat (tzv. tvrdých dat). Pro práci s daty jsou využívány statistické metody pro popis dvou a více jevů a jejich vzájemných vztahů, kdy se tyto vzájemné vztahy testují a vyvozují se závěry, které se zobecňují.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"/>
          <p:cNvSpPr txBox="1"/>
          <p:nvPr>
            <p:ph type="title"/>
          </p:nvPr>
        </p:nvSpPr>
        <p:spPr>
          <a:xfrm>
            <a:off x="691079" y="163889"/>
            <a:ext cx="10325000" cy="856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Výzkumná otázka</a:t>
            </a:r>
            <a:endParaRPr/>
          </a:p>
        </p:txBody>
      </p:sp>
      <p:sp>
        <p:nvSpPr>
          <p:cNvPr id="368" name="Google Shape;368;p5"/>
          <p:cNvSpPr txBox="1"/>
          <p:nvPr>
            <p:ph idx="1" type="body"/>
          </p:nvPr>
        </p:nvSpPr>
        <p:spPr>
          <a:xfrm>
            <a:off x="691079" y="1212112"/>
            <a:ext cx="10325000" cy="5318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Formuluje nám výzkumný problém, který řešíme.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Musí být formulována co nejvíce konkrétně a jednoznačně.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Zároveň musí být empiricky ověřitelná. </a:t>
            </a:r>
            <a:endParaRPr/>
          </a:p>
          <a:p>
            <a:pPr indent="-138111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r>
              <a:t/>
            </a:r>
            <a:endParaRPr sz="6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Výzkumný problém – 3 typy: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Deskriptivní – „jaké to je?“ (sběr dat nejčastěji s pomocí pozorování, interview, dotazníku)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Relační – „jaký je vztah/závislost mezi X a Y?“ (pro zpracování dat můžeme použít např. korelační koeficient, faktorovou analýzu)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Kauzální – zjišťuje příčinné vztahy (</a:t>
            </a:r>
            <a:r>
              <a:rPr lang="cs-CZ" sz="1900"/>
              <a:t>pro zpracování dat můžeme použít např. </a:t>
            </a:r>
            <a:r>
              <a:rPr lang="cs-CZ" sz="1900"/>
              <a:t>T-test, Chí-kvadrát)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r>
              <a:t/>
            </a:r>
            <a:endParaRPr sz="6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Pozor na: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Velmi obecné, široké vymezení (nejedná se o problém, ale o téma).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Odpověď je velmi jednoduchá (dá se odpovědět ano/ne, triviální otázka).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Fáze kvantitativně orientovaného výzkumu</a:t>
            </a:r>
            <a:endParaRPr/>
          </a:p>
        </p:txBody>
      </p:sp>
      <p:sp>
        <p:nvSpPr>
          <p:cNvPr id="374" name="Google Shape;374;p6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Stanovení výzkumného problému.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Formulace hypotézy.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Testování (verifikace) hypotézy.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Prezentace výsledků a vyvození závěrů.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lineární charakter výzkumu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základní jednotka = proměnná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Proměnná</a:t>
            </a:r>
            <a:endParaRPr/>
          </a:p>
        </p:txBody>
      </p:sp>
      <p:sp>
        <p:nvSpPr>
          <p:cNvPr id="380" name="Google Shape;380;p7"/>
          <p:cNvSpPr txBox="1"/>
          <p:nvPr>
            <p:ph idx="1" type="body"/>
          </p:nvPr>
        </p:nvSpPr>
        <p:spPr>
          <a:xfrm>
            <a:off x="691078" y="1286933"/>
            <a:ext cx="10789721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= prvek zkoumání, který nabývá různé hodnoty. Proměnná může být jev, vlastnost, podmínka… jež posuzujeme, měříme, vysvětlujeme vztahy mezi nimi, atp.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Měření = systematické přiřazování proměnných.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b="1" lang="cs-CZ" sz="2400"/>
              <a:t>Nominální</a:t>
            </a:r>
            <a:r>
              <a:rPr lang="cs-CZ" sz="2400"/>
              <a:t> (kategoriální) – není možné kvantifikovat (není možné říci, že je více či méně), pouze přiřadíme číselné rozhodnutí (např. pohlaví, barva očí, obor studia…)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b="1" lang="cs-CZ" sz="2400"/>
              <a:t>Ordinální</a:t>
            </a:r>
            <a:r>
              <a:rPr lang="cs-CZ" sz="2400"/>
              <a:t> (pořadová) – číselné pořadí má logické uspořádání, ale jejich rozdíl není stejný (např. míra dosaženého vzdělání, kdy vyšší číslo = vyšší vzdělání)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b="1" lang="cs-CZ" sz="2400"/>
              <a:t>Metrická</a:t>
            </a:r>
            <a:r>
              <a:rPr lang="cs-CZ" sz="2400"/>
              <a:t> – nejdůležitější pro statistické zpracování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Intervalová – 0 je daná dohodou, škála se stejnými rozestupy – můžeme určit rozdíl mezi kategoriemi (měření °C, čas)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Poměrová – mají přirozenou 0 (Kelvinova stupnice – 0 je absolutní, výška, hmotnost, vzdálenost)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8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Hypotéza</a:t>
            </a:r>
            <a:endParaRPr/>
          </a:p>
        </p:txBody>
      </p:sp>
      <p:sp>
        <p:nvSpPr>
          <p:cNvPr id="386" name="Google Shape;386;p8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/>
              <a:t>= vědecký předpoklad vyvozený z vědecké teorie (= čili z toho, co již bylo o daném problému teoreticky zpracováno).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Jedná se o oznamovací větu (na rozdíl od výzkumné otázky nekončí otazníkem).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Vyjadřuje vztah mezi 2 a více proměnnými. Vyjádření o 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rozdílech (víc, častěji, silněji, výš, odlišné)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vztazích (pozitivní, negativní souvislost, korelace)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následcích (čím – tím, jestliže –pak, jak – tak, když – pak,..)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Proměnné s nimiž pracuje hypotéza musí být měřitelné, tudíž ověřitelné (testovatelné).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" name="Google Shape;391;g2c81c4f4e68_0_21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92" name="Google Shape;392;g2c81c4f4e68_0_21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3" name="Google Shape;393;g2c81c4f4e68_0_21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4" name="Google Shape;394;g2c81c4f4e68_0_21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5" name="Google Shape;395;g2c81c4f4e68_0_21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6" name="Google Shape;396;g2c81c4f4e68_0_21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7" name="Google Shape;397;g2c81c4f4e68_0_21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8" name="Google Shape;398;g2c81c4f4e68_0_21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9" name="Google Shape;399;g2c81c4f4e68_0_21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0" name="Google Shape;400;g2c81c4f4e68_0_21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1" name="Google Shape;401;g2c81c4f4e68_0_21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2" name="Google Shape;402;g2c81c4f4e68_0_21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3" name="Google Shape;403;g2c81c4f4e68_0_21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4" name="Google Shape;404;g2c81c4f4e68_0_21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5" name="Google Shape;405;g2c81c4f4e68_0_21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6" name="Google Shape;406;g2c81c4f4e68_0_21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7" name="Google Shape;407;g2c81c4f4e68_0_21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8" name="Google Shape;408;g2c81c4f4e68_0_21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9" name="Google Shape;409;g2c81c4f4e68_0_21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0" name="Google Shape;410;g2c81c4f4e68_0_21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1" name="Google Shape;411;g2c81c4f4e68_0_21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2" name="Google Shape;412;g2c81c4f4e68_0_21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3" name="Google Shape;413;g2c81c4f4e68_0_21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4" name="Google Shape;414;g2c81c4f4e68_0_21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5" name="Google Shape;415;g2c81c4f4e68_0_21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6" name="Google Shape;416;g2c81c4f4e68_0_21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7" name="Google Shape;417;g2c81c4f4e68_0_21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8" name="Google Shape;418;g2c81c4f4e68_0_21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9" name="Google Shape;419;g2c81c4f4e68_0_21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0" name="Google Shape;420;g2c81c4f4e68_0_21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1" name="Google Shape;421;g2c81c4f4e68_0_21"/>
            <p:cNvCxnSpPr/>
            <p:nvPr/>
          </p:nvCxnSpPr>
          <p:spPr>
            <a:xfrm>
              <a:off x="684225" y="171716"/>
              <a:ext cx="0" cy="65115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2" name="Google Shape;422;g2c81c4f4e68_0_21"/>
            <p:cNvCxnSpPr/>
            <p:nvPr/>
          </p:nvCxnSpPr>
          <p:spPr>
            <a:xfrm>
              <a:off x="11508412" y="173267"/>
              <a:ext cx="0" cy="65115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23" name="Google Shape;423;g2c81c4f4e68_0_21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4" name="Google Shape;424;g2c81c4f4e68_0_21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25" name="Google Shape;425;g2c81c4f4e68_0_21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6" name="Google Shape;426;g2c81c4f4e68_0_21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7" name="Google Shape;427;g2c81c4f4e68_0_21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8" name="Google Shape;428;g2c81c4f4e68_0_21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9" name="Google Shape;429;g2c81c4f4e68_0_21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0" name="Google Shape;430;g2c81c4f4e68_0_21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1" name="Google Shape;431;g2c81c4f4e68_0_21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2" name="Google Shape;432;g2c81c4f4e68_0_21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3" name="Google Shape;433;g2c81c4f4e68_0_21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4" name="Google Shape;434;g2c81c4f4e68_0_21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5" name="Google Shape;435;g2c81c4f4e68_0_21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6" name="Google Shape;436;g2c81c4f4e68_0_21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7" name="Google Shape;437;g2c81c4f4e68_0_21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8" name="Google Shape;438;g2c81c4f4e68_0_21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9" name="Google Shape;439;g2c81c4f4e68_0_21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0" name="Google Shape;440;g2c81c4f4e68_0_21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1" name="Google Shape;441;g2c81c4f4e68_0_21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2" name="Google Shape;442;g2c81c4f4e68_0_21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3" name="Google Shape;443;g2c81c4f4e68_0_21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4" name="Google Shape;444;g2c81c4f4e68_0_21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5" name="Google Shape;445;g2c81c4f4e68_0_21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6" name="Google Shape;446;g2c81c4f4e68_0_21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7" name="Google Shape;447;g2c81c4f4e68_0_21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8" name="Google Shape;448;g2c81c4f4e68_0_21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9" name="Google Shape;449;g2c81c4f4e68_0_21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0" name="Google Shape;450;g2c81c4f4e68_0_21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1" name="Google Shape;451;g2c81c4f4e68_0_21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2" name="Google Shape;452;g2c81c4f4e68_0_21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3" name="Google Shape;453;g2c81c4f4e68_0_21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4" name="Google Shape;454;g2c81c4f4e68_0_21"/>
            <p:cNvCxnSpPr/>
            <p:nvPr/>
          </p:nvCxnSpPr>
          <p:spPr>
            <a:xfrm>
              <a:off x="684225" y="171716"/>
              <a:ext cx="0" cy="65115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5" name="Google Shape;455;g2c81c4f4e68_0_21"/>
            <p:cNvCxnSpPr/>
            <p:nvPr/>
          </p:nvCxnSpPr>
          <p:spPr>
            <a:xfrm>
              <a:off x="11508412" y="173267"/>
              <a:ext cx="0" cy="65115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409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pic>
        <p:nvPicPr>
          <p:cNvPr descr="Obsah obrázku text, snímek obrazovky, Písmo, černobílá&#10;&#10;Popis byl vytvořen automaticky" id="456" name="Google Shape;456;g2c81c4f4e68_0_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7902" t="0"/>
          <a:stretch/>
        </p:blipFill>
        <p:spPr>
          <a:xfrm>
            <a:off x="1285054" y="469404"/>
            <a:ext cx="9655200" cy="484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g2c81c4f4e68_0_21"/>
          <p:cNvSpPr txBox="1"/>
          <p:nvPr/>
        </p:nvSpPr>
        <p:spPr>
          <a:xfrm>
            <a:off x="9166159" y="5860848"/>
            <a:ext cx="211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Gavora, 2010, s. 53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Výzkumný soubor</a:t>
            </a:r>
            <a:endParaRPr/>
          </a:p>
        </p:txBody>
      </p:sp>
      <p:sp>
        <p:nvSpPr>
          <p:cNvPr id="463" name="Google Shape;463;p10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cs-CZ"/>
              <a:t>Základní soubor – populace, o které sbíráme informace. Je nutné se zamyslet nad jeho specifikací, jelikož nelze výsledky z jednoho souboru přenášet na jiné soubory (a zobecňovat tak výsledky).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cs-CZ"/>
              <a:t>Např. je rozdíl: Sběr dat mezi žáky v Praze. X Sběr dat mezi žáky 3. ročníku v Praze ve školním roce 2023/2024.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XXX celkem žáků ve 3. ročníku v Praze ve školním roce 23/24 = </a:t>
            </a:r>
            <a:r>
              <a:rPr b="1" lang="cs-CZ"/>
              <a:t>základní soubor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výzkumník se zřejmě nedostane úplně ke všem žákům 3. ročníků v Praze, proto si vybere z tohoto souboru reprezentativní část = </a:t>
            </a:r>
            <a:r>
              <a:rPr b="1" lang="cs-CZ"/>
              <a:t>výběrový soubor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b="1" lang="cs-CZ"/>
              <a:t>Typy výběru výzkumného souboru </a:t>
            </a:r>
            <a:r>
              <a:rPr lang="cs-CZ"/>
              <a:t>(vybrané, další typy viz literatura)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(prostý) náhodný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stratifikovaný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záměrný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sine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2024-03-10T20:08:29Z</dcterms:created>
  <dc:creator>Kristýna Šejnohová</dc:creator>
</cp:coreProperties>
</file>