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9" r:id="rId2"/>
    <p:sldId id="256" r:id="rId3"/>
    <p:sldId id="258" r:id="rId4"/>
    <p:sldId id="270" r:id="rId5"/>
    <p:sldId id="260" r:id="rId6"/>
    <p:sldId id="261" r:id="rId7"/>
    <p:sldId id="271" r:id="rId8"/>
    <p:sldId id="272" r:id="rId9"/>
    <p:sldId id="273" r:id="rId10"/>
    <p:sldId id="262" r:id="rId11"/>
    <p:sldId id="264" r:id="rId12"/>
    <p:sldId id="286" r:id="rId13"/>
    <p:sldId id="274" r:id="rId14"/>
    <p:sldId id="265" r:id="rId15"/>
    <p:sldId id="266" r:id="rId16"/>
    <p:sldId id="267" r:id="rId17"/>
    <p:sldId id="287" r:id="rId18"/>
    <p:sldId id="292" r:id="rId19"/>
    <p:sldId id="290" r:id="rId20"/>
    <p:sldId id="291"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77"/>
    <p:restoredTop sz="95890"/>
  </p:normalViewPr>
  <p:slideViewPr>
    <p:cSldViewPr snapToGrid="0" snapToObjects="1">
      <p:cViewPr varScale="1">
        <p:scale>
          <a:sx n="114" d="100"/>
          <a:sy n="114" d="100"/>
        </p:scale>
        <p:origin x="5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DE419A-9124-C44E-AC04-BB7608739FC0}"/>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916D3C4-7A22-B248-B66F-0DEA603A15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959AD2B-1835-7D42-A49D-F1DF4CFFE6CD}"/>
              </a:ext>
            </a:extLst>
          </p:cNvPr>
          <p:cNvSpPr>
            <a:spLocks noGrp="1"/>
          </p:cNvSpPr>
          <p:nvPr>
            <p:ph type="dt" sz="half" idx="10"/>
          </p:nvPr>
        </p:nvSpPr>
        <p:spPr/>
        <p:txBody>
          <a:bodyPr/>
          <a:lstStyle/>
          <a:p>
            <a:fld id="{AF9B3B7B-82D4-E343-A8FA-E5C860C904EE}" type="datetimeFigureOut">
              <a:rPr lang="cs-CZ" smtClean="0"/>
              <a:t>02.03.2021</a:t>
            </a:fld>
            <a:endParaRPr lang="cs-CZ"/>
          </a:p>
        </p:txBody>
      </p:sp>
      <p:sp>
        <p:nvSpPr>
          <p:cNvPr id="5" name="Zástupný symbol pro zápatí 4">
            <a:extLst>
              <a:ext uri="{FF2B5EF4-FFF2-40B4-BE49-F238E27FC236}">
                <a16:creationId xmlns:a16="http://schemas.microsoft.com/office/drawing/2014/main" id="{4E3367EE-5429-2A4B-A248-37C66FC8878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33ED5AF-DA81-E64D-9046-BBCE68ED080A}"/>
              </a:ext>
            </a:extLst>
          </p:cNvPr>
          <p:cNvSpPr>
            <a:spLocks noGrp="1"/>
          </p:cNvSpPr>
          <p:nvPr>
            <p:ph type="sldNum" sz="quarter" idx="12"/>
          </p:nvPr>
        </p:nvSpPr>
        <p:spPr/>
        <p:txBody>
          <a:bodyPr/>
          <a:lstStyle/>
          <a:p>
            <a:fld id="{120E6363-9333-3D45-BE6B-83A42930800A}" type="slidenum">
              <a:rPr lang="cs-CZ" smtClean="0"/>
              <a:t>‹#›</a:t>
            </a:fld>
            <a:endParaRPr lang="cs-CZ"/>
          </a:p>
        </p:txBody>
      </p:sp>
    </p:spTree>
    <p:extLst>
      <p:ext uri="{BB962C8B-B14F-4D97-AF65-F5344CB8AC3E}">
        <p14:creationId xmlns:p14="http://schemas.microsoft.com/office/powerpoint/2010/main" val="349343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5F0DEA-D269-CB49-AA62-EB49B92109E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D32B2CB-F7FD-6C49-A103-C48675AAF71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FE88A70-C9AE-9441-8AA8-B2813CF6C7CD}"/>
              </a:ext>
            </a:extLst>
          </p:cNvPr>
          <p:cNvSpPr>
            <a:spLocks noGrp="1"/>
          </p:cNvSpPr>
          <p:nvPr>
            <p:ph type="dt" sz="half" idx="10"/>
          </p:nvPr>
        </p:nvSpPr>
        <p:spPr/>
        <p:txBody>
          <a:bodyPr/>
          <a:lstStyle/>
          <a:p>
            <a:fld id="{AF9B3B7B-82D4-E343-A8FA-E5C860C904EE}" type="datetimeFigureOut">
              <a:rPr lang="cs-CZ" smtClean="0"/>
              <a:t>02.03.2021</a:t>
            </a:fld>
            <a:endParaRPr lang="cs-CZ"/>
          </a:p>
        </p:txBody>
      </p:sp>
      <p:sp>
        <p:nvSpPr>
          <p:cNvPr id="5" name="Zástupný symbol pro zápatí 4">
            <a:extLst>
              <a:ext uri="{FF2B5EF4-FFF2-40B4-BE49-F238E27FC236}">
                <a16:creationId xmlns:a16="http://schemas.microsoft.com/office/drawing/2014/main" id="{638967E6-4D20-114C-89B1-0DC3C39069F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AEF1076-9FA4-1845-8729-2C73BB919D00}"/>
              </a:ext>
            </a:extLst>
          </p:cNvPr>
          <p:cNvSpPr>
            <a:spLocks noGrp="1"/>
          </p:cNvSpPr>
          <p:nvPr>
            <p:ph type="sldNum" sz="quarter" idx="12"/>
          </p:nvPr>
        </p:nvSpPr>
        <p:spPr/>
        <p:txBody>
          <a:bodyPr/>
          <a:lstStyle/>
          <a:p>
            <a:fld id="{120E6363-9333-3D45-BE6B-83A42930800A}" type="slidenum">
              <a:rPr lang="cs-CZ" smtClean="0"/>
              <a:t>‹#›</a:t>
            </a:fld>
            <a:endParaRPr lang="cs-CZ"/>
          </a:p>
        </p:txBody>
      </p:sp>
    </p:spTree>
    <p:extLst>
      <p:ext uri="{BB962C8B-B14F-4D97-AF65-F5344CB8AC3E}">
        <p14:creationId xmlns:p14="http://schemas.microsoft.com/office/powerpoint/2010/main" val="2709789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2DAB8C4-D098-D44B-ABB8-7C99AEA021B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A09AB61-4C9F-C942-A7A5-592787E370BB}"/>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49C329A-5C95-4D4A-B75F-1BEC149EBE69}"/>
              </a:ext>
            </a:extLst>
          </p:cNvPr>
          <p:cNvSpPr>
            <a:spLocks noGrp="1"/>
          </p:cNvSpPr>
          <p:nvPr>
            <p:ph type="dt" sz="half" idx="10"/>
          </p:nvPr>
        </p:nvSpPr>
        <p:spPr/>
        <p:txBody>
          <a:bodyPr/>
          <a:lstStyle/>
          <a:p>
            <a:fld id="{AF9B3B7B-82D4-E343-A8FA-E5C860C904EE}" type="datetimeFigureOut">
              <a:rPr lang="cs-CZ" smtClean="0"/>
              <a:t>02.03.2021</a:t>
            </a:fld>
            <a:endParaRPr lang="cs-CZ"/>
          </a:p>
        </p:txBody>
      </p:sp>
      <p:sp>
        <p:nvSpPr>
          <p:cNvPr id="5" name="Zástupný symbol pro zápatí 4">
            <a:extLst>
              <a:ext uri="{FF2B5EF4-FFF2-40B4-BE49-F238E27FC236}">
                <a16:creationId xmlns:a16="http://schemas.microsoft.com/office/drawing/2014/main" id="{352C70CA-0988-2449-8D52-FCA2B7D7AB6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DA53FE6-C776-784E-810F-68EF84D74504}"/>
              </a:ext>
            </a:extLst>
          </p:cNvPr>
          <p:cNvSpPr>
            <a:spLocks noGrp="1"/>
          </p:cNvSpPr>
          <p:nvPr>
            <p:ph type="sldNum" sz="quarter" idx="12"/>
          </p:nvPr>
        </p:nvSpPr>
        <p:spPr/>
        <p:txBody>
          <a:bodyPr/>
          <a:lstStyle/>
          <a:p>
            <a:fld id="{120E6363-9333-3D45-BE6B-83A42930800A}" type="slidenum">
              <a:rPr lang="cs-CZ" smtClean="0"/>
              <a:t>‹#›</a:t>
            </a:fld>
            <a:endParaRPr lang="cs-CZ"/>
          </a:p>
        </p:txBody>
      </p:sp>
    </p:spTree>
    <p:extLst>
      <p:ext uri="{BB962C8B-B14F-4D97-AF65-F5344CB8AC3E}">
        <p14:creationId xmlns:p14="http://schemas.microsoft.com/office/powerpoint/2010/main" val="134291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B498B2-D55D-BE40-B32A-8A55B6F9DBE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5BABE47-B73F-6F4F-A00F-0C52B2C0A1A5}"/>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DB0751F-04CC-BD47-AE54-31BCAB0C9ECA}"/>
              </a:ext>
            </a:extLst>
          </p:cNvPr>
          <p:cNvSpPr>
            <a:spLocks noGrp="1"/>
          </p:cNvSpPr>
          <p:nvPr>
            <p:ph type="dt" sz="half" idx="10"/>
          </p:nvPr>
        </p:nvSpPr>
        <p:spPr/>
        <p:txBody>
          <a:bodyPr/>
          <a:lstStyle/>
          <a:p>
            <a:fld id="{AF9B3B7B-82D4-E343-A8FA-E5C860C904EE}" type="datetimeFigureOut">
              <a:rPr lang="cs-CZ" smtClean="0"/>
              <a:t>02.03.2021</a:t>
            </a:fld>
            <a:endParaRPr lang="cs-CZ"/>
          </a:p>
        </p:txBody>
      </p:sp>
      <p:sp>
        <p:nvSpPr>
          <p:cNvPr id="5" name="Zástupný symbol pro zápatí 4">
            <a:extLst>
              <a:ext uri="{FF2B5EF4-FFF2-40B4-BE49-F238E27FC236}">
                <a16:creationId xmlns:a16="http://schemas.microsoft.com/office/drawing/2014/main" id="{7CCFB5B1-5505-1342-8F72-11D224EA10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375508F-4C3C-5140-9B03-228DDDD35DE9}"/>
              </a:ext>
            </a:extLst>
          </p:cNvPr>
          <p:cNvSpPr>
            <a:spLocks noGrp="1"/>
          </p:cNvSpPr>
          <p:nvPr>
            <p:ph type="sldNum" sz="quarter" idx="12"/>
          </p:nvPr>
        </p:nvSpPr>
        <p:spPr/>
        <p:txBody>
          <a:bodyPr/>
          <a:lstStyle/>
          <a:p>
            <a:fld id="{120E6363-9333-3D45-BE6B-83A42930800A}" type="slidenum">
              <a:rPr lang="cs-CZ" smtClean="0"/>
              <a:t>‹#›</a:t>
            </a:fld>
            <a:endParaRPr lang="cs-CZ"/>
          </a:p>
        </p:txBody>
      </p:sp>
    </p:spTree>
    <p:extLst>
      <p:ext uri="{BB962C8B-B14F-4D97-AF65-F5344CB8AC3E}">
        <p14:creationId xmlns:p14="http://schemas.microsoft.com/office/powerpoint/2010/main" val="64896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020886-519B-4348-B095-3E4D3C7EF0ED}"/>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0C70953D-5D6A-7744-A23D-B40614163B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68196A1-C5EF-1046-BAC3-3A9EC19BD8FA}"/>
              </a:ext>
            </a:extLst>
          </p:cNvPr>
          <p:cNvSpPr>
            <a:spLocks noGrp="1"/>
          </p:cNvSpPr>
          <p:nvPr>
            <p:ph type="dt" sz="half" idx="10"/>
          </p:nvPr>
        </p:nvSpPr>
        <p:spPr/>
        <p:txBody>
          <a:bodyPr/>
          <a:lstStyle/>
          <a:p>
            <a:fld id="{AF9B3B7B-82D4-E343-A8FA-E5C860C904EE}" type="datetimeFigureOut">
              <a:rPr lang="cs-CZ" smtClean="0"/>
              <a:t>02.03.2021</a:t>
            </a:fld>
            <a:endParaRPr lang="cs-CZ"/>
          </a:p>
        </p:txBody>
      </p:sp>
      <p:sp>
        <p:nvSpPr>
          <p:cNvPr id="5" name="Zástupný symbol pro zápatí 4">
            <a:extLst>
              <a:ext uri="{FF2B5EF4-FFF2-40B4-BE49-F238E27FC236}">
                <a16:creationId xmlns:a16="http://schemas.microsoft.com/office/drawing/2014/main" id="{B9AE8649-F405-094B-ADF0-B42FADB8F1B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6737E19-515C-7646-A3EC-9E57FD1D01A9}"/>
              </a:ext>
            </a:extLst>
          </p:cNvPr>
          <p:cNvSpPr>
            <a:spLocks noGrp="1"/>
          </p:cNvSpPr>
          <p:nvPr>
            <p:ph type="sldNum" sz="quarter" idx="12"/>
          </p:nvPr>
        </p:nvSpPr>
        <p:spPr/>
        <p:txBody>
          <a:bodyPr/>
          <a:lstStyle/>
          <a:p>
            <a:fld id="{120E6363-9333-3D45-BE6B-83A42930800A}" type="slidenum">
              <a:rPr lang="cs-CZ" smtClean="0"/>
              <a:t>‹#›</a:t>
            </a:fld>
            <a:endParaRPr lang="cs-CZ"/>
          </a:p>
        </p:txBody>
      </p:sp>
    </p:spTree>
    <p:extLst>
      <p:ext uri="{BB962C8B-B14F-4D97-AF65-F5344CB8AC3E}">
        <p14:creationId xmlns:p14="http://schemas.microsoft.com/office/powerpoint/2010/main" val="88424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8C15E1-7CE0-E949-8D21-DE577707DE9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16648AF-4C48-7040-B0FD-BE00F5CFC896}"/>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03697792-289C-F64A-BDCD-0C04C864C55D}"/>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905E4E0-2B99-864D-8EF5-06D56CB250EB}"/>
              </a:ext>
            </a:extLst>
          </p:cNvPr>
          <p:cNvSpPr>
            <a:spLocks noGrp="1"/>
          </p:cNvSpPr>
          <p:nvPr>
            <p:ph type="dt" sz="half" idx="10"/>
          </p:nvPr>
        </p:nvSpPr>
        <p:spPr/>
        <p:txBody>
          <a:bodyPr/>
          <a:lstStyle/>
          <a:p>
            <a:fld id="{AF9B3B7B-82D4-E343-A8FA-E5C860C904EE}" type="datetimeFigureOut">
              <a:rPr lang="cs-CZ" smtClean="0"/>
              <a:t>02.03.2021</a:t>
            </a:fld>
            <a:endParaRPr lang="cs-CZ"/>
          </a:p>
        </p:txBody>
      </p:sp>
      <p:sp>
        <p:nvSpPr>
          <p:cNvPr id="6" name="Zástupný symbol pro zápatí 5">
            <a:extLst>
              <a:ext uri="{FF2B5EF4-FFF2-40B4-BE49-F238E27FC236}">
                <a16:creationId xmlns:a16="http://schemas.microsoft.com/office/drawing/2014/main" id="{898CE49B-7D18-654A-958F-C319F12E947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951C895-3C5B-3749-8D34-0B132820843E}"/>
              </a:ext>
            </a:extLst>
          </p:cNvPr>
          <p:cNvSpPr>
            <a:spLocks noGrp="1"/>
          </p:cNvSpPr>
          <p:nvPr>
            <p:ph type="sldNum" sz="quarter" idx="12"/>
          </p:nvPr>
        </p:nvSpPr>
        <p:spPr/>
        <p:txBody>
          <a:bodyPr/>
          <a:lstStyle/>
          <a:p>
            <a:fld id="{120E6363-9333-3D45-BE6B-83A42930800A}" type="slidenum">
              <a:rPr lang="cs-CZ" smtClean="0"/>
              <a:t>‹#›</a:t>
            </a:fld>
            <a:endParaRPr lang="cs-CZ"/>
          </a:p>
        </p:txBody>
      </p:sp>
    </p:spTree>
    <p:extLst>
      <p:ext uri="{BB962C8B-B14F-4D97-AF65-F5344CB8AC3E}">
        <p14:creationId xmlns:p14="http://schemas.microsoft.com/office/powerpoint/2010/main" val="8886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8EB9DD-DD1D-BC44-B888-E1A0E1C4F0B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E8B7B18-4E9B-2948-AD09-9A019614B2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2F9D496C-683B-464E-90F8-5311306453B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DC1EE10-573F-7441-9BCD-0C6AF69AA5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F89B9B3-B565-884A-B094-629E8A1C3AB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14FC4DA1-BCD0-804D-8ECD-7665B9887A4F}"/>
              </a:ext>
            </a:extLst>
          </p:cNvPr>
          <p:cNvSpPr>
            <a:spLocks noGrp="1"/>
          </p:cNvSpPr>
          <p:nvPr>
            <p:ph type="dt" sz="half" idx="10"/>
          </p:nvPr>
        </p:nvSpPr>
        <p:spPr/>
        <p:txBody>
          <a:bodyPr/>
          <a:lstStyle/>
          <a:p>
            <a:fld id="{AF9B3B7B-82D4-E343-A8FA-E5C860C904EE}" type="datetimeFigureOut">
              <a:rPr lang="cs-CZ" smtClean="0"/>
              <a:t>02.03.2021</a:t>
            </a:fld>
            <a:endParaRPr lang="cs-CZ"/>
          </a:p>
        </p:txBody>
      </p:sp>
      <p:sp>
        <p:nvSpPr>
          <p:cNvPr id="8" name="Zástupný symbol pro zápatí 7">
            <a:extLst>
              <a:ext uri="{FF2B5EF4-FFF2-40B4-BE49-F238E27FC236}">
                <a16:creationId xmlns:a16="http://schemas.microsoft.com/office/drawing/2014/main" id="{7BFB0B8D-A60A-8340-9624-6445D35873C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4415489-B373-2D49-8ED4-C5D1F095C46F}"/>
              </a:ext>
            </a:extLst>
          </p:cNvPr>
          <p:cNvSpPr>
            <a:spLocks noGrp="1"/>
          </p:cNvSpPr>
          <p:nvPr>
            <p:ph type="sldNum" sz="quarter" idx="12"/>
          </p:nvPr>
        </p:nvSpPr>
        <p:spPr/>
        <p:txBody>
          <a:bodyPr/>
          <a:lstStyle/>
          <a:p>
            <a:fld id="{120E6363-9333-3D45-BE6B-83A42930800A}" type="slidenum">
              <a:rPr lang="cs-CZ" smtClean="0"/>
              <a:t>‹#›</a:t>
            </a:fld>
            <a:endParaRPr lang="cs-CZ"/>
          </a:p>
        </p:txBody>
      </p:sp>
    </p:spTree>
    <p:extLst>
      <p:ext uri="{BB962C8B-B14F-4D97-AF65-F5344CB8AC3E}">
        <p14:creationId xmlns:p14="http://schemas.microsoft.com/office/powerpoint/2010/main" val="3413756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D61955-E10C-1D41-879A-4829FA62BB7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2A790CC-5646-B54C-8CE5-8D0A5C51C114}"/>
              </a:ext>
            </a:extLst>
          </p:cNvPr>
          <p:cNvSpPr>
            <a:spLocks noGrp="1"/>
          </p:cNvSpPr>
          <p:nvPr>
            <p:ph type="dt" sz="half" idx="10"/>
          </p:nvPr>
        </p:nvSpPr>
        <p:spPr/>
        <p:txBody>
          <a:bodyPr/>
          <a:lstStyle/>
          <a:p>
            <a:fld id="{AF9B3B7B-82D4-E343-A8FA-E5C860C904EE}" type="datetimeFigureOut">
              <a:rPr lang="cs-CZ" smtClean="0"/>
              <a:t>02.03.2021</a:t>
            </a:fld>
            <a:endParaRPr lang="cs-CZ"/>
          </a:p>
        </p:txBody>
      </p:sp>
      <p:sp>
        <p:nvSpPr>
          <p:cNvPr id="4" name="Zástupný symbol pro zápatí 3">
            <a:extLst>
              <a:ext uri="{FF2B5EF4-FFF2-40B4-BE49-F238E27FC236}">
                <a16:creationId xmlns:a16="http://schemas.microsoft.com/office/drawing/2014/main" id="{C55F0EF1-AEF5-7D4F-AA64-BAAE9CF3F89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DF3B0D9C-990D-5A4F-A9D5-228460FB8EB1}"/>
              </a:ext>
            </a:extLst>
          </p:cNvPr>
          <p:cNvSpPr>
            <a:spLocks noGrp="1"/>
          </p:cNvSpPr>
          <p:nvPr>
            <p:ph type="sldNum" sz="quarter" idx="12"/>
          </p:nvPr>
        </p:nvSpPr>
        <p:spPr/>
        <p:txBody>
          <a:bodyPr/>
          <a:lstStyle/>
          <a:p>
            <a:fld id="{120E6363-9333-3D45-BE6B-83A42930800A}" type="slidenum">
              <a:rPr lang="cs-CZ" smtClean="0"/>
              <a:t>‹#›</a:t>
            </a:fld>
            <a:endParaRPr lang="cs-CZ"/>
          </a:p>
        </p:txBody>
      </p:sp>
    </p:spTree>
    <p:extLst>
      <p:ext uri="{BB962C8B-B14F-4D97-AF65-F5344CB8AC3E}">
        <p14:creationId xmlns:p14="http://schemas.microsoft.com/office/powerpoint/2010/main" val="42385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0AE1B72-11F1-3542-B6A7-5B030E57298F}"/>
              </a:ext>
            </a:extLst>
          </p:cNvPr>
          <p:cNvSpPr>
            <a:spLocks noGrp="1"/>
          </p:cNvSpPr>
          <p:nvPr>
            <p:ph type="dt" sz="half" idx="10"/>
          </p:nvPr>
        </p:nvSpPr>
        <p:spPr/>
        <p:txBody>
          <a:bodyPr/>
          <a:lstStyle/>
          <a:p>
            <a:fld id="{AF9B3B7B-82D4-E343-A8FA-E5C860C904EE}" type="datetimeFigureOut">
              <a:rPr lang="cs-CZ" smtClean="0"/>
              <a:t>02.03.2021</a:t>
            </a:fld>
            <a:endParaRPr lang="cs-CZ"/>
          </a:p>
        </p:txBody>
      </p:sp>
      <p:sp>
        <p:nvSpPr>
          <p:cNvPr id="3" name="Zástupný symbol pro zápatí 2">
            <a:extLst>
              <a:ext uri="{FF2B5EF4-FFF2-40B4-BE49-F238E27FC236}">
                <a16:creationId xmlns:a16="http://schemas.microsoft.com/office/drawing/2014/main" id="{3DABF75B-8585-734A-B749-2F4AC90EAE9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F59F5925-3308-7545-B283-B159F495E9BF}"/>
              </a:ext>
            </a:extLst>
          </p:cNvPr>
          <p:cNvSpPr>
            <a:spLocks noGrp="1"/>
          </p:cNvSpPr>
          <p:nvPr>
            <p:ph type="sldNum" sz="quarter" idx="12"/>
          </p:nvPr>
        </p:nvSpPr>
        <p:spPr/>
        <p:txBody>
          <a:bodyPr/>
          <a:lstStyle/>
          <a:p>
            <a:fld id="{120E6363-9333-3D45-BE6B-83A42930800A}" type="slidenum">
              <a:rPr lang="cs-CZ" smtClean="0"/>
              <a:t>‹#›</a:t>
            </a:fld>
            <a:endParaRPr lang="cs-CZ"/>
          </a:p>
        </p:txBody>
      </p:sp>
    </p:spTree>
    <p:extLst>
      <p:ext uri="{BB962C8B-B14F-4D97-AF65-F5344CB8AC3E}">
        <p14:creationId xmlns:p14="http://schemas.microsoft.com/office/powerpoint/2010/main" val="2856565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B501C3-0D86-BE4D-BC46-2EF284562BD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8DE53452-A865-1841-A079-63A92EBD14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149ADA0E-E134-A947-9F8E-630A9D8631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2EC4466-D99C-D641-BE00-25CEA336CA89}"/>
              </a:ext>
            </a:extLst>
          </p:cNvPr>
          <p:cNvSpPr>
            <a:spLocks noGrp="1"/>
          </p:cNvSpPr>
          <p:nvPr>
            <p:ph type="dt" sz="half" idx="10"/>
          </p:nvPr>
        </p:nvSpPr>
        <p:spPr/>
        <p:txBody>
          <a:bodyPr/>
          <a:lstStyle/>
          <a:p>
            <a:fld id="{AF9B3B7B-82D4-E343-A8FA-E5C860C904EE}" type="datetimeFigureOut">
              <a:rPr lang="cs-CZ" smtClean="0"/>
              <a:t>02.03.2021</a:t>
            </a:fld>
            <a:endParaRPr lang="cs-CZ"/>
          </a:p>
        </p:txBody>
      </p:sp>
      <p:sp>
        <p:nvSpPr>
          <p:cNvPr id="6" name="Zástupný symbol pro zápatí 5">
            <a:extLst>
              <a:ext uri="{FF2B5EF4-FFF2-40B4-BE49-F238E27FC236}">
                <a16:creationId xmlns:a16="http://schemas.microsoft.com/office/drawing/2014/main" id="{131DACAA-B0F6-8A46-B5EE-6B254818EC4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6952BD8-3236-A14F-A12E-559FCBB53746}"/>
              </a:ext>
            </a:extLst>
          </p:cNvPr>
          <p:cNvSpPr>
            <a:spLocks noGrp="1"/>
          </p:cNvSpPr>
          <p:nvPr>
            <p:ph type="sldNum" sz="quarter" idx="12"/>
          </p:nvPr>
        </p:nvSpPr>
        <p:spPr/>
        <p:txBody>
          <a:bodyPr/>
          <a:lstStyle/>
          <a:p>
            <a:fld id="{120E6363-9333-3D45-BE6B-83A42930800A}" type="slidenum">
              <a:rPr lang="cs-CZ" smtClean="0"/>
              <a:t>‹#›</a:t>
            </a:fld>
            <a:endParaRPr lang="cs-CZ"/>
          </a:p>
        </p:txBody>
      </p:sp>
    </p:spTree>
    <p:extLst>
      <p:ext uri="{BB962C8B-B14F-4D97-AF65-F5344CB8AC3E}">
        <p14:creationId xmlns:p14="http://schemas.microsoft.com/office/powerpoint/2010/main" val="372046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85A8A2-EB9D-894F-B401-27ECE37FF9B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0456D6C-1BD3-3D40-9932-31ED6A2FDE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97C8F40-128C-2841-AD9F-7106610A37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60F77BD-1750-5E42-B952-17B097A3B7B3}"/>
              </a:ext>
            </a:extLst>
          </p:cNvPr>
          <p:cNvSpPr>
            <a:spLocks noGrp="1"/>
          </p:cNvSpPr>
          <p:nvPr>
            <p:ph type="dt" sz="half" idx="10"/>
          </p:nvPr>
        </p:nvSpPr>
        <p:spPr/>
        <p:txBody>
          <a:bodyPr/>
          <a:lstStyle/>
          <a:p>
            <a:fld id="{AF9B3B7B-82D4-E343-A8FA-E5C860C904EE}" type="datetimeFigureOut">
              <a:rPr lang="cs-CZ" smtClean="0"/>
              <a:t>02.03.2021</a:t>
            </a:fld>
            <a:endParaRPr lang="cs-CZ"/>
          </a:p>
        </p:txBody>
      </p:sp>
      <p:sp>
        <p:nvSpPr>
          <p:cNvPr id="6" name="Zástupný symbol pro zápatí 5">
            <a:extLst>
              <a:ext uri="{FF2B5EF4-FFF2-40B4-BE49-F238E27FC236}">
                <a16:creationId xmlns:a16="http://schemas.microsoft.com/office/drawing/2014/main" id="{BB8941D4-221D-3346-BA3F-31D81FA01BA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74C1180-FBD6-0744-9F0C-2C1A4F3A8674}"/>
              </a:ext>
            </a:extLst>
          </p:cNvPr>
          <p:cNvSpPr>
            <a:spLocks noGrp="1"/>
          </p:cNvSpPr>
          <p:nvPr>
            <p:ph type="sldNum" sz="quarter" idx="12"/>
          </p:nvPr>
        </p:nvSpPr>
        <p:spPr/>
        <p:txBody>
          <a:bodyPr/>
          <a:lstStyle/>
          <a:p>
            <a:fld id="{120E6363-9333-3D45-BE6B-83A42930800A}" type="slidenum">
              <a:rPr lang="cs-CZ" smtClean="0"/>
              <a:t>‹#›</a:t>
            </a:fld>
            <a:endParaRPr lang="cs-CZ"/>
          </a:p>
        </p:txBody>
      </p:sp>
    </p:spTree>
    <p:extLst>
      <p:ext uri="{BB962C8B-B14F-4D97-AF65-F5344CB8AC3E}">
        <p14:creationId xmlns:p14="http://schemas.microsoft.com/office/powerpoint/2010/main" val="1994963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EF0D2C5-3EA5-0F43-AB78-B7E988E476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91016A5B-D4BF-CD4B-93EF-1ECA947B53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C9EC53E-5AE6-E94D-BDDC-B8263A683C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B3B7B-82D4-E343-A8FA-E5C860C904EE}" type="datetimeFigureOut">
              <a:rPr lang="cs-CZ" smtClean="0"/>
              <a:t>02.03.2021</a:t>
            </a:fld>
            <a:endParaRPr lang="cs-CZ"/>
          </a:p>
        </p:txBody>
      </p:sp>
      <p:sp>
        <p:nvSpPr>
          <p:cNvPr id="5" name="Zástupný symbol pro zápatí 4">
            <a:extLst>
              <a:ext uri="{FF2B5EF4-FFF2-40B4-BE49-F238E27FC236}">
                <a16:creationId xmlns:a16="http://schemas.microsoft.com/office/drawing/2014/main" id="{D58FF298-830B-5548-9C43-12A20B2C20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F0F1894-03F1-7845-85C9-1E71E49C2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0E6363-9333-3D45-BE6B-83A42930800A}" type="slidenum">
              <a:rPr lang="cs-CZ" smtClean="0"/>
              <a:t>‹#›</a:t>
            </a:fld>
            <a:endParaRPr lang="cs-CZ"/>
          </a:p>
        </p:txBody>
      </p:sp>
    </p:spTree>
    <p:extLst>
      <p:ext uri="{BB962C8B-B14F-4D97-AF65-F5344CB8AC3E}">
        <p14:creationId xmlns:p14="http://schemas.microsoft.com/office/powerpoint/2010/main" val="3847043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36430A-4404-A948-8A3D-A50AEECC51AA}"/>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Hegel – Schopenhauer</a:t>
            </a:r>
          </a:p>
        </p:txBody>
      </p:sp>
      <p:sp>
        <p:nvSpPr>
          <p:cNvPr id="3" name="Zástupný obsah 2">
            <a:extLst>
              <a:ext uri="{FF2B5EF4-FFF2-40B4-BE49-F238E27FC236}">
                <a16:creationId xmlns:a16="http://schemas.microsoft.com/office/drawing/2014/main" id="{AD867B49-3741-3043-937E-A712A5E51970}"/>
              </a:ext>
            </a:extLst>
          </p:cNvPr>
          <p:cNvSpPr>
            <a:spLocks noGrp="1"/>
          </p:cNvSpPr>
          <p:nvPr>
            <p:ph idx="1"/>
          </p:nvPr>
        </p:nvSpPr>
        <p:spPr/>
        <p:txBody>
          <a:bodyPr>
            <a:normAutofit fontScale="85000" lnSpcReduction="20000"/>
          </a:bodyPr>
          <a:lstStyle/>
          <a:p>
            <a:pPr marL="0" indent="0" algn="just">
              <a:buNone/>
            </a:pPr>
            <a:r>
              <a:rPr lang="cs-CZ" dirty="0">
                <a:latin typeface="Times New Roman" panose="02020603050405020304" pitchFamily="18" charset="0"/>
                <a:cs typeface="Times New Roman" panose="02020603050405020304" pitchFamily="18" charset="0"/>
              </a:rPr>
              <a:t>„Mravní vědomí musí uznati svůj protiklad z důvodu této skutečnosti a z důvodu vlastního jednání za svůj, musí uznati svou vinu:</a:t>
            </a:r>
          </a:p>
          <a:p>
            <a:pPr marL="0" indent="0" algn="just">
              <a:buNone/>
            </a:pPr>
            <a:r>
              <a:rPr lang="cs-CZ" dirty="0">
                <a:latin typeface="Times New Roman" panose="02020603050405020304" pitchFamily="18" charset="0"/>
                <a:cs typeface="Times New Roman" panose="02020603050405020304" pitchFamily="18" charset="0"/>
              </a:rPr>
              <a:t>že trpíme, tím uznáváme, že jsme chybili.“ </a:t>
            </a:r>
          </a:p>
          <a:p>
            <a:pPr marL="0" indent="0" algn="just">
              <a:buNone/>
            </a:pPr>
            <a:r>
              <a:rPr lang="cs-CZ" dirty="0">
                <a:latin typeface="Times New Roman" panose="02020603050405020304" pitchFamily="18" charset="0"/>
                <a:cs typeface="Times New Roman" panose="02020603050405020304" pitchFamily="18" charset="0"/>
              </a:rPr>
              <a:t>Hegel, </a:t>
            </a:r>
            <a:r>
              <a:rPr lang="cs-CZ" i="1" dirty="0">
                <a:latin typeface="Times New Roman" panose="02020603050405020304" pitchFamily="18" charset="0"/>
                <a:cs typeface="Times New Roman" panose="02020603050405020304" pitchFamily="18" charset="0"/>
              </a:rPr>
              <a:t>Fenomenologie ducha</a:t>
            </a:r>
            <a:r>
              <a:rPr lang="cs-CZ" dirty="0">
                <a:latin typeface="Times New Roman" panose="02020603050405020304" pitchFamily="18" charset="0"/>
                <a:cs typeface="Times New Roman" panose="02020603050405020304" pitchFamily="18" charset="0"/>
              </a:rPr>
              <a:t>, 1960, str. 305.</a:t>
            </a:r>
          </a:p>
          <a:p>
            <a:pPr marL="0" indent="0" algn="just">
              <a:buNone/>
            </a:pPr>
            <a:r>
              <a:rPr lang="cs-CZ" dirty="0">
                <a:latin typeface="Times New Roman" panose="02020603050405020304" pitchFamily="18" charset="0"/>
                <a:cs typeface="Times New Roman" panose="02020603050405020304" pitchFamily="18" charset="0"/>
              </a:rPr>
              <a:t>„Kdo jedná, touží po utrpení.“</a:t>
            </a:r>
          </a:p>
          <a:p>
            <a:pPr marL="0" indent="0" algn="just">
              <a:buNone/>
            </a:pPr>
            <a:r>
              <a:rPr lang="cs-CZ" dirty="0">
                <a:latin typeface="Times New Roman" panose="02020603050405020304" pitchFamily="18" charset="0"/>
                <a:cs typeface="Times New Roman" panose="02020603050405020304" pitchFamily="18" charset="0"/>
              </a:rPr>
              <a:t>Schopenhauer, </a:t>
            </a:r>
            <a:r>
              <a:rPr lang="cs-CZ" i="1" dirty="0" err="1">
                <a:latin typeface="Times New Roman" panose="02020603050405020304" pitchFamily="18" charset="0"/>
                <a:cs typeface="Times New Roman" panose="02020603050405020304" pitchFamily="18" charset="0"/>
              </a:rPr>
              <a:t>Nachlass</a:t>
            </a:r>
            <a:r>
              <a:rPr lang="cs-CZ" dirty="0">
                <a:latin typeface="Times New Roman" panose="02020603050405020304" pitchFamily="18" charset="0"/>
                <a:cs typeface="Times New Roman" panose="02020603050405020304" pitchFamily="18" charset="0"/>
              </a:rPr>
              <a:t> 1, Frankfurt 1966, str. 55.</a:t>
            </a:r>
          </a:p>
          <a:p>
            <a:pPr marL="0" indent="0" algn="just">
              <a:buNone/>
            </a:pPr>
            <a:r>
              <a:rPr lang="cs-CZ" dirty="0">
                <a:latin typeface="Times New Roman" panose="02020603050405020304" pitchFamily="18" charset="0"/>
                <a:cs typeface="Times New Roman" panose="02020603050405020304" pitchFamily="18" charset="0"/>
              </a:rPr>
              <a:t>Pro Hegela je samo jednání určitý typ </a:t>
            </a:r>
            <a:r>
              <a:rPr lang="cs-CZ" dirty="0" err="1">
                <a:latin typeface="Times New Roman" panose="02020603050405020304" pitchFamily="18" charset="0"/>
                <a:cs typeface="Times New Roman" panose="02020603050405020304" pitchFamily="18" charset="0"/>
              </a:rPr>
              <a:t>sebezbavování</a:t>
            </a:r>
            <a:r>
              <a:rPr lang="cs-CZ" dirty="0">
                <a:latin typeface="Times New Roman" panose="02020603050405020304" pitchFamily="18" charset="0"/>
                <a:cs typeface="Times New Roman" panose="02020603050405020304" pitchFamily="18" charset="0"/>
              </a:rPr>
              <a:t>, protože se zaplétáte do světa, a tím se více vzdalujete sám sobě v podobě své jednotlivosti, což může mít velmi negativní konotace a povětšinou to také negativní konotace má – třeba u Kierkegaarda – ale u Hegela se to nazývá vzdělání. </a:t>
            </a:r>
          </a:p>
          <a:p>
            <a:pPr marL="0" indent="0" algn="just">
              <a:buNone/>
            </a:pPr>
            <a:r>
              <a:rPr lang="cs-CZ" dirty="0">
                <a:latin typeface="Times New Roman" panose="02020603050405020304" pitchFamily="18" charset="0"/>
                <a:cs typeface="Times New Roman" panose="02020603050405020304" pitchFamily="18" charset="0"/>
              </a:rPr>
              <a:t>Pro Schopenhauera se jednáním činím naopak individuálnějším, a tím se zaplétám do klamu, odstřihuji se od „vyššího vědomí“ a rozprouďuji individuální vůli, což nevyhnutelně vede k většímu utrpení.</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245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0E43B6-FF8D-1E42-AA73-F667B9BD6803}"/>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Mimolidská příroda – mimo omezenost</a:t>
            </a:r>
          </a:p>
        </p:txBody>
      </p:sp>
      <p:sp>
        <p:nvSpPr>
          <p:cNvPr id="3" name="Zástupný obsah 2">
            <a:extLst>
              <a:ext uri="{FF2B5EF4-FFF2-40B4-BE49-F238E27FC236}">
                <a16:creationId xmlns:a16="http://schemas.microsoft.com/office/drawing/2014/main" id="{50D331F0-37AC-A149-A7F0-7A178AB1F9E2}"/>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Jednotliví tvorové jsou zde cele pod vládou puzení, které je silnější než důraz na individualitu, s nímž se setkáváme ve světě, tedy ve skutečnosti, která je pro člověka. </a:t>
            </a:r>
          </a:p>
          <a:p>
            <a:pPr marL="0" indent="0" algn="just">
              <a:buNone/>
            </a:pPr>
            <a:r>
              <a:rPr lang="cs-CZ" dirty="0">
                <a:latin typeface="Times New Roman" panose="02020603050405020304" pitchFamily="18" charset="0"/>
                <a:cs typeface="Times New Roman" panose="02020603050405020304" pitchFamily="18" charset="0"/>
              </a:rPr>
              <a:t>V základu je vůle jednou. Je to tatáž vůle, která žene vlka k tomu, aby zakousla srnku. Vůle je tak touhou po uspokojení, které vrcholí ve velké bolesti, a tím zraňuje sebe samu. Pachatel a oběť jsou tak jedním, jsou zaklenuti v jednom pohybu.</a:t>
            </a:r>
          </a:p>
          <a:p>
            <a:pPr marL="0" indent="0" algn="just">
              <a:buNone/>
            </a:pP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239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5B455B-9217-AF47-B319-15C463D804ED}"/>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Umění mimo vůli</a:t>
            </a:r>
          </a:p>
        </p:txBody>
      </p:sp>
      <p:sp>
        <p:nvSpPr>
          <p:cNvPr id="3" name="Zástupný obsah 2">
            <a:extLst>
              <a:ext uri="{FF2B5EF4-FFF2-40B4-BE49-F238E27FC236}">
                <a16:creationId xmlns:a16="http://schemas.microsoft.com/office/drawing/2014/main" id="{94C51D2D-0EA3-6F4F-806C-A2CF80F25299}"/>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Zároveň Schopenhauer vsazuji tuto zkušenost na úroveň umění: krásu jsme schopni vnímat tehdy, když zapomeneme na partikulární zájmy, dokonce lze tvrdit, že krása je tímto zapomenutím. Nejsilnější prožitky tak pociťujeme právě tehdy, když na sebe zapomeneme a naopak platí, že krásu jsme schopni sami produkovat výlučně navzdory nám samým. </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713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Soucit jako „praktická mystika“</a:t>
            </a:r>
          </a:p>
        </p:txBody>
      </p:sp>
      <p:sp>
        <p:nvSpPr>
          <p:cNvPr id="3" name="Zástupný symbol pro obsah 2"/>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Základní etickou maximou tedy je: </a:t>
            </a:r>
            <a:r>
              <a:rPr lang="cs-CZ" i="1" dirty="0" err="1">
                <a:latin typeface="Times New Roman" panose="02020603050405020304" pitchFamily="18" charset="0"/>
                <a:cs typeface="Times New Roman" panose="02020603050405020304" pitchFamily="18" charset="0"/>
              </a:rPr>
              <a:t>neminem</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laede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imo</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omnes</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quantum</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potes</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iuva</a:t>
            </a:r>
            <a:r>
              <a:rPr lang="cs-CZ" dirty="0">
                <a:latin typeface="Times New Roman" panose="02020603050405020304" pitchFamily="18" charset="0"/>
                <a:cs typeface="Times New Roman" panose="02020603050405020304" pitchFamily="18" charset="0"/>
              </a:rPr>
              <a:t>. </a:t>
            </a:r>
          </a:p>
          <a:p>
            <a:pPr marL="0" indent="0" algn="just">
              <a:buNone/>
            </a:pPr>
            <a:r>
              <a:rPr lang="cs-CZ" dirty="0">
                <a:latin typeface="Times New Roman" panose="02020603050405020304" pitchFamily="18" charset="0"/>
                <a:cs typeface="Times New Roman" panose="02020603050405020304" pitchFamily="18" charset="0"/>
              </a:rPr>
              <a:t>Rozdíl mezi mnou a druhým je empirické, nikoliv metafyzické povahy: člověk v druhém rozpoznává skutečný základ bytí vůbec, původní jednotu s druhým. </a:t>
            </a:r>
          </a:p>
          <a:p>
            <a:pPr marL="0" indent="0" algn="just">
              <a:buNone/>
            </a:pPr>
            <a:r>
              <a:rPr lang="cs-CZ" dirty="0">
                <a:latin typeface="Times New Roman" panose="02020603050405020304" pitchFamily="18" charset="0"/>
                <a:cs typeface="Times New Roman" panose="02020603050405020304" pitchFamily="18" charset="0"/>
              </a:rPr>
              <a:t>Dobro, jehož pramenem je soucit, tedy znamená, že činím co nejmenší možný rozdíl mezi sebou a druhým. Naopak zlý člověk spatřuje značný rozdíl mezi sebou a druhým, a tak pociťuje bolest druhého jako vlastní požitek.</a:t>
            </a:r>
          </a:p>
          <a:p>
            <a:pPr marL="0" indent="0" algn="just">
              <a:buNone/>
            </a:pPr>
            <a:r>
              <a:rPr lang="cs-CZ" dirty="0">
                <a:latin typeface="Times New Roman" panose="02020603050405020304" pitchFamily="18" charset="0"/>
                <a:cs typeface="Times New Roman" panose="02020603050405020304" pitchFamily="18" charset="0"/>
              </a:rPr>
              <a:t>„Dobrý člověk nespatřuje v druhém Nejá, ale Já ještě jednou.“</a:t>
            </a:r>
          </a:p>
        </p:txBody>
      </p:sp>
    </p:spTree>
    <p:extLst>
      <p:ext uri="{BB962C8B-B14F-4D97-AF65-F5344CB8AC3E}">
        <p14:creationId xmlns:p14="http://schemas.microsoft.com/office/powerpoint/2010/main" val="262542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3D4286-7B41-0042-8B78-B2BB5C972B3C}"/>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Soucit mimo vůli</a:t>
            </a:r>
          </a:p>
        </p:txBody>
      </p:sp>
      <p:sp>
        <p:nvSpPr>
          <p:cNvPr id="3" name="Zástupný obsah 2">
            <a:extLst>
              <a:ext uri="{FF2B5EF4-FFF2-40B4-BE49-F238E27FC236}">
                <a16:creationId xmlns:a16="http://schemas.microsoft.com/office/drawing/2014/main" id="{5F07AA9C-3BF9-D74A-8F93-CF01022AFF1D}"/>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„Nyní vidíme, že takovému spravedlivému již není, jako zlému, </a:t>
            </a:r>
            <a:r>
              <a:rPr lang="cs-CZ" i="1" dirty="0" err="1">
                <a:latin typeface="Times New Roman" panose="02020603050405020304" pitchFamily="18" charset="0"/>
                <a:cs typeface="Times New Roman" panose="02020603050405020304" pitchFamily="18" charset="0"/>
              </a:rPr>
              <a:t>principum</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individationis</a:t>
            </a:r>
            <a:r>
              <a:rPr lang="cs-CZ" dirty="0">
                <a:latin typeface="Times New Roman" panose="02020603050405020304" pitchFamily="18" charset="0"/>
                <a:cs typeface="Times New Roman" panose="02020603050405020304" pitchFamily="18" charset="0"/>
              </a:rPr>
              <a:t> nějakou absolutní přehradou, že spravedlivý jenom nepřitakává svému vlastnímu jevu vůle a nepopírá všechny jiné jako zlý člověk, že pro něj ostatní nejsou pouhé larvy, jejichž podstata je od jeho zcela odlišná; </a:t>
            </a:r>
            <a:r>
              <a:rPr lang="cs-CZ" b="1" dirty="0">
                <a:latin typeface="Times New Roman" panose="02020603050405020304" pitchFamily="18" charset="0"/>
                <a:cs typeface="Times New Roman" panose="02020603050405020304" pitchFamily="18" charset="0"/>
              </a:rPr>
              <a:t>nýbrž svým způsobem jednání ukazuje, že svou vlastní podstatu, totiž vůli k životu jako věc o sobě </a:t>
            </a:r>
            <a:r>
              <a:rPr lang="cs-CZ" b="1" i="1" dirty="0">
                <a:latin typeface="Times New Roman" panose="02020603050405020304" pitchFamily="18" charset="0"/>
                <a:cs typeface="Times New Roman" panose="02020603050405020304" pitchFamily="18" charset="0"/>
              </a:rPr>
              <a:t>poznává</a:t>
            </a:r>
            <a:r>
              <a:rPr lang="cs-CZ" b="1" dirty="0">
                <a:latin typeface="Times New Roman" panose="02020603050405020304" pitchFamily="18" charset="0"/>
                <a:cs typeface="Times New Roman" panose="02020603050405020304" pitchFamily="18" charset="0"/>
              </a:rPr>
              <a:t> i v cizích projevech</a:t>
            </a:r>
            <a:r>
              <a:rPr lang="cs-CZ" dirty="0">
                <a:latin typeface="Times New Roman" panose="02020603050405020304" pitchFamily="18" charset="0"/>
                <a:cs typeface="Times New Roman" panose="02020603050405020304" pitchFamily="18" charset="0"/>
              </a:rPr>
              <a:t>, jež jsou mu dány pouze jako představa, tedy se sám v nich nalézá, až do jistého stupně, totiž do nečinění bezpráví, tj. nezraňování. Právě v tomto stupni prohlédl </a:t>
            </a:r>
            <a:r>
              <a:rPr lang="cs-CZ" i="1" dirty="0" err="1">
                <a:latin typeface="Times New Roman" panose="02020603050405020304" pitchFamily="18" charset="0"/>
                <a:cs typeface="Times New Roman" panose="02020603050405020304" pitchFamily="18" charset="0"/>
              </a:rPr>
              <a:t>principium</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individuationis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Majin</a:t>
            </a:r>
            <a:r>
              <a:rPr lang="cs-CZ" dirty="0">
                <a:latin typeface="Times New Roman" panose="02020603050405020304" pitchFamily="18" charset="0"/>
                <a:cs typeface="Times New Roman" panose="02020603050405020304" pitchFamily="18" charset="0"/>
              </a:rPr>
              <a:t> závoj, potud bytnost vně sebe klade jako rovnou své vlastní: nezraňuje ji.“</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020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4A1C58-88D6-A842-8F4A-5E6FC8004D8F}"/>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Rozum prohlédne vůli</a:t>
            </a:r>
          </a:p>
        </p:txBody>
      </p:sp>
      <p:sp>
        <p:nvSpPr>
          <p:cNvPr id="3" name="Zástupný obsah 2">
            <a:extLst>
              <a:ext uri="{FF2B5EF4-FFF2-40B4-BE49-F238E27FC236}">
                <a16:creationId xmlns:a16="http://schemas.microsoft.com/office/drawing/2014/main" id="{79F84EDB-943C-6F4E-B0CF-4289D9C44404}"/>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Slávou člověka je, že je schopen regresu, což zvíře neumí. Zvíře je zafixované, ale člověk může padat. </a:t>
            </a:r>
          </a:p>
          <a:p>
            <a:pPr marL="0" indent="0" algn="just">
              <a:buNone/>
            </a:pPr>
            <a:r>
              <a:rPr lang="cs-CZ" dirty="0">
                <a:latin typeface="Times New Roman" panose="02020603050405020304" pitchFamily="18" charset="0"/>
                <a:cs typeface="Times New Roman" panose="02020603050405020304" pitchFamily="18" charset="0"/>
              </a:rPr>
              <a:t>To je velký Schopenhauerův </a:t>
            </a:r>
            <a:r>
              <a:rPr lang="cs-CZ" dirty="0" err="1">
                <a:latin typeface="Times New Roman" panose="02020603050405020304" pitchFamily="18" charset="0"/>
                <a:cs typeface="Times New Roman" panose="02020603050405020304" pitchFamily="18" charset="0"/>
              </a:rPr>
              <a:t>protipodnik</a:t>
            </a:r>
            <a:r>
              <a:rPr lang="cs-CZ" dirty="0">
                <a:latin typeface="Times New Roman" panose="02020603050405020304" pitchFamily="18" charset="0"/>
                <a:cs typeface="Times New Roman" panose="02020603050405020304" pitchFamily="18" charset="0"/>
              </a:rPr>
              <a:t> k tradičnímu stoupení na duchovní nebo mentální úrovni. </a:t>
            </a:r>
          </a:p>
          <a:p>
            <a:pPr marL="0" indent="0" algn="just">
              <a:buNone/>
            </a:pPr>
            <a:r>
              <a:rPr lang="cs-CZ" dirty="0">
                <a:latin typeface="Times New Roman" panose="02020603050405020304" pitchFamily="18" charset="0"/>
                <a:cs typeface="Times New Roman" panose="02020603050405020304" pitchFamily="18" charset="0"/>
              </a:rPr>
              <a:t>Nejvyšší, co člověk může učinit, je klesnout. </a:t>
            </a:r>
          </a:p>
          <a:p>
            <a:pPr marL="0" indent="0" algn="just">
              <a:buNone/>
            </a:pPr>
            <a:r>
              <a:rPr lang="cs-CZ" dirty="0">
                <a:latin typeface="Times New Roman" panose="02020603050405020304" pitchFamily="18" charset="0"/>
                <a:cs typeface="Times New Roman" panose="02020603050405020304" pitchFamily="18" charset="0"/>
              </a:rPr>
              <a:t>Aby to mohl učinit, musel být výše, aby nyní mohl napodobit bytí zvířete, bytí rostliny, nakonec si zcela přestat představovat a ideálně vposled rezignovat na hlavní projev vůle, a to na rozmnožování.</a:t>
            </a:r>
          </a:p>
        </p:txBody>
      </p:sp>
    </p:spTree>
    <p:extLst>
      <p:ext uri="{BB962C8B-B14F-4D97-AF65-F5344CB8AC3E}">
        <p14:creationId xmlns:p14="http://schemas.microsoft.com/office/powerpoint/2010/main" val="130127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39C4A4-E556-C746-B105-DD63029141ED}"/>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Spása přichází od člověka, </a:t>
            </a:r>
            <a:br>
              <a:rPr lang="cs-CZ" dirty="0">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přesněji: od filosofa</a:t>
            </a:r>
          </a:p>
        </p:txBody>
      </p:sp>
      <p:sp>
        <p:nvSpPr>
          <p:cNvPr id="3" name="Zástupný obsah 2">
            <a:extLst>
              <a:ext uri="{FF2B5EF4-FFF2-40B4-BE49-F238E27FC236}">
                <a16:creationId xmlns:a16="http://schemas.microsoft.com/office/drawing/2014/main" id="{A3985195-1C62-C049-A338-98B6D24375C0}"/>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I misantrop </a:t>
            </a:r>
            <a:r>
              <a:rPr lang="cs-CZ" dirty="0" err="1">
                <a:latin typeface="Times New Roman" panose="02020603050405020304" pitchFamily="18" charset="0"/>
                <a:cs typeface="Times New Roman" panose="02020603050405020304" pitchFamily="18" charset="0"/>
              </a:rPr>
              <a:t>Schopenhauerova</a:t>
            </a:r>
            <a:r>
              <a:rPr lang="cs-CZ" dirty="0">
                <a:latin typeface="Times New Roman" panose="02020603050405020304" pitchFamily="18" charset="0"/>
                <a:cs typeface="Times New Roman" panose="02020603050405020304" pitchFamily="18" charset="0"/>
              </a:rPr>
              <a:t> typu nakonec uznává: spása přichází jen od člověka. Jedině v něm může vyhasnout vůle k životu, a jedině za těchto podmínek se člověk vzepře principu individuace a vědomí. Kdyby však člověk dokázal popřít svou vůli a své vědomí, svět sám by možná vyhasl. Vždyť je právě toto: z jednoho hlediska vůlí, z jiného představa. Kdyby člověk popřel vůli i představu, zmizel by celý svět a s ním i všechno utrpení. </a:t>
            </a:r>
          </a:p>
        </p:txBody>
      </p:sp>
    </p:spTree>
    <p:extLst>
      <p:ext uri="{BB962C8B-B14F-4D97-AF65-F5344CB8AC3E}">
        <p14:creationId xmlns:p14="http://schemas.microsoft.com/office/powerpoint/2010/main" val="278657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7F3084-B481-304E-83A6-85C9A00F1202}"/>
              </a:ext>
            </a:extLst>
          </p:cNvPr>
          <p:cNvSpPr>
            <a:spLocks noGrp="1"/>
          </p:cNvSpPr>
          <p:nvPr>
            <p:ph type="title"/>
          </p:nvPr>
        </p:nvSpPr>
        <p:spPr>
          <a:xfrm>
            <a:off x="838200" y="353974"/>
            <a:ext cx="10515600" cy="1325563"/>
          </a:xfrm>
        </p:spPr>
        <p:txBody>
          <a:bodyPr/>
          <a:lstStyle/>
          <a:p>
            <a:pPr algn="ctr"/>
            <a:r>
              <a:rPr lang="cs-CZ" dirty="0">
                <a:latin typeface="Times New Roman" panose="02020603050405020304" pitchFamily="18" charset="0"/>
                <a:cs typeface="Times New Roman" panose="02020603050405020304" pitchFamily="18" charset="0"/>
              </a:rPr>
              <a:t>Nejvyšší podoba bytí – regrese </a:t>
            </a:r>
          </a:p>
        </p:txBody>
      </p:sp>
      <p:sp>
        <p:nvSpPr>
          <p:cNvPr id="3" name="Zástupný obsah 2">
            <a:extLst>
              <a:ext uri="{FF2B5EF4-FFF2-40B4-BE49-F238E27FC236}">
                <a16:creationId xmlns:a16="http://schemas.microsoft.com/office/drawing/2014/main" id="{8C4E35B9-9102-874B-8733-945A20BA118E}"/>
              </a:ext>
            </a:extLst>
          </p:cNvPr>
          <p:cNvSpPr>
            <a:spLocks noGrp="1"/>
          </p:cNvSpPr>
          <p:nvPr>
            <p:ph idx="1"/>
          </p:nvPr>
        </p:nvSpPr>
        <p:spPr/>
        <p:txBody>
          <a:bodyPr>
            <a:normAutofit fontScale="92500" lnSpcReduction="20000"/>
          </a:bodyPr>
          <a:lstStyle/>
          <a:p>
            <a:pPr marL="0" indent="0" algn="just">
              <a:buNone/>
            </a:pPr>
            <a:r>
              <a:rPr lang="cs-CZ" dirty="0">
                <a:latin typeface="Times New Roman" panose="02020603050405020304" pitchFamily="18" charset="0"/>
                <a:cs typeface="Times New Roman" panose="02020603050405020304" pitchFamily="18" charset="0"/>
              </a:rPr>
              <a:t>Na tomto základě Schopenhauer dospívá k nejzákladnějšímu směřování své filosofie: k regresivnímu tahu.</a:t>
            </a:r>
          </a:p>
          <a:p>
            <a:pPr marL="0" indent="0" algn="just">
              <a:buNone/>
            </a:pPr>
            <a:r>
              <a:rPr lang="cs-CZ" dirty="0">
                <a:latin typeface="Times New Roman" panose="02020603050405020304" pitchFamily="18" charset="0"/>
                <a:cs typeface="Times New Roman" panose="02020603050405020304" pitchFamily="18" charset="0"/>
              </a:rPr>
              <a:t>Člověk musí umenšit své vědomí, neboť tím umenší i svou vůli. V tomto smyslu je </a:t>
            </a:r>
            <a:r>
              <a:rPr lang="cs-CZ" dirty="0" err="1">
                <a:latin typeface="Times New Roman" panose="02020603050405020304" pitchFamily="18" charset="0"/>
                <a:cs typeface="Times New Roman" panose="02020603050405020304" pitchFamily="18" charset="0"/>
              </a:rPr>
              <a:t>Schopenhauerovo</a:t>
            </a:r>
            <a:r>
              <a:rPr lang="cs-CZ" dirty="0">
                <a:latin typeface="Times New Roman" panose="02020603050405020304" pitchFamily="18" charset="0"/>
                <a:cs typeface="Times New Roman" panose="02020603050405020304" pitchFamily="18" charset="0"/>
              </a:rPr>
              <a:t> pojetí subjektivní vůle druhou stranou mysli. </a:t>
            </a:r>
          </a:p>
          <a:p>
            <a:pPr marL="0" indent="0" algn="just">
              <a:buNone/>
            </a:pPr>
            <a:r>
              <a:rPr lang="cs-CZ" dirty="0">
                <a:latin typeface="Times New Roman" panose="02020603050405020304" pitchFamily="18" charset="0"/>
                <a:cs typeface="Times New Roman" panose="02020603050405020304" pitchFamily="18" charset="0"/>
              </a:rPr>
              <a:t>Tím, že vypneme mysl, „sjedeme“ vědomí, „sjedeme“ i naše potřeby, a tím se staneme méně individuální, a tím také méně trpíme.</a:t>
            </a:r>
          </a:p>
          <a:p>
            <a:pPr marL="0" indent="0" algn="just">
              <a:buNone/>
            </a:pPr>
            <a:r>
              <a:rPr lang="cs-CZ" dirty="0">
                <a:latin typeface="Times New Roman" panose="02020603050405020304" pitchFamily="18" charset="0"/>
                <a:cs typeface="Times New Roman" panose="02020603050405020304" pitchFamily="18" charset="0"/>
              </a:rPr>
              <a:t> Asketismus je tak cíleným omezováním tužeb, které však souvisí se schopností asketismu i mentálního – neustále upozorňování na to, že mysl je odvozena a že představy, které vytváří, vytváří podle principu individuace, který je ve svém základu klamný. </a:t>
            </a:r>
          </a:p>
          <a:p>
            <a:pPr marL="0" indent="0" algn="just">
              <a:buNone/>
            </a:pPr>
            <a:r>
              <a:rPr lang="cs-CZ" dirty="0">
                <a:latin typeface="Times New Roman" panose="02020603050405020304" pitchFamily="18" charset="0"/>
                <a:cs typeface="Times New Roman" panose="02020603050405020304" pitchFamily="18" charset="0"/>
              </a:rPr>
              <a:t>Umenšení vědomí jde ruku v ruce s umenšením vůle. Naučit se nevnímat srdce temnoty, které přebývá v naší každodennosti – resp. naučit se </a:t>
            </a:r>
            <a:r>
              <a:rPr lang="cs-CZ" i="1" dirty="0">
                <a:latin typeface="Times New Roman" panose="02020603050405020304" pitchFamily="18" charset="0"/>
                <a:cs typeface="Times New Roman" panose="02020603050405020304" pitchFamily="18" charset="0"/>
              </a:rPr>
              <a:t>nevnímat</a:t>
            </a:r>
            <a:r>
              <a:rPr lang="cs-C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0104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D14C0E-4501-8943-9592-B60EC715C19A}"/>
              </a:ext>
            </a:extLst>
          </p:cNvPr>
          <p:cNvSpPr>
            <a:spLocks noGrp="1"/>
          </p:cNvSpPr>
          <p:nvPr>
            <p:ph type="title"/>
          </p:nvPr>
        </p:nvSpPr>
        <p:spPr>
          <a:xfrm>
            <a:off x="5069940" y="365124"/>
            <a:ext cx="6172200" cy="1828800"/>
          </a:xfrm>
        </p:spPr>
        <p:txBody>
          <a:bodyPr>
            <a:normAutofit/>
          </a:bodyPr>
          <a:lstStyle/>
          <a:p>
            <a:endParaRPr lang="cs-CZ" dirty="0">
              <a:latin typeface="Times New Roman" panose="02020603050405020304" pitchFamily="18" charset="0"/>
              <a:cs typeface="Times New Roman" panose="02020603050405020304" pitchFamily="18" charset="0"/>
            </a:endParaRPr>
          </a:p>
        </p:txBody>
      </p:sp>
      <p:pic>
        <p:nvPicPr>
          <p:cNvPr id="7" name="Obrázek 6" descr="Obsah obrázku text&#10;&#10;Popis byl vytvořen automaticky">
            <a:extLst>
              <a:ext uri="{FF2B5EF4-FFF2-40B4-BE49-F238E27FC236}">
                <a16:creationId xmlns:a16="http://schemas.microsoft.com/office/drawing/2014/main" id="{56662EC8-6D36-6349-9A32-709861515632}"/>
              </a:ext>
            </a:extLst>
          </p:cNvPr>
          <p:cNvPicPr>
            <a:picLocks noChangeAspect="1"/>
          </p:cNvPicPr>
          <p:nvPr/>
        </p:nvPicPr>
        <p:blipFill rotWithShape="1">
          <a:blip r:embed="rId2"/>
          <a:srcRect l="6222" r="57415" b="1"/>
          <a:stretch/>
        </p:blipFill>
        <p:spPr>
          <a:xfrm>
            <a:off x="20" y="10"/>
            <a:ext cx="4639713" cy="6857990"/>
          </a:xfrm>
          <a:prstGeom prst="rect">
            <a:avLst/>
          </a:prstGeom>
        </p:spPr>
      </p:pic>
      <p:sp>
        <p:nvSpPr>
          <p:cNvPr id="3" name="Zástupný obsah 2">
            <a:extLst>
              <a:ext uri="{FF2B5EF4-FFF2-40B4-BE49-F238E27FC236}">
                <a16:creationId xmlns:a16="http://schemas.microsoft.com/office/drawing/2014/main" id="{4F2B3D9B-8517-9F4A-808E-F45F85CB39E6}"/>
              </a:ext>
            </a:extLst>
          </p:cNvPr>
          <p:cNvSpPr>
            <a:spLocks noGrp="1"/>
          </p:cNvSpPr>
          <p:nvPr>
            <p:ph idx="1"/>
          </p:nvPr>
        </p:nvSpPr>
        <p:spPr>
          <a:xfrm>
            <a:off x="5069940" y="1059366"/>
            <a:ext cx="6172200" cy="5121978"/>
          </a:xfrm>
        </p:spPr>
        <p:txBody>
          <a:bodyPr>
            <a:noAutofit/>
          </a:bodyPr>
          <a:lstStyle/>
          <a:p>
            <a:pPr marL="0" indent="0" algn="just">
              <a:buNone/>
            </a:pPr>
            <a:r>
              <a:rPr lang="cs-CZ" sz="2200" dirty="0">
                <a:latin typeface="Times New Roman" panose="02020603050405020304" pitchFamily="18" charset="0"/>
                <a:cs typeface="Times New Roman" panose="02020603050405020304" pitchFamily="18" charset="0"/>
              </a:rPr>
              <a:t>„Tedy tímto způsobem, pozorováním života a jednání světců, které je nám ovšem jen zřídka dopřáno poznat ve vlastní zkušenosti, jež nám však předvádí jejich životopisy a se zárukou vnitřní pravdivosti umění, tedy takto musíme zažehnat ponurý dojem onoho nic, které se jako poslední cíl vznáší za vší ctností a svatostí a jehož se bojíme jako děti tmy, místo abychom je obcházeli, jako Indové, mýty či </a:t>
            </a:r>
            <a:r>
              <a:rPr lang="cs-CZ" sz="2200" dirty="0" err="1">
                <a:latin typeface="Times New Roman" panose="02020603050405020304" pitchFamily="18" charset="0"/>
                <a:cs typeface="Times New Roman" panose="02020603050405020304" pitchFamily="18" charset="0"/>
              </a:rPr>
              <a:t>významuprázdnými</a:t>
            </a:r>
            <a:r>
              <a:rPr lang="cs-CZ" sz="2200" dirty="0">
                <a:latin typeface="Times New Roman" panose="02020603050405020304" pitchFamily="18" charset="0"/>
                <a:cs typeface="Times New Roman" panose="02020603050405020304" pitchFamily="18" charset="0"/>
              </a:rPr>
              <a:t> slovy jako </a:t>
            </a:r>
            <a:r>
              <a:rPr lang="cs-CZ" sz="2200" dirty="0" err="1">
                <a:latin typeface="Times New Roman" panose="02020603050405020304" pitchFamily="18" charset="0"/>
                <a:cs typeface="Times New Roman" panose="02020603050405020304" pitchFamily="18" charset="0"/>
              </a:rPr>
              <a:t>resorbce</a:t>
            </a:r>
            <a:r>
              <a:rPr lang="cs-CZ" sz="2200" dirty="0">
                <a:latin typeface="Times New Roman" panose="02020603050405020304" pitchFamily="18" charset="0"/>
                <a:cs typeface="Times New Roman" panose="02020603050405020304" pitchFamily="18" charset="0"/>
              </a:rPr>
              <a:t> do </a:t>
            </a:r>
            <a:r>
              <a:rPr lang="cs-CZ" sz="2200" dirty="0" err="1">
                <a:latin typeface="Times New Roman" panose="02020603050405020304" pitchFamily="18" charset="0"/>
                <a:cs typeface="Times New Roman" panose="02020603050405020304" pitchFamily="18" charset="0"/>
              </a:rPr>
              <a:t>brahmy</a:t>
            </a:r>
            <a:r>
              <a:rPr lang="cs-CZ" sz="2200" dirty="0">
                <a:latin typeface="Times New Roman" panose="02020603050405020304" pitchFamily="18" charset="0"/>
                <a:cs typeface="Times New Roman" panose="02020603050405020304" pitchFamily="18" charset="0"/>
              </a:rPr>
              <a:t> či nirvány buddhistů. </a:t>
            </a:r>
          </a:p>
          <a:p>
            <a:pPr marL="0" indent="0" algn="just">
              <a:buNone/>
            </a:pPr>
            <a:r>
              <a:rPr lang="cs-CZ" sz="2200" dirty="0">
                <a:latin typeface="Times New Roman" panose="02020603050405020304" pitchFamily="18" charset="0"/>
                <a:cs typeface="Times New Roman" panose="02020603050405020304" pitchFamily="18" charset="0"/>
              </a:rPr>
              <a:t>Spíše svobodně přiznáváme: co zůstane po celkovém zrušení vůle, je ovšem pro všechny ty, kteří jsou ještě plni vůle, nic. Ale také opačně, pro všechny ty, v nichž se vůle obrátila a popřela, je tento náš tak reálný svět se všemi svými slunci a mléčnými drahami – </a:t>
            </a:r>
            <a:r>
              <a:rPr lang="cs-CZ" sz="2200">
                <a:latin typeface="Times New Roman" panose="02020603050405020304" pitchFamily="18" charset="0"/>
                <a:cs typeface="Times New Roman" panose="02020603050405020304" pitchFamily="18" charset="0"/>
              </a:rPr>
              <a:t>Nic.“</a:t>
            </a:r>
            <a:endParaRPr 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586948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3312F9-B575-9F40-B74A-353FF6A0F331}"/>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Aliance Wittgenstein – Schopenhauer</a:t>
            </a:r>
          </a:p>
        </p:txBody>
      </p:sp>
      <p:sp>
        <p:nvSpPr>
          <p:cNvPr id="3" name="Zástupný obsah 2">
            <a:extLst>
              <a:ext uri="{FF2B5EF4-FFF2-40B4-BE49-F238E27FC236}">
                <a16:creationId xmlns:a16="http://schemas.microsoft.com/office/drawing/2014/main" id="{680703C7-B0E5-3045-9E20-57DA20362C1F}"/>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6.431 Také při smrti se svět nemění, </a:t>
            </a:r>
            <a:r>
              <a:rPr lang="cs-CZ" dirty="0" err="1">
                <a:latin typeface="Times New Roman" panose="02020603050405020304" pitchFamily="18" charset="0"/>
                <a:cs typeface="Times New Roman" panose="02020603050405020304" pitchFamily="18" charset="0"/>
              </a:rPr>
              <a:t>nýbrž</a:t>
            </a:r>
            <a:r>
              <a:rPr lang="cs-CZ" dirty="0">
                <a:latin typeface="Times New Roman" panose="02020603050405020304" pitchFamily="18" charset="0"/>
                <a:cs typeface="Times New Roman" panose="02020603050405020304" pitchFamily="18" charset="0"/>
              </a:rPr>
              <a:t> zaniká.</a:t>
            </a:r>
          </a:p>
          <a:p>
            <a:pPr marL="0" indent="0">
              <a:buNone/>
            </a:pPr>
            <a:r>
              <a:rPr lang="cs-CZ" dirty="0">
                <a:latin typeface="Times New Roman" panose="02020603050405020304" pitchFamily="18" charset="0"/>
                <a:cs typeface="Times New Roman" panose="02020603050405020304" pitchFamily="18" charset="0"/>
              </a:rPr>
              <a:t>Wittgenstein, </a:t>
            </a:r>
            <a:r>
              <a:rPr lang="cs-CZ" i="1" dirty="0" err="1">
                <a:latin typeface="Times New Roman" panose="02020603050405020304" pitchFamily="18" charset="0"/>
                <a:cs typeface="Times New Roman" panose="02020603050405020304" pitchFamily="18" charset="0"/>
              </a:rPr>
              <a:t>Tractatus</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logico-philosophicus</a:t>
            </a:r>
            <a:r>
              <a:rPr lang="cs-CZ" dirty="0">
                <a:latin typeface="Times New Roman" panose="02020603050405020304" pitchFamily="18" charset="0"/>
                <a:cs typeface="Times New Roman" panose="02020603050405020304" pitchFamily="18" charset="0"/>
              </a:rPr>
              <a:t>, Praha 2017.</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904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F8AAABF-193E-4661-945E-C429586E1A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6891187" cy="5546414"/>
          </a:xfrm>
          <a:prstGeom prst="rect">
            <a:avLst/>
          </a:prstGeom>
          <a:solidFill>
            <a:schemeClr val="bg1">
              <a:alpha val="20000"/>
            </a:schemeClr>
          </a:solidFill>
          <a:ln w="6350" cap="sq" cmpd="sng" algn="ctr">
            <a:solidFill>
              <a:schemeClr val="tx1">
                <a:lumMod val="75000"/>
                <a:lumOff val="25000"/>
              </a:schemeClr>
            </a:solidFill>
            <a:prstDash val="solid"/>
            <a:miter lim="800000"/>
          </a:ln>
          <a:effectLst/>
        </p:spPr>
      </p:sp>
      <p:pic>
        <p:nvPicPr>
          <p:cNvPr id="7" name="Obrázek 6">
            <a:extLst>
              <a:ext uri="{FF2B5EF4-FFF2-40B4-BE49-F238E27FC236}">
                <a16:creationId xmlns:a16="http://schemas.microsoft.com/office/drawing/2014/main" id="{7D96533B-6949-C94D-83DB-0DB71F3CE011}"/>
              </a:ext>
            </a:extLst>
          </p:cNvPr>
          <p:cNvPicPr>
            <a:picLocks noChangeAspect="1"/>
          </p:cNvPicPr>
          <p:nvPr/>
        </p:nvPicPr>
        <p:blipFill>
          <a:blip r:embed="rId2"/>
          <a:stretch>
            <a:fillRect/>
          </a:stretch>
        </p:blipFill>
        <p:spPr>
          <a:xfrm>
            <a:off x="962025" y="1085850"/>
            <a:ext cx="3192463" cy="4662488"/>
          </a:xfrm>
          <a:prstGeom prst="rect">
            <a:avLst/>
          </a:prstGeom>
        </p:spPr>
      </p:pic>
      <p:pic>
        <p:nvPicPr>
          <p:cNvPr id="5" name="Zástupný obsah 4" descr="Obsah obrázku text, podepsat, exteriér&#10;&#10;Popis byl vytvořen automaticky">
            <a:extLst>
              <a:ext uri="{FF2B5EF4-FFF2-40B4-BE49-F238E27FC236}">
                <a16:creationId xmlns:a16="http://schemas.microsoft.com/office/drawing/2014/main" id="{42EE3387-B644-B940-A26C-AE3D36604FBF}"/>
              </a:ext>
            </a:extLst>
          </p:cNvPr>
          <p:cNvPicPr>
            <a:picLocks noGrp="1" noChangeAspect="1"/>
          </p:cNvPicPr>
          <p:nvPr>
            <p:ph idx="1"/>
          </p:nvPr>
        </p:nvPicPr>
        <p:blipFill>
          <a:blip r:embed="rId3"/>
          <a:stretch>
            <a:fillRect/>
          </a:stretch>
        </p:blipFill>
        <p:spPr>
          <a:xfrm>
            <a:off x="4211638" y="1085850"/>
            <a:ext cx="3005138" cy="4662488"/>
          </a:xfrm>
        </p:spPr>
      </p:pic>
      <p:sp>
        <p:nvSpPr>
          <p:cNvPr id="2" name="Nadpis 1">
            <a:extLst>
              <a:ext uri="{FF2B5EF4-FFF2-40B4-BE49-F238E27FC236}">
                <a16:creationId xmlns:a16="http://schemas.microsoft.com/office/drawing/2014/main" id="{6E7E0DD0-12F4-6B47-AC21-977FD23661D0}"/>
              </a:ext>
            </a:extLst>
          </p:cNvPr>
          <p:cNvSpPr>
            <a:spLocks noGrp="1"/>
          </p:cNvSpPr>
          <p:nvPr>
            <p:ph type="title"/>
          </p:nvPr>
        </p:nvSpPr>
        <p:spPr>
          <a:xfrm>
            <a:off x="8119870" y="961509"/>
            <a:ext cx="3233930" cy="4745785"/>
          </a:xfrm>
        </p:spPr>
        <p:txBody>
          <a:bodyPr anchor="ctr">
            <a:normAutofit/>
          </a:bodyPr>
          <a:lstStyle/>
          <a:p>
            <a:r>
              <a:rPr lang="cs-CZ" dirty="0">
                <a:latin typeface="Times New Roman" panose="02020603050405020304" pitchFamily="18" charset="0"/>
                <a:cs typeface="Times New Roman" panose="02020603050405020304" pitchFamily="18" charset="0"/>
              </a:rPr>
              <a:t>Současný (volný) pokračovatel: David </a:t>
            </a:r>
            <a:r>
              <a:rPr lang="cs-CZ" dirty="0" err="1">
                <a:latin typeface="Times New Roman" panose="02020603050405020304" pitchFamily="18" charset="0"/>
                <a:cs typeface="Times New Roman" panose="02020603050405020304" pitchFamily="18" charset="0"/>
              </a:rPr>
              <a:t>Banatar</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8166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Zástupný symbol pro obsah 4">
            <a:extLst>
              <a:ext uri="{FF2B5EF4-FFF2-40B4-BE49-F238E27FC236}">
                <a16:creationId xmlns:a16="http://schemas.microsoft.com/office/drawing/2014/main" id="{69685B6A-D4CD-4F4C-BB0F-BB3D2B6B2A3F}"/>
              </a:ext>
            </a:extLst>
          </p:cNvPr>
          <p:cNvPicPr>
            <a:picLocks noChangeAspect="1"/>
          </p:cNvPicPr>
          <p:nvPr/>
        </p:nvPicPr>
        <p:blipFill rotWithShape="1">
          <a:blip r:embed="rId2">
            <a:extLst>
              <a:ext uri="{28A0092B-C50C-407E-A947-70E740481C1C}">
                <a14:useLocalDpi xmlns:a14="http://schemas.microsoft.com/office/drawing/2010/main" val="0"/>
              </a:ext>
            </a:extLst>
          </a:blip>
          <a:srcRect l="1288"/>
          <a:stretch/>
        </p:blipFill>
        <p:spPr>
          <a:xfrm>
            <a:off x="20" y="10"/>
            <a:ext cx="4637226" cy="6857990"/>
          </a:xfrm>
          <a:prstGeom prst="rect">
            <a:avLst/>
          </a:prstGeom>
        </p:spPr>
      </p:pic>
      <p:sp>
        <p:nvSpPr>
          <p:cNvPr id="9" name="Rectangle 8">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851C9B4-81B7-174B-BF7F-19F05FF99F1C}"/>
              </a:ext>
            </a:extLst>
          </p:cNvPr>
          <p:cNvSpPr>
            <a:spLocks noGrp="1"/>
          </p:cNvSpPr>
          <p:nvPr>
            <p:ph type="ctrTitle"/>
          </p:nvPr>
        </p:nvSpPr>
        <p:spPr>
          <a:xfrm>
            <a:off x="5277328" y="640082"/>
            <a:ext cx="6274591" cy="3351602"/>
          </a:xfrm>
        </p:spPr>
        <p:txBody>
          <a:bodyPr>
            <a:normAutofit/>
          </a:bodyPr>
          <a:lstStyle/>
          <a:p>
            <a:pPr algn="l"/>
            <a:r>
              <a:rPr lang="cs-CZ" dirty="0">
                <a:solidFill>
                  <a:schemeClr val="bg1"/>
                </a:solidFill>
                <a:latin typeface="Times New Roman" panose="02020603050405020304" pitchFamily="18" charset="0"/>
                <a:cs typeface="Times New Roman" panose="02020603050405020304" pitchFamily="18" charset="0"/>
              </a:rPr>
              <a:t>Schopenhauer: popřít vědomí</a:t>
            </a:r>
          </a:p>
        </p:txBody>
      </p:sp>
      <p:sp>
        <p:nvSpPr>
          <p:cNvPr id="3" name="Podnadpis 2">
            <a:extLst>
              <a:ext uri="{FF2B5EF4-FFF2-40B4-BE49-F238E27FC236}">
                <a16:creationId xmlns:a16="http://schemas.microsoft.com/office/drawing/2014/main" id="{26381CCC-2830-3545-9D1C-40BF4F0437A8}"/>
              </a:ext>
            </a:extLst>
          </p:cNvPr>
          <p:cNvSpPr>
            <a:spLocks noGrp="1"/>
          </p:cNvSpPr>
          <p:nvPr>
            <p:ph type="subTitle" idx="1"/>
          </p:nvPr>
        </p:nvSpPr>
        <p:spPr>
          <a:xfrm>
            <a:off x="5277327" y="4156276"/>
            <a:ext cx="6274592" cy="2061645"/>
          </a:xfrm>
        </p:spPr>
        <p:txBody>
          <a:bodyPr>
            <a:normAutofit/>
          </a:bodyPr>
          <a:lstStyle/>
          <a:p>
            <a:pPr algn="l"/>
            <a:r>
              <a:rPr lang="cs-CZ" i="1">
                <a:solidFill>
                  <a:schemeClr val="bg1"/>
                </a:solidFill>
                <a:latin typeface="Times New Roman" panose="02020603050405020304" pitchFamily="18" charset="0"/>
                <a:cs typeface="Times New Roman" panose="02020603050405020304" pitchFamily="18" charset="0"/>
              </a:rPr>
              <a:t>Filosofie rezignace</a:t>
            </a:r>
            <a:r>
              <a:rPr lang="cs-CZ">
                <a:solidFill>
                  <a:schemeClr val="bg1"/>
                </a:solidFill>
                <a:latin typeface="Times New Roman" panose="02020603050405020304" pitchFamily="18" charset="0"/>
                <a:cs typeface="Times New Roman" panose="02020603050405020304" pitchFamily="18" charset="0"/>
              </a:rPr>
              <a:t>, 2021</a:t>
            </a:r>
          </a:p>
        </p:txBody>
      </p:sp>
    </p:spTree>
    <p:extLst>
      <p:ext uri="{BB962C8B-B14F-4D97-AF65-F5344CB8AC3E}">
        <p14:creationId xmlns:p14="http://schemas.microsoft.com/office/powerpoint/2010/main" val="89698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180084-C132-BD47-A0BB-48CD0AAC21D0}"/>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Věnování a moto</a:t>
            </a:r>
          </a:p>
        </p:txBody>
      </p:sp>
      <p:sp>
        <p:nvSpPr>
          <p:cNvPr id="3" name="Zástupný obsah 2">
            <a:extLst>
              <a:ext uri="{FF2B5EF4-FFF2-40B4-BE49-F238E27FC236}">
                <a16:creationId xmlns:a16="http://schemas.microsoft.com/office/drawing/2014/main" id="{BBC77755-EC76-2945-9050-E05B4D08FE08}"/>
              </a:ext>
            </a:extLst>
          </p:cNvPr>
          <p:cNvSpPr>
            <a:spLocks noGrp="1"/>
          </p:cNvSpPr>
          <p:nvPr>
            <p:ph idx="1"/>
          </p:nvPr>
        </p:nvSpPr>
        <p:spPr/>
        <p:txBody>
          <a:bodyPr/>
          <a:lstStyle/>
          <a:p>
            <a:pPr marL="0" indent="0">
              <a:spcBef>
                <a:spcPts val="0"/>
              </a:spcBef>
              <a:buNone/>
            </a:pPr>
            <a:r>
              <a:rPr lang="cs-CZ" dirty="0">
                <a:latin typeface="Times New Roman" panose="02020603050405020304" pitchFamily="18" charset="0"/>
                <a:cs typeface="Times New Roman" panose="02020603050405020304" pitchFamily="18" charset="0"/>
              </a:rPr>
              <a:t>To my </a:t>
            </a:r>
            <a:r>
              <a:rPr lang="cs-CZ" dirty="0" err="1">
                <a:latin typeface="Times New Roman" panose="02020603050405020304" pitchFamily="18" charset="0"/>
                <a:cs typeface="Times New Roman" panose="02020603050405020304" pitchFamily="18" charset="0"/>
              </a:rPr>
              <a:t>parents</a:t>
            </a:r>
            <a:r>
              <a:rPr lang="cs-CZ" dirty="0">
                <a:latin typeface="Times New Roman" panose="02020603050405020304" pitchFamily="18" charset="0"/>
                <a:cs typeface="Times New Roman" panose="02020603050405020304" pitchFamily="18" charset="0"/>
              </a:rPr>
              <a:t>,</a:t>
            </a:r>
          </a:p>
          <a:p>
            <a:pPr marL="0" indent="0">
              <a:spcBef>
                <a:spcPts val="0"/>
              </a:spcBef>
              <a:buNone/>
            </a:pPr>
            <a:r>
              <a:rPr lang="cs-CZ" dirty="0" err="1">
                <a:latin typeface="Times New Roman" panose="02020603050405020304" pitchFamily="18" charset="0"/>
                <a:cs typeface="Times New Roman" panose="02020603050405020304" pitchFamily="18" charset="0"/>
              </a:rPr>
              <a:t>even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though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brought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into</a:t>
            </a:r>
            <a:r>
              <a:rPr lang="cs-CZ" dirty="0">
                <a:latin typeface="Times New Roman" panose="02020603050405020304" pitchFamily="18" charset="0"/>
                <a:cs typeface="Times New Roman" panose="02020603050405020304" pitchFamily="18" charset="0"/>
              </a:rPr>
              <a:t> existence;</a:t>
            </a:r>
          </a:p>
          <a:p>
            <a:pPr marL="0" indent="0">
              <a:spcBef>
                <a:spcPts val="0"/>
              </a:spcBef>
              <a:buNone/>
            </a:pPr>
            <a:r>
              <a:rPr lang="cs-CZ" dirty="0">
                <a:latin typeface="Times New Roman" panose="02020603050405020304" pitchFamily="18" charset="0"/>
                <a:cs typeface="Times New Roman" panose="02020603050405020304" pitchFamily="18" charset="0"/>
              </a:rPr>
              <a:t>and to my </a:t>
            </a:r>
            <a:r>
              <a:rPr lang="cs-CZ" dirty="0" err="1">
                <a:latin typeface="Times New Roman" panose="02020603050405020304" pitchFamily="18" charset="0"/>
                <a:cs typeface="Times New Roman" panose="02020603050405020304" pitchFamily="18" charset="0"/>
              </a:rPr>
              <a:t>brothers</a:t>
            </a:r>
            <a:r>
              <a:rPr lang="cs-CZ" dirty="0">
                <a:latin typeface="Times New Roman" panose="02020603050405020304" pitchFamily="18" charset="0"/>
                <a:cs typeface="Times New Roman" panose="02020603050405020304" pitchFamily="18" charset="0"/>
              </a:rPr>
              <a:t>,</a:t>
            </a:r>
          </a:p>
          <a:p>
            <a:pPr marL="0" indent="0">
              <a:spcBef>
                <a:spcPts val="0"/>
              </a:spcBef>
              <a:buNone/>
            </a:pPr>
            <a:r>
              <a:rPr lang="cs-CZ" dirty="0" err="1">
                <a:latin typeface="Times New Roman" panose="02020603050405020304" pitchFamily="18" charset="0"/>
                <a:cs typeface="Times New Roman" panose="02020603050405020304" pitchFamily="18" charset="0"/>
              </a:rPr>
              <a:t>each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whose</a:t>
            </a:r>
            <a:r>
              <a:rPr lang="cs-CZ" dirty="0">
                <a:latin typeface="Times New Roman" panose="02020603050405020304" pitchFamily="18" charset="0"/>
                <a:cs typeface="Times New Roman" panose="02020603050405020304" pitchFamily="18" charset="0"/>
              </a:rPr>
              <a:t> existence, </a:t>
            </a:r>
            <a:r>
              <a:rPr lang="cs-CZ" dirty="0" err="1">
                <a:latin typeface="Times New Roman" panose="02020603050405020304" pitchFamily="18" charset="0"/>
                <a:cs typeface="Times New Roman" panose="02020603050405020304" pitchFamily="18" charset="0"/>
              </a:rPr>
              <a:t>although</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harm</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him</a:t>
            </a:r>
            <a:r>
              <a:rPr lang="cs-CZ" dirty="0">
                <a:latin typeface="Times New Roman" panose="02020603050405020304" pitchFamily="18" charset="0"/>
                <a:cs typeface="Times New Roman" panose="02020603050405020304" pitchFamily="18" charset="0"/>
              </a:rPr>
              <a:t>,</a:t>
            </a:r>
          </a:p>
          <a:p>
            <a:pPr marL="0" indent="0">
              <a:spcBef>
                <a:spcPts val="0"/>
              </a:spcBef>
              <a:buNone/>
            </a:pPr>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great</a:t>
            </a:r>
            <a:r>
              <a:rPr lang="cs-CZ" dirty="0">
                <a:latin typeface="Times New Roman" panose="02020603050405020304" pitchFamily="18" charset="0"/>
                <a:cs typeface="Times New Roman" panose="02020603050405020304" pitchFamily="18" charset="0"/>
              </a:rPr>
              <a:t> benefit to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rest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a:t>
            </a:r>
            <a:r>
              <a:rPr lang="cs-CZ" dirty="0">
                <a:latin typeface="Times New Roman" panose="02020603050405020304" pitchFamily="18" charset="0"/>
                <a:cs typeface="Times New Roman" panose="02020603050405020304" pitchFamily="18" charset="0"/>
              </a:rPr>
              <a:t>.</a:t>
            </a:r>
          </a:p>
          <a:p>
            <a:pPr marL="0" indent="0">
              <a:spcBef>
                <a:spcPts val="0"/>
              </a:spcBef>
              <a:buNone/>
            </a:pPr>
            <a:endParaRPr lang="cs-CZ" dirty="0">
              <a:latin typeface="Times New Roman" panose="02020603050405020304" pitchFamily="18" charset="0"/>
              <a:cs typeface="Times New Roman" panose="02020603050405020304" pitchFamily="18" charset="0"/>
            </a:endParaRPr>
          </a:p>
          <a:p>
            <a:pPr marL="0" indent="0" algn="r">
              <a:buNone/>
            </a:pPr>
            <a:r>
              <a:rPr lang="en-US" dirty="0">
                <a:latin typeface="Times New Roman" panose="02020603050405020304" pitchFamily="18" charset="0"/>
                <a:cs typeface="Times New Roman" panose="02020603050405020304" pitchFamily="18" charset="0"/>
              </a:rPr>
              <a:t>You may look upon life as an unprofitable episode, disturbing the blessed calm of non-existence.</a:t>
            </a:r>
          </a:p>
          <a:p>
            <a:pPr marL="0" indent="0" algn="r">
              <a:buNone/>
            </a:pPr>
            <a:r>
              <a:rPr lang="en-US" dirty="0">
                <a:latin typeface="Times New Roman" panose="02020603050405020304" pitchFamily="18" charset="0"/>
                <a:cs typeface="Times New Roman" panose="02020603050405020304" pitchFamily="18" charset="0"/>
              </a:rPr>
              <a:t>Arthur Schopenhauer</a:t>
            </a:r>
          </a:p>
          <a:p>
            <a:pPr marL="0" indent="0">
              <a:buNone/>
            </a:pPr>
            <a:endParaRPr lang="cs-CZ" dirty="0">
              <a:latin typeface="Times New Roman" panose="02020603050405020304" pitchFamily="18" charset="0"/>
              <a:cs typeface="Times New Roman" panose="02020603050405020304" pitchFamily="18" charset="0"/>
            </a:endParaRPr>
          </a:p>
          <a:p>
            <a:pPr marL="0" indent="0">
              <a:buNone/>
            </a:pPr>
            <a:endParaRPr lang="cs-CZ" dirty="0">
              <a:latin typeface="Times New Roman" panose="02020603050405020304" pitchFamily="18" charset="0"/>
              <a:cs typeface="Times New Roman" panose="02020603050405020304" pitchFamily="18" charset="0"/>
            </a:endParaRPr>
          </a:p>
          <a:p>
            <a:pPr marL="0" indent="0">
              <a:buNone/>
            </a:pPr>
            <a:endParaRPr lang="cs-CZ" dirty="0">
              <a:latin typeface="Times New Roman" panose="02020603050405020304" pitchFamily="18" charset="0"/>
              <a:cs typeface="Times New Roman" panose="02020603050405020304" pitchFamily="18" charset="0"/>
            </a:endParaRP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4870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1FCF42-1F21-4844-8BBE-54667F58E45E}"/>
              </a:ext>
            </a:extLst>
          </p:cNvPr>
          <p:cNvSpPr>
            <a:spLocks noGrp="1"/>
          </p:cNvSpPr>
          <p:nvPr>
            <p:ph type="title"/>
          </p:nvPr>
        </p:nvSpPr>
        <p:spPr>
          <a:xfrm>
            <a:off x="5069940" y="365124"/>
            <a:ext cx="6172200" cy="1828800"/>
          </a:xfrm>
        </p:spPr>
        <p:txBody>
          <a:bodyPr>
            <a:normAutofit/>
          </a:bodyPr>
          <a:lstStyle/>
          <a:p>
            <a:endParaRPr lang="cs-CZ"/>
          </a:p>
        </p:txBody>
      </p:sp>
      <p:pic>
        <p:nvPicPr>
          <p:cNvPr id="4" name="Zástupný symbol pro obsah 5">
            <a:extLst>
              <a:ext uri="{FF2B5EF4-FFF2-40B4-BE49-F238E27FC236}">
                <a16:creationId xmlns:a16="http://schemas.microsoft.com/office/drawing/2014/main" id="{1B146A26-1548-1B42-A069-AB43770884E0}"/>
              </a:ext>
            </a:extLst>
          </p:cNvPr>
          <p:cNvPicPr>
            <a:picLocks noChangeAspect="1"/>
          </p:cNvPicPr>
          <p:nvPr/>
        </p:nvPicPr>
        <p:blipFill rotWithShape="1">
          <a:blip r:embed="rId2">
            <a:extLst>
              <a:ext uri="{28A0092B-C50C-407E-A947-70E740481C1C}">
                <a14:useLocalDpi xmlns:a14="http://schemas.microsoft.com/office/drawing/2010/main" val="0"/>
              </a:ext>
            </a:extLst>
          </a:blip>
          <a:srcRect t="3629" b="2142"/>
          <a:stretch/>
        </p:blipFill>
        <p:spPr>
          <a:xfrm>
            <a:off x="20" y="10"/>
            <a:ext cx="4614021" cy="6857990"/>
          </a:xfrm>
          <a:prstGeom prst="rect">
            <a:avLst/>
          </a:prstGeom>
        </p:spPr>
      </p:pic>
      <p:sp>
        <p:nvSpPr>
          <p:cNvPr id="3" name="Zástupný obsah 2">
            <a:extLst>
              <a:ext uri="{FF2B5EF4-FFF2-40B4-BE49-F238E27FC236}">
                <a16:creationId xmlns:a16="http://schemas.microsoft.com/office/drawing/2014/main" id="{325BC55E-1D09-4446-BC58-462F098E9817}"/>
              </a:ext>
            </a:extLst>
          </p:cNvPr>
          <p:cNvSpPr>
            <a:spLocks noGrp="1"/>
          </p:cNvSpPr>
          <p:nvPr>
            <p:ph idx="1"/>
          </p:nvPr>
        </p:nvSpPr>
        <p:spPr>
          <a:xfrm>
            <a:off x="5069940" y="1014413"/>
            <a:ext cx="6172200" cy="5166931"/>
          </a:xfrm>
        </p:spPr>
        <p:txBody>
          <a:bodyPr>
            <a:noAutofit/>
          </a:bodyPr>
          <a:lstStyle/>
          <a:p>
            <a:pPr marL="0" indent="0">
              <a:buNone/>
            </a:pPr>
            <a:r>
              <a:rPr lang="cs-CZ" sz="2200" dirty="0">
                <a:latin typeface="Times New Roman" panose="02020603050405020304" pitchFamily="18" charset="0"/>
                <a:cs typeface="Times New Roman" panose="02020603050405020304" pitchFamily="18" charset="0"/>
              </a:rPr>
              <a:t>„Chtění! Jak velké slovo! Jazýček na vahách světového soudu! Most mezi nebem a zemí!“</a:t>
            </a:r>
            <a:r>
              <a:rPr lang="cs-CZ" sz="2200" dirty="0">
                <a:effectLst/>
                <a:latin typeface="Times New Roman" panose="02020603050405020304" pitchFamily="18" charset="0"/>
                <a:cs typeface="Times New Roman" panose="02020603050405020304" pitchFamily="18" charset="0"/>
              </a:rPr>
              <a:t> </a:t>
            </a:r>
            <a:r>
              <a:rPr lang="cs-CZ" sz="2200" dirty="0">
                <a:latin typeface="Times New Roman" panose="02020603050405020304" pitchFamily="18" charset="0"/>
                <a:cs typeface="Times New Roman" panose="02020603050405020304" pitchFamily="18" charset="0"/>
              </a:rPr>
              <a:t>Schopenhauer, </a:t>
            </a:r>
            <a:r>
              <a:rPr lang="cs-CZ" sz="2200" i="1" dirty="0" err="1">
                <a:latin typeface="Times New Roman" panose="02020603050405020304" pitchFamily="18" charset="0"/>
                <a:cs typeface="Times New Roman" panose="02020603050405020304" pitchFamily="18" charset="0"/>
              </a:rPr>
              <a:t>Nachlass</a:t>
            </a:r>
            <a:r>
              <a:rPr lang="cs-CZ" sz="2200" dirty="0">
                <a:latin typeface="Times New Roman" panose="02020603050405020304" pitchFamily="18" charset="0"/>
                <a:cs typeface="Times New Roman" panose="02020603050405020304" pitchFamily="18" charset="0"/>
              </a:rPr>
              <a:t> 1, Frankfurt 1966, str. 55.</a:t>
            </a:r>
          </a:p>
          <a:p>
            <a:pPr marL="0" indent="0">
              <a:buNone/>
            </a:pPr>
            <a:r>
              <a:rPr lang="cs-CZ" sz="2200" dirty="0">
                <a:latin typeface="Times New Roman" panose="02020603050405020304" pitchFamily="18" charset="0"/>
                <a:cs typeface="Times New Roman" panose="02020603050405020304" pitchFamily="18" charset="0"/>
              </a:rPr>
              <a:t>Houellebecq: „Schopenhauer porozuměl tomu, že zdrojem vší kreativity není práce nebo konání, ale schopnost určitého typu pasivity, pasivní kontemplace. Umělec je někdo, kdo by také dost dobře nemusel dělat vůbec nic, spokojil by se s vnořením do světa. Dnes, když se umění stalo přístupné masám a vytváří značné finanční zisky, to má dost komické důsledky. Ambiciózní jedinec, který chce udělat kariéru, v umění nikdy neprorazí. Vítězství si odnášejí ti, o nichž si všichni od začátku myslí, že jsou úplné nuly.“ </a:t>
            </a:r>
          </a:p>
          <a:p>
            <a:pPr marL="0" indent="0">
              <a:buNone/>
            </a:pPr>
            <a:r>
              <a:rPr lang="cs-CZ" sz="2200" dirty="0">
                <a:latin typeface="Times New Roman" panose="02020603050405020304" pitchFamily="18" charset="0"/>
                <a:cs typeface="Times New Roman" panose="02020603050405020304" pitchFamily="18" charset="0"/>
              </a:rPr>
              <a:t>Houellebecq, </a:t>
            </a:r>
            <a:r>
              <a:rPr lang="cs-CZ" sz="2200" i="1" dirty="0">
                <a:latin typeface="Times New Roman" panose="02020603050405020304" pitchFamily="18" charset="0"/>
                <a:cs typeface="Times New Roman" panose="02020603050405020304" pitchFamily="18" charset="0"/>
              </a:rPr>
              <a:t>Schopenhauer</a:t>
            </a:r>
            <a:r>
              <a:rPr lang="cs-CZ" sz="2200" dirty="0">
                <a:latin typeface="Times New Roman" panose="02020603050405020304" pitchFamily="18" charset="0"/>
                <a:cs typeface="Times New Roman" panose="02020603050405020304" pitchFamily="18" charset="0"/>
              </a:rPr>
              <a:t>, 2017, str. 40.</a:t>
            </a:r>
            <a:r>
              <a:rPr lang="cs-CZ" sz="2200" dirty="0">
                <a:effectLst/>
                <a:latin typeface="Times New Roman" panose="02020603050405020304" pitchFamily="18" charset="0"/>
                <a:cs typeface="Times New Roman" panose="02020603050405020304" pitchFamily="18" charset="0"/>
              </a:rPr>
              <a:t> </a:t>
            </a:r>
            <a:endParaRPr lang="cs-CZ" sz="2200" dirty="0">
              <a:latin typeface="Times New Roman" panose="02020603050405020304" pitchFamily="18" charset="0"/>
              <a:cs typeface="Times New Roman" panose="02020603050405020304" pitchFamily="18" charset="0"/>
            </a:endParaRPr>
          </a:p>
          <a:p>
            <a:pPr marL="0" indent="0">
              <a:buNone/>
            </a:pPr>
            <a:endParaRPr lang="cs-CZ" sz="2200" dirty="0">
              <a:latin typeface="Times New Roman" panose="02020603050405020304" pitchFamily="18" charset="0"/>
              <a:cs typeface="Times New Roman" panose="02020603050405020304" pitchFamily="18" charset="0"/>
            </a:endParaRPr>
          </a:p>
          <a:p>
            <a:pPr marL="0" indent="0">
              <a:buNone/>
            </a:pPr>
            <a:endParaRPr 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57573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EC15DA-F723-0F4A-8E12-8D5AC476D92A}"/>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Svět jako představa</a:t>
            </a:r>
          </a:p>
        </p:txBody>
      </p:sp>
      <p:sp>
        <p:nvSpPr>
          <p:cNvPr id="3" name="Zástupný obsah 2">
            <a:extLst>
              <a:ext uri="{FF2B5EF4-FFF2-40B4-BE49-F238E27FC236}">
                <a16:creationId xmlns:a16="http://schemas.microsoft.com/office/drawing/2014/main" id="{21DA776D-95FF-2F4D-99AB-726DC83D3653}"/>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„Svět je má představa – to je pravda, jež platí o každé živé a poznávající bytosti, ačkoliv pouze člověk si ji může reflektivně a abstraktně uvědomit. Když to učiní, nastalo u něho filosofické přemýšlení. Pak pro něho bude jasné a jisté, že nezná žádné slunce, žádnou zemi, nýbrž vždy jen oko, které vidí slunce, ruku, jež cítí zemi, že svět, který jej obklopuje, je tu jen jako představa, tj. jen ve vztahu k něčemu jinému, co si jej představuje – což je on sám.“</a:t>
            </a:r>
          </a:p>
          <a:p>
            <a:pPr marL="0" indent="0" algn="just">
              <a:buNone/>
            </a:pPr>
            <a:r>
              <a:rPr lang="cs-CZ" dirty="0">
                <a:latin typeface="Times New Roman" panose="02020603050405020304" pitchFamily="18" charset="0"/>
                <a:cs typeface="Times New Roman" panose="02020603050405020304" pitchFamily="18" charset="0"/>
              </a:rPr>
              <a:t>A. Schopenhauer, </a:t>
            </a:r>
            <a:r>
              <a:rPr lang="cs-CZ" i="1" dirty="0">
                <a:latin typeface="Times New Roman" panose="02020603050405020304" pitchFamily="18" charset="0"/>
                <a:cs typeface="Times New Roman" panose="02020603050405020304" pitchFamily="18" charset="0"/>
              </a:rPr>
              <a:t>Svět jako vůle a představa</a:t>
            </a:r>
            <a:r>
              <a:rPr lang="cs-CZ" dirty="0">
                <a:latin typeface="Times New Roman" panose="02020603050405020304" pitchFamily="18" charset="0"/>
                <a:cs typeface="Times New Roman" panose="02020603050405020304" pitchFamily="18" charset="0"/>
              </a:rPr>
              <a:t>, přel. Matouš Přikryl, 1997, str. 20.</a:t>
            </a:r>
          </a:p>
        </p:txBody>
      </p:sp>
    </p:spTree>
    <p:extLst>
      <p:ext uri="{BB962C8B-B14F-4D97-AF65-F5344CB8AC3E}">
        <p14:creationId xmlns:p14="http://schemas.microsoft.com/office/powerpoint/2010/main" val="231172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FBAC86-6B67-7B45-98C1-62A7BB01F66A}"/>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Kauzalita základní formou představy</a:t>
            </a:r>
          </a:p>
        </p:txBody>
      </p:sp>
      <p:sp>
        <p:nvSpPr>
          <p:cNvPr id="3" name="Zástupný obsah 2">
            <a:extLst>
              <a:ext uri="{FF2B5EF4-FFF2-40B4-BE49-F238E27FC236}">
                <a16:creationId xmlns:a16="http://schemas.microsoft.com/office/drawing/2014/main" id="{98094636-BA4C-8B44-8D09-0257CB0E6234}"/>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„Kauzální princip je obecnou formou každého jevu a člověk mu musí být ve svém jednání podroben jako každý jev.“ A. Schopenhauer, </a:t>
            </a:r>
            <a:r>
              <a:rPr lang="cs-CZ" i="1" dirty="0">
                <a:latin typeface="Times New Roman" panose="02020603050405020304" pitchFamily="18" charset="0"/>
                <a:cs typeface="Times New Roman" panose="02020603050405020304" pitchFamily="18" charset="0"/>
              </a:rPr>
              <a:t>Svět jako vůle a představa</a:t>
            </a:r>
            <a:r>
              <a:rPr lang="cs-CZ" dirty="0">
                <a:latin typeface="Times New Roman" panose="02020603050405020304" pitchFamily="18" charset="0"/>
                <a:cs typeface="Times New Roman" panose="02020603050405020304" pitchFamily="18" charset="0"/>
              </a:rPr>
              <a:t>, přel. Matouš Přikryl, 1997, str. 20.</a:t>
            </a:r>
          </a:p>
          <a:p>
            <a:pPr marL="0" indent="0" algn="just">
              <a:buNone/>
            </a:pPr>
            <a:r>
              <a:rPr lang="cs-CZ" dirty="0">
                <a:latin typeface="Times New Roman" panose="02020603050405020304" pitchFamily="18" charset="0"/>
                <a:cs typeface="Times New Roman" panose="02020603050405020304" pitchFamily="18" charset="0"/>
              </a:rPr>
              <a:t>„To jde tak daleko, že celá jsoucnost všech objektů, pokud jsou objekty, představami a ničím jiným, se zcela odvozuje z jejich nutného vzájemného vztahu, že spočívá jen v něm a že je tudíž naprosto relativní.“ Schopenhauer, </a:t>
            </a:r>
            <a:r>
              <a:rPr lang="cs-CZ" i="1" dirty="0">
                <a:latin typeface="Times New Roman" panose="02020603050405020304" pitchFamily="18" charset="0"/>
                <a:cs typeface="Times New Roman" panose="02020603050405020304" pitchFamily="18" charset="0"/>
              </a:rPr>
              <a:t>Svět jako vůle a představa</a:t>
            </a:r>
            <a:r>
              <a:rPr lang="cs-CZ" dirty="0">
                <a:latin typeface="Times New Roman" panose="02020603050405020304" pitchFamily="18" charset="0"/>
                <a:cs typeface="Times New Roman" panose="02020603050405020304" pitchFamily="18" charset="0"/>
              </a:rPr>
              <a:t>, str. 22.</a:t>
            </a:r>
            <a:r>
              <a:rPr lang="cs-CZ" dirty="0">
                <a:effectLst/>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144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6A0691-D130-1F47-BF13-2F8DAA54E462}"/>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Zakoušení není představou</a:t>
            </a:r>
          </a:p>
        </p:txBody>
      </p:sp>
      <p:sp>
        <p:nvSpPr>
          <p:cNvPr id="3" name="Zástupný obsah 2">
            <a:extLst>
              <a:ext uri="{FF2B5EF4-FFF2-40B4-BE49-F238E27FC236}">
                <a16:creationId xmlns:a16="http://schemas.microsoft.com/office/drawing/2014/main" id="{0C01E15B-048C-6242-9C51-69569B6067B7}"/>
              </a:ext>
            </a:extLst>
          </p:cNvPr>
          <p:cNvSpPr>
            <a:spLocks noGrp="1"/>
          </p:cNvSpPr>
          <p:nvPr>
            <p:ph idx="1"/>
          </p:nvPr>
        </p:nvSpPr>
        <p:spPr/>
        <p:txBody>
          <a:bodyPr>
            <a:normAutofit/>
          </a:bodyPr>
          <a:lstStyle/>
          <a:p>
            <a:pPr marL="0" indent="0">
              <a:buNone/>
            </a:pPr>
            <a:r>
              <a:rPr lang="cs-CZ" dirty="0">
                <a:latin typeface="Times New Roman" panose="02020603050405020304" pitchFamily="18" charset="0"/>
                <a:cs typeface="Times New Roman" panose="02020603050405020304" pitchFamily="18" charset="0"/>
              </a:rPr>
              <a:t>„V každém se hlásí jeho vnitřní odpor, s nímž přijímá svět jako pouhou svou představu. Tomuto pojímání se však přesto nelze nijak vyhnout. Jednostrannost tohoto pozorování však druhá kniha doplní pravdou, jež není tak bezprostředně jistá jako ta, od níž vycházíme. Vede k ní hlubší zkoumání, obtížnější abstrakce, odloučení různého a sloučení identického. Tato pravda je velmi závažná a pro každého ne-li hroziví, pak aspoň povážlivá, totiž taková, že se také může a musí říci: Svět je moje vůle.“ Schopenhauer, </a:t>
            </a:r>
            <a:r>
              <a:rPr lang="cs-CZ" i="1" dirty="0">
                <a:latin typeface="Times New Roman" panose="02020603050405020304" pitchFamily="18" charset="0"/>
                <a:cs typeface="Times New Roman" panose="02020603050405020304" pitchFamily="18" charset="0"/>
              </a:rPr>
              <a:t>Svět jako vůle a představa</a:t>
            </a:r>
            <a:r>
              <a:rPr lang="cs-CZ" dirty="0">
                <a:latin typeface="Times New Roman" panose="02020603050405020304" pitchFamily="18" charset="0"/>
                <a:cs typeface="Times New Roman" panose="02020603050405020304" pitchFamily="18" charset="0"/>
              </a:rPr>
              <a:t>, str. 21.</a:t>
            </a:r>
            <a:r>
              <a:rPr lang="cs-CZ" dirty="0">
                <a:effectLst/>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398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F6F6BF-E892-CF46-BA2F-855E34DB14E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B95A97A-6745-284A-B508-0EB914A2CBC3}"/>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„Kromě vůle a představy nám vůbec nic není známo, ani není myslitelné.“ Tamtéž, 97.</a:t>
            </a:r>
          </a:p>
          <a:p>
            <a:pPr marL="0" indent="0" algn="just">
              <a:buNone/>
            </a:pPr>
            <a:r>
              <a:rPr lang="cs-CZ" dirty="0">
                <a:latin typeface="Times New Roman" panose="02020603050405020304" pitchFamily="18" charset="0"/>
                <a:cs typeface="Times New Roman" panose="02020603050405020304" pitchFamily="18" charset="0"/>
              </a:rPr>
              <a:t>„Neustálá reflexe povede myslitele, který tuto stopu sleduje, k tomu, že i sílu, která v rostlině klíčí a vegetuje, ano, sílu, díky níž se tvoří krystal, tu, která otočí magnet k severnímu pólu, tu, jejíž rána z doteku heterogenních pochází… – to všechno pozná jako pouze v jevu rozdílnou, ale vnitřní podstatou stejnou sílu jako to, co je mu známé bezprostředně, intimně a lépe než všechny ostatní, a co se tam, kde vystupuje nejzřetelněji, jmenuje vůle.“</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9424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CB9C77-F362-7D48-8B35-7545B3C7CDB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DA14FA0-97FD-A342-A45C-1CDDBA50C1F2}"/>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„Tak všude v přírodě vidíme střet, boj a střídání vítězů, a tím zřetelněji poznáváme rozdvojení, podstatné pro vůli. … Nejpronikavější příklad tohoto druhu však poskytuje mravenec buldočí v Austrálii. Když ho totiž člověk přeřízne, začne boj mezi hlavou a zadečkem: hlava ho skousne svými kusadly a zadeček se udatně brání bodáním. Boj trvá půl hodiny, než obě části zemřou nebo je odvlečou jiní mravenci.“ Schopenhauer, </a:t>
            </a:r>
            <a:r>
              <a:rPr lang="cs-CZ" i="1" dirty="0">
                <a:latin typeface="Times New Roman" panose="02020603050405020304" pitchFamily="18" charset="0"/>
                <a:cs typeface="Times New Roman" panose="02020603050405020304" pitchFamily="18" charset="0"/>
              </a:rPr>
              <a:t>Svět jako vůle a představa</a:t>
            </a:r>
            <a:r>
              <a:rPr lang="cs-CZ" dirty="0">
                <a:latin typeface="Times New Roman" panose="02020603050405020304" pitchFamily="18" charset="0"/>
                <a:cs typeface="Times New Roman" panose="02020603050405020304" pitchFamily="18" charset="0"/>
              </a:rPr>
              <a:t>, str. 129.</a:t>
            </a:r>
            <a:r>
              <a:rPr lang="cs-CZ" dirty="0">
                <a:effectLst/>
                <a:latin typeface="Times New Roman" panose="02020603050405020304" pitchFamily="18" charset="0"/>
                <a:cs typeface="Times New Roman" panose="02020603050405020304" pitchFamily="18" charset="0"/>
              </a:rPr>
              <a:t> </a:t>
            </a:r>
          </a:p>
          <a:p>
            <a:pPr marL="0" indent="0" algn="just">
              <a:buNone/>
            </a:pPr>
            <a:endParaRPr lang="cs-CZ" dirty="0">
              <a:effectLst/>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771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8623C2-52B4-8A4D-9FEC-502A5F93A09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3D8F44E-949B-BE42-9689-92B6AAB15A40}"/>
              </a:ext>
            </a:extLst>
          </p:cNvPr>
          <p:cNvSpPr>
            <a:spLocks noGrp="1"/>
          </p:cNvSpPr>
          <p:nvPr>
            <p:ph idx="1"/>
          </p:nvPr>
        </p:nvSpPr>
        <p:spPr/>
        <p:txBody>
          <a:bodyPr>
            <a:normAutofit fontScale="70000" lnSpcReduction="20000"/>
          </a:bodyPr>
          <a:lstStyle/>
          <a:p>
            <a:pPr marL="0" indent="0" algn="just">
              <a:buNone/>
            </a:pPr>
            <a:r>
              <a:rPr lang="cs-CZ" dirty="0">
                <a:latin typeface="Times New Roman" panose="02020603050405020304" pitchFamily="18" charset="0"/>
                <a:cs typeface="Times New Roman" panose="02020603050405020304" pitchFamily="18" charset="0"/>
              </a:rPr>
              <a:t>„Všechno chtění vyvěrá z potřeby, tedy z nedostatku, tedy z utrpení. Ukončuje je vyplnění. Avšak proti nějakému přání, které se nám splní, zůstane aspoň deset odepřeno. Dále, toužení trvá dlouho, požadavky jdou donekonečna, vyplnění je vyměřeno krátce a skrovně. Avšak konečné uspokojení samo je jen zdánlivé. … Pokud jsme subjektem chtění, nikdy nás nečeká trvalé štěstí. … Bez klidu však není žádné opravdové blaho možné. Tak subjekt chtění leží stále na otáčejícím se </a:t>
            </a:r>
            <a:r>
              <a:rPr lang="cs-CZ" dirty="0" err="1">
                <a:latin typeface="Times New Roman" panose="02020603050405020304" pitchFamily="18" charset="0"/>
                <a:cs typeface="Times New Roman" panose="02020603050405020304" pitchFamily="18" charset="0"/>
              </a:rPr>
              <a:t>Ixiónově</a:t>
            </a:r>
            <a:r>
              <a:rPr lang="cs-CZ" dirty="0">
                <a:latin typeface="Times New Roman" panose="02020603050405020304" pitchFamily="18" charset="0"/>
                <a:cs typeface="Times New Roman" panose="02020603050405020304" pitchFamily="18" charset="0"/>
              </a:rPr>
              <a:t> kole, stále znovu naplňuje bezedný sud Danaoven, je věčně prahnoucím Tantalem.“ Schopenhauer, </a:t>
            </a:r>
            <a:r>
              <a:rPr lang="cs-CZ" i="1" dirty="0">
                <a:latin typeface="Times New Roman" panose="02020603050405020304" pitchFamily="18" charset="0"/>
                <a:cs typeface="Times New Roman" panose="02020603050405020304" pitchFamily="18" charset="0"/>
              </a:rPr>
              <a:t>Svět jako vůle a představa</a:t>
            </a:r>
            <a:r>
              <a:rPr lang="cs-CZ" dirty="0">
                <a:latin typeface="Times New Roman" panose="02020603050405020304" pitchFamily="18" charset="0"/>
                <a:cs typeface="Times New Roman" panose="02020603050405020304" pitchFamily="18" charset="0"/>
              </a:rPr>
              <a:t>, str. 164.</a:t>
            </a:r>
          </a:p>
          <a:p>
            <a:pPr marL="0" indent="0" algn="just">
              <a:buNone/>
            </a:pPr>
            <a:r>
              <a:rPr lang="cs-CZ" dirty="0">
                <a:latin typeface="Times New Roman" panose="02020603050405020304" pitchFamily="18" charset="0"/>
                <a:cs typeface="Times New Roman" panose="02020603050405020304" pitchFamily="18" charset="0"/>
              </a:rPr>
              <a:t>Šest základních pramenů utrpení</a:t>
            </a:r>
          </a:p>
          <a:p>
            <a:pPr marL="0" indent="0" algn="just">
              <a:buNone/>
            </a:pPr>
            <a:r>
              <a:rPr lang="cs-CZ" dirty="0">
                <a:latin typeface="Times New Roman" panose="02020603050405020304" pitchFamily="18" charset="0"/>
                <a:cs typeface="Times New Roman" panose="02020603050405020304" pitchFamily="18" charset="0"/>
              </a:rPr>
              <a:t>1. Fyzické, psychické i duchovní potřeby</a:t>
            </a:r>
          </a:p>
          <a:p>
            <a:pPr marL="0" indent="0" algn="just">
              <a:buNone/>
            </a:pPr>
            <a:r>
              <a:rPr lang="cs-CZ" dirty="0">
                <a:latin typeface="Times New Roman" panose="02020603050405020304" pitchFamily="18" charset="0"/>
                <a:cs typeface="Times New Roman" panose="02020603050405020304" pitchFamily="18" charset="0"/>
              </a:rPr>
              <a:t>2. Koloběh potřeb</a:t>
            </a:r>
          </a:p>
          <a:p>
            <a:pPr marL="0" indent="0" algn="just">
              <a:buNone/>
            </a:pPr>
            <a:r>
              <a:rPr lang="cs-CZ" dirty="0">
                <a:latin typeface="Times New Roman" panose="02020603050405020304" pitchFamily="18" charset="0"/>
                <a:cs typeface="Times New Roman" panose="02020603050405020304" pitchFamily="18" charset="0"/>
              </a:rPr>
              <a:t>3. Individuace slepé vůle</a:t>
            </a:r>
          </a:p>
          <a:p>
            <a:pPr marL="0" indent="0" algn="just">
              <a:buNone/>
            </a:pPr>
            <a:r>
              <a:rPr lang="cs-CZ" dirty="0">
                <a:latin typeface="Times New Roman" panose="02020603050405020304" pitchFamily="18" charset="0"/>
                <a:cs typeface="Times New Roman" panose="02020603050405020304" pitchFamily="18" charset="0"/>
              </a:rPr>
              <a:t>4. Strach z budoucnosti</a:t>
            </a:r>
          </a:p>
          <a:p>
            <a:pPr marL="0" indent="0" algn="just">
              <a:buNone/>
            </a:pPr>
            <a:r>
              <a:rPr lang="cs-CZ" dirty="0">
                <a:latin typeface="Times New Roman" panose="02020603050405020304" pitchFamily="18" charset="0"/>
                <a:cs typeface="Times New Roman" panose="02020603050405020304" pitchFamily="18" charset="0"/>
              </a:rPr>
              <a:t>5. Bezstarostný stav k nudě.</a:t>
            </a:r>
          </a:p>
          <a:p>
            <a:pPr marL="0" indent="0" algn="just">
              <a:buNone/>
            </a:pPr>
            <a:r>
              <a:rPr lang="cs-CZ" dirty="0">
                <a:latin typeface="Times New Roman" panose="02020603050405020304" pitchFamily="18" charset="0"/>
                <a:cs typeface="Times New Roman" panose="02020603050405020304" pitchFamily="18" charset="0"/>
              </a:rPr>
              <a:t>6. Vědomí smrti: „Každý den jsme o den chudší.“</a:t>
            </a:r>
          </a:p>
        </p:txBody>
      </p:sp>
    </p:spTree>
    <p:extLst>
      <p:ext uri="{BB962C8B-B14F-4D97-AF65-F5344CB8AC3E}">
        <p14:creationId xmlns:p14="http://schemas.microsoft.com/office/powerpoint/2010/main" val="156114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1723</TotalTime>
  <Words>1950</Words>
  <Application>Microsoft Macintosh PowerPoint</Application>
  <PresentationFormat>Širokoúhlá obrazovka</PresentationFormat>
  <Paragraphs>74</Paragraphs>
  <Slides>20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Calibri Light</vt:lpstr>
      <vt:lpstr>Times New Roman</vt:lpstr>
      <vt:lpstr>Motiv Office</vt:lpstr>
      <vt:lpstr>Hegel – Schopenhauer</vt:lpstr>
      <vt:lpstr>Schopenhauer: popřít vědomí</vt:lpstr>
      <vt:lpstr>Prezentace aplikace PowerPoint</vt:lpstr>
      <vt:lpstr>Svět jako představa</vt:lpstr>
      <vt:lpstr>Kauzalita základní formou představy</vt:lpstr>
      <vt:lpstr>Zakoušení není představou</vt:lpstr>
      <vt:lpstr>Prezentace aplikace PowerPoint</vt:lpstr>
      <vt:lpstr>Prezentace aplikace PowerPoint</vt:lpstr>
      <vt:lpstr>Prezentace aplikace PowerPoint</vt:lpstr>
      <vt:lpstr>Mimolidská příroda – mimo omezenost</vt:lpstr>
      <vt:lpstr>Umění mimo vůli</vt:lpstr>
      <vt:lpstr>Soucit jako „praktická mystika“</vt:lpstr>
      <vt:lpstr>Soucit mimo vůli</vt:lpstr>
      <vt:lpstr>Rozum prohlédne vůli</vt:lpstr>
      <vt:lpstr>Spása přichází od člověka,  přesněji: od filosofa</vt:lpstr>
      <vt:lpstr>Nejvyšší podoba bytí – regrese </vt:lpstr>
      <vt:lpstr>Prezentace aplikace PowerPoint</vt:lpstr>
      <vt:lpstr>Aliance Wittgenstein – Schopenhauer</vt:lpstr>
      <vt:lpstr>Současný (volný) pokračovatel: David Banatar</vt:lpstr>
      <vt:lpstr>Věnování a moto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Matějčková, Tereza</dc:creator>
  <cp:lastModifiedBy>Matějčková, Tereza</cp:lastModifiedBy>
  <cp:revision>25</cp:revision>
  <dcterms:created xsi:type="dcterms:W3CDTF">2021-02-27T13:19:41Z</dcterms:created>
  <dcterms:modified xsi:type="dcterms:W3CDTF">2021-03-02T15:59:53Z</dcterms:modified>
</cp:coreProperties>
</file>