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sldIdLst>
    <p:sldId id="256" r:id="rId2"/>
    <p:sldId id="273" r:id="rId3"/>
    <p:sldId id="257" r:id="rId4"/>
    <p:sldId id="275" r:id="rId5"/>
    <p:sldId id="274" r:id="rId6"/>
    <p:sldId id="281" r:id="rId7"/>
    <p:sldId id="279" r:id="rId8"/>
    <p:sldId id="276" r:id="rId9"/>
    <p:sldId id="277" r:id="rId10"/>
    <p:sldId id="278" r:id="rId11"/>
    <p:sldId id="282" r:id="rId12"/>
    <p:sldId id="280" r:id="rId13"/>
    <p:sldId id="260" r:id="rId14"/>
    <p:sldId id="267" r:id="rId15"/>
    <p:sldId id="263" r:id="rId16"/>
    <p:sldId id="285" r:id="rId17"/>
    <p:sldId id="283" r:id="rId18"/>
    <p:sldId id="259" r:id="rId19"/>
    <p:sldId id="286" r:id="rId20"/>
    <p:sldId id="258" r:id="rId21"/>
    <p:sldId id="284" r:id="rId22"/>
    <p:sldId id="262" r:id="rId23"/>
  </p:sldIdLst>
  <p:sldSz cx="12192000" cy="6858000"/>
  <p:notesSz cx="6858000" cy="91440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MOU" lastIdx="1" clrIdx="0">
    <p:extLst>
      <p:ext uri="{19B8F6BF-5375-455C-9EA6-DF929625EA0E}">
        <p15:presenceInfo xmlns:p15="http://schemas.microsoft.com/office/powerpoint/2012/main" userId="Microsoft Office 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658" autoAdjust="0"/>
    <p:restoredTop sz="94592"/>
  </p:normalViewPr>
  <p:slideViewPr>
    <p:cSldViewPr snapToGrid="0" snapToObjects="1">
      <p:cViewPr varScale="1">
        <p:scale>
          <a:sx n="84" d="100"/>
          <a:sy n="84" d="100"/>
        </p:scale>
        <p:origin x="77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8A34BA-78F4-054C-A718-3A70714380D4}" type="datetimeFigureOut">
              <a:rPr lang="es-ES_tradnl" smtClean="0"/>
              <a:t>5/1/22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FFDC1F-8E78-FC47-B37B-B63B2653981E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9783631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dirty="0"/>
              <a:t>Es un </a:t>
            </a:r>
            <a:r>
              <a:rPr lang="es-ES_tradnl" dirty="0" err="1"/>
              <a:t>tobogan</a:t>
            </a:r>
            <a:r>
              <a:rPr lang="es-ES_tradnl" dirty="0"/>
              <a:t> que se traga a los niños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FFDC1F-8E78-FC47-B37B-B63B2653981E}" type="slidenum">
              <a:rPr lang="es-ES_tradnl" smtClean="0"/>
              <a:t>15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55913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FFDC1F-8E78-FC47-B37B-B63B2653981E}" type="slidenum">
              <a:rPr lang="es-ES_tradnl" smtClean="0"/>
              <a:t>21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1051692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_tradnl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4AC3D-309D-3B47-BC0B-D4CC9EB8F0E4}" type="datetimeFigureOut">
              <a:rPr lang="es-ES_tradnl" smtClean="0"/>
              <a:t>5/1/22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65CFC-4FDC-BC4E-8B30-E5E3AE4E4336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5484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4AC3D-309D-3B47-BC0B-D4CC9EB8F0E4}" type="datetimeFigureOut">
              <a:rPr lang="es-ES_tradnl" smtClean="0"/>
              <a:t>5/1/22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65CFC-4FDC-BC4E-8B30-E5E3AE4E4336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874187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4AC3D-309D-3B47-BC0B-D4CC9EB8F0E4}" type="datetimeFigureOut">
              <a:rPr lang="es-ES_tradnl" smtClean="0"/>
              <a:t>5/1/22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65CFC-4FDC-BC4E-8B30-E5E3AE4E4336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32557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4AC3D-309D-3B47-BC0B-D4CC9EB8F0E4}" type="datetimeFigureOut">
              <a:rPr lang="es-ES_tradnl" smtClean="0"/>
              <a:t>5/1/22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65CFC-4FDC-BC4E-8B30-E5E3AE4E4336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87070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4AC3D-309D-3B47-BC0B-D4CC9EB8F0E4}" type="datetimeFigureOut">
              <a:rPr lang="es-ES_tradnl" smtClean="0"/>
              <a:t>5/1/22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65CFC-4FDC-BC4E-8B30-E5E3AE4E4336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9471927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4AC3D-309D-3B47-BC0B-D4CC9EB8F0E4}" type="datetimeFigureOut">
              <a:rPr lang="es-ES_tradnl" smtClean="0"/>
              <a:t>5/1/22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65CFC-4FDC-BC4E-8B30-E5E3AE4E4336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9658912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4AC3D-309D-3B47-BC0B-D4CC9EB8F0E4}" type="datetimeFigureOut">
              <a:rPr lang="es-ES_tradnl" smtClean="0"/>
              <a:t>5/1/22</a:t>
            </a:fld>
            <a:endParaRPr lang="es-ES_tradn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65CFC-4FDC-BC4E-8B30-E5E3AE4E4336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9059057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4AC3D-309D-3B47-BC0B-D4CC9EB8F0E4}" type="datetimeFigureOut">
              <a:rPr lang="es-ES_tradnl" smtClean="0"/>
              <a:t>5/1/22</a:t>
            </a:fld>
            <a:endParaRPr lang="es-ES_tradn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65CFC-4FDC-BC4E-8B30-E5E3AE4E4336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045660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4AC3D-309D-3B47-BC0B-D4CC9EB8F0E4}" type="datetimeFigureOut">
              <a:rPr lang="es-ES_tradnl" smtClean="0"/>
              <a:t>5/1/22</a:t>
            </a:fld>
            <a:endParaRPr lang="es-ES_tradn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65CFC-4FDC-BC4E-8B30-E5E3AE4E4336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074233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4AC3D-309D-3B47-BC0B-D4CC9EB8F0E4}" type="datetimeFigureOut">
              <a:rPr lang="es-ES_tradnl" smtClean="0"/>
              <a:t>5/1/22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65CFC-4FDC-BC4E-8B30-E5E3AE4E4336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981331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4AC3D-309D-3B47-BC0B-D4CC9EB8F0E4}" type="datetimeFigureOut">
              <a:rPr lang="es-ES_tradnl" smtClean="0"/>
              <a:t>5/1/22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65CFC-4FDC-BC4E-8B30-E5E3AE4E4336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040253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E4AC3D-309D-3B47-BC0B-D4CC9EB8F0E4}" type="datetimeFigureOut">
              <a:rPr lang="es-ES_tradnl" smtClean="0"/>
              <a:t>5/1/22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C65CFC-4FDC-BC4E-8B30-E5E3AE4E4336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448445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tQAU_S1WlAM" TargetMode="External"/><Relationship Id="rId2" Type="http://schemas.openxmlformats.org/officeDocument/2006/relationships/hyperlink" Target="https://www.youtube.com/results?search_query=olentzero+joan+zaigu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N_JAUeU6VkQ&amp;t=62s" TargetMode="External"/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rjYFgsenPss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Z-Mj0ETf8BU" TargetMode="External"/><Relationship Id="rId2" Type="http://schemas.openxmlformats.org/officeDocument/2006/relationships/hyperlink" Target="https://www.youtube.com/watch?v=QOTxJR8Xm6k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ApBDG3AnJIQ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mRRbvdG34ng" TargetMode="External"/><Relationship Id="rId2" Type="http://schemas.openxmlformats.org/officeDocument/2006/relationships/hyperlink" Target="https://www.youtube.com/watch?v=96SJA1QjTOw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ApBDG3AnJIQ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iff"/><Relationship Id="rId2" Type="http://schemas.openxmlformats.org/officeDocument/2006/relationships/hyperlink" Target="https://www.naiz.eus/es/info/noticia/20180725/el-rey-leon-despierta-a-baiona-y-desata-la-fiesta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vHUKC6suQos" TargetMode="External"/><Relationship Id="rId2" Type="http://schemas.openxmlformats.org/officeDocument/2006/relationships/hyperlink" Target="https://www.youtube.com/watch?v=60Q-urFem7Q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5psHhu6rSxA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446049"/>
            <a:ext cx="9144000" cy="1784195"/>
          </a:xfrm>
          <a:solidFill>
            <a:schemeClr val="accent2"/>
          </a:solidFill>
        </p:spPr>
        <p:txBody>
          <a:bodyPr>
            <a:normAutofit fontScale="90000"/>
          </a:bodyPr>
          <a:lstStyle/>
          <a:p>
            <a:br>
              <a:rPr lang="es-ES_tradnl" dirty="0"/>
            </a:br>
            <a:br>
              <a:rPr lang="es-ES_tradnl" dirty="0"/>
            </a:br>
            <a:r>
              <a:rPr lang="es-ES_tradnl" dirty="0"/>
              <a:t>EUSKAL JAIAK</a:t>
            </a:r>
            <a:br>
              <a:rPr lang="es-ES_tradnl" dirty="0"/>
            </a:br>
            <a:r>
              <a:rPr lang="es-ES_tradnl" b="1" dirty="0"/>
              <a:t>BASQUE POPULAR FESTIVALS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1BA3680-ECD2-2048-B293-01266914CD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9951" y="2364060"/>
            <a:ext cx="8675649" cy="412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7462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1FB474-1BBF-8B4A-9C87-98B7E191E0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ERNEST HEMINGWAY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E0751921-E8A0-2C4C-A651-45F6301A60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2981" y="2837656"/>
            <a:ext cx="3644899" cy="3970338"/>
          </a:xfr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2137F887-104E-9E40-A480-1A45970E12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5715" y="2837656"/>
            <a:ext cx="3644899" cy="4020344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6D56E46A-5BD4-0541-8FA9-1171841A21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18450" y="2837656"/>
            <a:ext cx="3556000" cy="3970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9447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1A6C6AD2-6241-364A-ADFA-2D22F53F7F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1988" y="887104"/>
            <a:ext cx="9608024" cy="4716653"/>
          </a:xfrm>
        </p:spPr>
      </p:pic>
    </p:spTree>
    <p:extLst>
      <p:ext uri="{BB962C8B-B14F-4D97-AF65-F5344CB8AC3E}">
        <p14:creationId xmlns:p14="http://schemas.microsoft.com/office/powerpoint/2010/main" val="2625466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B7EEA6-01BC-794A-AEF4-4D8358F800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/>
              <a:t>IS IT A BASQUE FESTIVAL? </a:t>
            </a:r>
            <a:br>
              <a:rPr lang="es-ES" b="1" dirty="0"/>
            </a:br>
            <a:r>
              <a:rPr lang="es-ES" b="1" dirty="0"/>
              <a:t>OLENTZERO AND SAN FERMIN CHANT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213DCA0-CF81-FF41-9E5D-B71B582E47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>
                <a:hlinkClick r:id="rId2"/>
              </a:rPr>
              <a:t>https://www.youtube.com/results?search_query=olentzero+joan+zaigu</a:t>
            </a:r>
            <a:endParaRPr lang="es-ES" dirty="0"/>
          </a:p>
          <a:p>
            <a:pPr marL="0" indent="0">
              <a:buNone/>
            </a:pPr>
            <a:endParaRPr lang="es-ES" dirty="0"/>
          </a:p>
          <a:p>
            <a:r>
              <a:rPr lang="es-ES" dirty="0">
                <a:hlinkClick r:id="rId3"/>
              </a:rPr>
              <a:t>https://www.youtube.com/watch?v=tQAU_S1WlAM</a:t>
            </a:r>
            <a:endParaRPr lang="es-ES" dirty="0"/>
          </a:p>
          <a:p>
            <a:endParaRPr lang="es-ES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572976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418914"/>
            <a:ext cx="10515600" cy="1325563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es-ES_tradnl" b="1" dirty="0"/>
              <a:t>ASTE NAGUSIA – BIG WEEK IN BILBAO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_tradnl" dirty="0"/>
              <a:t>3rd </a:t>
            </a:r>
            <a:r>
              <a:rPr lang="es-ES_tradnl" dirty="0" err="1"/>
              <a:t>week</a:t>
            </a:r>
            <a:r>
              <a:rPr lang="es-ES_tradnl" dirty="0"/>
              <a:t> of </a:t>
            </a:r>
            <a:r>
              <a:rPr lang="es-ES_tradnl" dirty="0" err="1"/>
              <a:t>August</a:t>
            </a:r>
            <a:r>
              <a:rPr lang="es-ES_tradnl" dirty="0"/>
              <a:t>. </a:t>
            </a:r>
            <a:r>
              <a:rPr lang="es-ES_tradnl" dirty="0" err="1"/>
              <a:t>It</a:t>
            </a:r>
            <a:r>
              <a:rPr lang="es-ES_tradnl" dirty="0"/>
              <a:t> </a:t>
            </a:r>
            <a:r>
              <a:rPr lang="es-ES_tradnl" dirty="0" err="1"/>
              <a:t>lasts</a:t>
            </a:r>
            <a:r>
              <a:rPr lang="es-ES_tradnl" dirty="0"/>
              <a:t> 9 </a:t>
            </a:r>
            <a:r>
              <a:rPr lang="es-ES_tradnl" dirty="0" err="1"/>
              <a:t>days</a:t>
            </a:r>
            <a:endParaRPr lang="es-ES_tradnl" dirty="0"/>
          </a:p>
          <a:p>
            <a:r>
              <a:rPr lang="es-ES_tradnl" b="1" dirty="0"/>
              <a:t>MARIJAIA</a:t>
            </a:r>
          </a:p>
          <a:p>
            <a:r>
              <a:rPr lang="es-ES_tradnl" dirty="0" err="1"/>
              <a:t>Txupinazo</a:t>
            </a:r>
            <a:r>
              <a:rPr lang="es-ES_tradnl" dirty="0"/>
              <a:t> </a:t>
            </a:r>
          </a:p>
          <a:p>
            <a:r>
              <a:rPr lang="es-ES_tradnl" dirty="0" err="1"/>
              <a:t>Gargantua</a:t>
            </a:r>
            <a:endParaRPr lang="es-ES_tradnl" dirty="0"/>
          </a:p>
          <a:p>
            <a:r>
              <a:rPr lang="es-ES_tradnl" dirty="0" err="1"/>
              <a:t>Txoznak</a:t>
            </a:r>
            <a:endParaRPr lang="es-ES_tradnl" dirty="0"/>
          </a:p>
          <a:p>
            <a:r>
              <a:rPr lang="es-ES_tradnl" dirty="0" err="1"/>
              <a:t>Music</a:t>
            </a:r>
            <a:r>
              <a:rPr lang="es-ES_tradnl" dirty="0"/>
              <a:t> </a:t>
            </a:r>
            <a:r>
              <a:rPr lang="es-ES_tradnl" dirty="0" err="1"/>
              <a:t>festivals</a:t>
            </a:r>
            <a:r>
              <a:rPr lang="es-ES_tradnl" dirty="0"/>
              <a:t>, rural </a:t>
            </a:r>
            <a:r>
              <a:rPr lang="es-ES_tradnl" dirty="0" err="1"/>
              <a:t>sports</a:t>
            </a:r>
            <a:r>
              <a:rPr lang="es-ES_tradnl" dirty="0"/>
              <a:t>, </a:t>
            </a:r>
            <a:r>
              <a:rPr lang="es-ES_tradnl" dirty="0" err="1"/>
              <a:t>fireworks,bertsolariak</a:t>
            </a:r>
            <a:r>
              <a:rPr lang="es-ES_tradnl" dirty="0"/>
              <a:t>, </a:t>
            </a:r>
            <a:r>
              <a:rPr lang="es-ES_tradnl" dirty="0" err="1"/>
              <a:t>gastronomic</a:t>
            </a:r>
            <a:r>
              <a:rPr lang="es-ES_tradnl" dirty="0"/>
              <a:t> </a:t>
            </a:r>
            <a:r>
              <a:rPr lang="es-ES_tradnl" dirty="0" err="1"/>
              <a:t>competitions</a:t>
            </a:r>
            <a:r>
              <a:rPr lang="es-ES_tradnl" dirty="0"/>
              <a:t> ETC. </a:t>
            </a:r>
          </a:p>
          <a:p>
            <a:r>
              <a:rPr lang="es-ES_tradnl" dirty="0"/>
              <a:t>More tan 500 </a:t>
            </a:r>
            <a:r>
              <a:rPr lang="es-ES_tradnl" dirty="0" err="1"/>
              <a:t>events</a:t>
            </a:r>
            <a:r>
              <a:rPr lang="es-ES_tradnl" dirty="0"/>
              <a:t> </a:t>
            </a:r>
            <a:r>
              <a:rPr lang="es-ES_tradnl" dirty="0" err="1"/>
              <a:t>take</a:t>
            </a:r>
            <a:r>
              <a:rPr lang="es-ES_tradnl" dirty="0"/>
              <a:t> place </a:t>
            </a:r>
            <a:r>
              <a:rPr lang="es-ES_tradnl" dirty="0" err="1"/>
              <a:t>during</a:t>
            </a:r>
            <a:r>
              <a:rPr lang="es-ES_tradnl" dirty="0"/>
              <a:t> </a:t>
            </a:r>
            <a:r>
              <a:rPr lang="es-ES_tradnl" dirty="0" err="1"/>
              <a:t>Aste</a:t>
            </a:r>
            <a:r>
              <a:rPr lang="es-ES_tradnl" dirty="0"/>
              <a:t> </a:t>
            </a:r>
            <a:r>
              <a:rPr lang="es-ES_tradnl" dirty="0" err="1"/>
              <a:t>Nagusia</a:t>
            </a:r>
            <a:r>
              <a:rPr lang="es-ES_tradnl" dirty="0"/>
              <a:t> in </a:t>
            </a:r>
            <a:r>
              <a:rPr lang="es-ES_tradnl" dirty="0" err="1"/>
              <a:t>BIlbao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7882826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 dirty="0"/>
              <a:t>MARIJAIA </a:t>
            </a:r>
            <a:r>
              <a:rPr lang="es-ES_tradnl" dirty="0" err="1"/>
              <a:t>from</a:t>
            </a:r>
            <a:r>
              <a:rPr lang="es-ES_tradnl" dirty="0"/>
              <a:t> 1978</a:t>
            </a: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85557" y="1825625"/>
            <a:ext cx="7420886" cy="3196751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1466F332-7046-9448-92A4-041BD07D4A4B}"/>
              </a:ext>
            </a:extLst>
          </p:cNvPr>
          <p:cNvSpPr txBox="1"/>
          <p:nvPr/>
        </p:nvSpPr>
        <p:spPr>
          <a:xfrm>
            <a:off x="1815153" y="5800299"/>
            <a:ext cx="86390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hlinkClick r:id="rId3"/>
              </a:rPr>
              <a:t>https://www.youtube.com/watch?v=N_JAUeU6VkQ&amp;t=62s</a:t>
            </a:r>
            <a:endParaRPr lang="es-ES" dirty="0"/>
          </a:p>
          <a:p>
            <a:r>
              <a:rPr lang="es-ES" dirty="0" err="1"/>
              <a:t>Txupinazoa</a:t>
            </a:r>
            <a:r>
              <a:rPr lang="es-ES" dirty="0"/>
              <a:t>: </a:t>
            </a:r>
            <a:r>
              <a:rPr lang="es-ES_tradnl" dirty="0">
                <a:hlinkClick r:id="rId4"/>
              </a:rPr>
              <a:t>https://www.youtube.com/watch?v=rjYFgsenPss</a:t>
            </a:r>
            <a:endParaRPr lang="es-ES_tradnl" dirty="0"/>
          </a:p>
          <a:p>
            <a:endParaRPr lang="es-ES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27868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00992" y="1027906"/>
            <a:ext cx="8341456" cy="400129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770632" y="5292209"/>
            <a:ext cx="61630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/>
              <a:t>Gargantua</a:t>
            </a:r>
            <a:r>
              <a:rPr lang="en-US" sz="2800" dirty="0"/>
              <a:t>- Swallows boys and girls</a:t>
            </a:r>
            <a:endParaRPr lang="es-ES_tradnl" sz="2800" dirty="0"/>
          </a:p>
        </p:txBody>
      </p:sp>
    </p:spTree>
    <p:extLst>
      <p:ext uri="{BB962C8B-B14F-4D97-AF65-F5344CB8AC3E}">
        <p14:creationId xmlns:p14="http://schemas.microsoft.com/office/powerpoint/2010/main" val="15278739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655649-8A00-BA49-84DB-4DC67B3D6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TXOZNAK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BCDC4BB6-EA61-9C43-9EF4-B08AB5623E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690689"/>
            <a:ext cx="8375650" cy="4802186"/>
          </a:xfrm>
        </p:spPr>
      </p:pic>
    </p:spTree>
    <p:extLst>
      <p:ext uri="{BB962C8B-B14F-4D97-AF65-F5344CB8AC3E}">
        <p14:creationId xmlns:p14="http://schemas.microsoft.com/office/powerpoint/2010/main" val="22170773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1F2B81-1B82-4C4D-8D61-3BE084E4BA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CLOTHING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66C9274B-77D3-304B-B2AA-D5D175FEA5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1253" y="1565564"/>
            <a:ext cx="7478973" cy="4384860"/>
          </a:xfrm>
        </p:spPr>
      </p:pic>
    </p:spTree>
    <p:extLst>
      <p:ext uri="{BB962C8B-B14F-4D97-AF65-F5344CB8AC3E}">
        <p14:creationId xmlns:p14="http://schemas.microsoft.com/office/powerpoint/2010/main" val="35899579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r>
              <a:rPr lang="es-ES_tradnl" b="1" dirty="0"/>
              <a:t>ASTE NAGUSIA / BIG WEEK IN DONOSTIA/SS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The patron is the Virgen de Asunción</a:t>
            </a:r>
          </a:p>
          <a:p>
            <a:r>
              <a:rPr lang="en-US" dirty="0"/>
              <a:t>Week of August 15</a:t>
            </a:r>
          </a:p>
          <a:p>
            <a:r>
              <a:rPr lang="en-US" dirty="0"/>
              <a:t>CAÑONAZO</a:t>
            </a:r>
          </a:p>
          <a:p>
            <a:r>
              <a:rPr lang="es-ES_tradnl" sz="2500" dirty="0">
                <a:hlinkClick r:id="rId2"/>
              </a:rPr>
              <a:t>https://www.youtube.com/watch?v=QOTxJR8Xm6k</a:t>
            </a:r>
            <a:endParaRPr lang="es-ES_tradnl" sz="2500" dirty="0"/>
          </a:p>
          <a:p>
            <a:r>
              <a:rPr lang="en-US" b="1" dirty="0"/>
              <a:t>The axis of the festivities: fireworks</a:t>
            </a:r>
          </a:p>
          <a:p>
            <a:r>
              <a:rPr lang="en-US" b="1" dirty="0"/>
              <a:t>There is not a main symbol / protagonist</a:t>
            </a:r>
          </a:p>
          <a:p>
            <a:r>
              <a:rPr lang="en-US" dirty="0"/>
              <a:t>Music festivals, concerts</a:t>
            </a:r>
          </a:p>
          <a:p>
            <a:r>
              <a:rPr lang="en-US" dirty="0"/>
              <a:t>Gastronomic competitions, fairs</a:t>
            </a:r>
          </a:p>
          <a:p>
            <a:r>
              <a:rPr lang="en-US" dirty="0"/>
              <a:t>Shows more for tourism rather than locals</a:t>
            </a:r>
          </a:p>
          <a:p>
            <a:r>
              <a:rPr lang="cs-CZ" sz="2500" dirty="0">
                <a:hlinkClick r:id="rId3"/>
              </a:rPr>
              <a:t>https://www.youtube.com/watch?v=Z-Mj0ETf8BU</a:t>
            </a:r>
            <a:endParaRPr lang="es-ES_tradnl" sz="2500" dirty="0"/>
          </a:p>
          <a:p>
            <a:r>
              <a:rPr lang="en-US" dirty="0"/>
              <a:t>Pirates from the post to La Concha beach</a:t>
            </a:r>
          </a:p>
          <a:p>
            <a:r>
              <a:rPr lang="es-ES_tradnl" sz="2400" dirty="0">
                <a:solidFill>
                  <a:prstClr val="black"/>
                </a:solidFill>
                <a:hlinkClick r:id="rId4"/>
              </a:rPr>
              <a:t>https://www.youtube.com/watch?v=ApBDG3AnJIQ</a:t>
            </a:r>
            <a:endParaRPr lang="es-ES_tradnl" sz="2400" dirty="0">
              <a:solidFill>
                <a:prstClr val="black"/>
              </a:solidFill>
            </a:endParaRPr>
          </a:p>
          <a:p>
            <a:r>
              <a:rPr lang="es-ES_tradnl" sz="2400" dirty="0" err="1">
                <a:solidFill>
                  <a:prstClr val="black"/>
                </a:solidFill>
              </a:rPr>
              <a:t>Aste</a:t>
            </a:r>
            <a:r>
              <a:rPr lang="es-ES_tradnl" sz="2400" dirty="0">
                <a:solidFill>
                  <a:prstClr val="black"/>
                </a:solidFill>
              </a:rPr>
              <a:t> </a:t>
            </a:r>
            <a:r>
              <a:rPr lang="es-ES_tradnl" sz="2400" dirty="0" err="1">
                <a:solidFill>
                  <a:prstClr val="black"/>
                </a:solidFill>
              </a:rPr>
              <a:t>nagusia</a:t>
            </a:r>
            <a:r>
              <a:rPr lang="es-ES_tradnl" sz="2400" dirty="0">
                <a:solidFill>
                  <a:prstClr val="black"/>
                </a:solidFill>
              </a:rPr>
              <a:t> </a:t>
            </a:r>
            <a:r>
              <a:rPr lang="es-ES_tradnl" sz="2400" dirty="0" err="1">
                <a:solidFill>
                  <a:prstClr val="black"/>
                </a:solidFill>
              </a:rPr>
              <a:t>is</a:t>
            </a:r>
            <a:r>
              <a:rPr lang="es-ES_tradnl" sz="2400" dirty="0">
                <a:solidFill>
                  <a:prstClr val="black"/>
                </a:solidFill>
              </a:rPr>
              <a:t> </a:t>
            </a:r>
            <a:r>
              <a:rPr lang="es-ES_tradnl" sz="2400" dirty="0" err="1">
                <a:solidFill>
                  <a:prstClr val="black"/>
                </a:solidFill>
              </a:rPr>
              <a:t>not</a:t>
            </a:r>
            <a:r>
              <a:rPr lang="es-ES_tradnl" sz="2400" dirty="0">
                <a:solidFill>
                  <a:prstClr val="black"/>
                </a:solidFill>
              </a:rPr>
              <a:t> as </a:t>
            </a:r>
            <a:r>
              <a:rPr lang="es-ES_tradnl" sz="2400" dirty="0" err="1">
                <a:solidFill>
                  <a:prstClr val="black"/>
                </a:solidFill>
              </a:rPr>
              <a:t>popula</a:t>
            </a:r>
            <a:r>
              <a:rPr lang="es-ES_tradnl" sz="2400" dirty="0">
                <a:solidFill>
                  <a:prstClr val="black"/>
                </a:solidFill>
              </a:rPr>
              <a:t> as in Bilbao </a:t>
            </a:r>
            <a:r>
              <a:rPr lang="es-ES_tradnl" sz="2400" dirty="0" err="1">
                <a:solidFill>
                  <a:prstClr val="black"/>
                </a:solidFill>
              </a:rPr>
              <a:t>or</a:t>
            </a:r>
            <a:r>
              <a:rPr lang="es-ES_tradnl" sz="2400" dirty="0">
                <a:solidFill>
                  <a:prstClr val="black"/>
                </a:solidFill>
              </a:rPr>
              <a:t> Gasteiz</a:t>
            </a:r>
          </a:p>
          <a:p>
            <a:pPr marL="0" indent="0">
              <a:buNone/>
            </a:pPr>
            <a:endParaRPr lang="es-ES_tradnl" dirty="0"/>
          </a:p>
          <a:p>
            <a:pPr marL="0" indent="0">
              <a:buNone/>
            </a:pP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90605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B3AC90-3E76-B34D-90A7-7D3FCE92B3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CAÑONAZO - DONOSTIA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B8A99651-9FC4-9545-AD0A-E1DE902BF2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70073" y="2023341"/>
            <a:ext cx="4606058" cy="3617407"/>
          </a:xfr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7BF6ADB3-8994-CF49-A351-EFE971A86C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023341"/>
            <a:ext cx="5002645" cy="3617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8708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81548" y="201169"/>
            <a:ext cx="9144000" cy="1161287"/>
          </a:xfrm>
          <a:solidFill>
            <a:schemeClr val="accent2"/>
          </a:solidFill>
        </p:spPr>
        <p:txBody>
          <a:bodyPr>
            <a:normAutofit/>
          </a:bodyPr>
          <a:lstStyle/>
          <a:p>
            <a:r>
              <a:rPr lang="es-ES_tradnl" b="1" dirty="0"/>
              <a:t>BASQUE POPULAR FESTIVALS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1993392"/>
            <a:ext cx="9144000" cy="3934072"/>
          </a:xfrm>
        </p:spPr>
        <p:txBody>
          <a:bodyPr>
            <a:normAutofit/>
          </a:bodyPr>
          <a:lstStyle/>
          <a:p>
            <a:pPr marL="457200" indent="-457200" algn="l">
              <a:buFont typeface="+mj-lt"/>
              <a:buAutoNum type="arabicPeriod"/>
            </a:pPr>
            <a:endParaRPr lang="es-ES_tradnl" b="1" dirty="0"/>
          </a:p>
          <a:p>
            <a:pPr algn="l"/>
            <a:r>
              <a:rPr lang="es-ES_tradnl" b="1" dirty="0"/>
              <a:t>MAIN FESTIVALS IN BASQUE CITIES:</a:t>
            </a:r>
          </a:p>
          <a:p>
            <a:pPr marL="457200" indent="-457200" algn="l">
              <a:buFont typeface="+mj-lt"/>
              <a:buAutoNum type="arabicPeriod"/>
            </a:pPr>
            <a:r>
              <a:rPr lang="es-ES_tradnl" b="1" dirty="0"/>
              <a:t>San </a:t>
            </a:r>
            <a:r>
              <a:rPr lang="es-ES_tradnl" b="1" dirty="0" err="1"/>
              <a:t>Fermines</a:t>
            </a:r>
            <a:r>
              <a:rPr lang="es-ES_tradnl" b="1" dirty="0"/>
              <a:t>- Iruña / Pamplona – </a:t>
            </a:r>
            <a:r>
              <a:rPr lang="es-ES_tradnl" b="1" dirty="0" err="1"/>
              <a:t>Navarre</a:t>
            </a:r>
            <a:endParaRPr lang="es-ES_tradnl" b="1" dirty="0"/>
          </a:p>
          <a:p>
            <a:pPr marL="457200" indent="-457200" algn="l">
              <a:buFont typeface="+mj-lt"/>
              <a:buAutoNum type="arabicPeriod"/>
            </a:pPr>
            <a:r>
              <a:rPr lang="es-ES_tradnl" b="1" dirty="0"/>
              <a:t>La Blanca - Vitoria / Gasteiz - </a:t>
            </a:r>
            <a:r>
              <a:rPr lang="es-ES_tradnl" b="1" dirty="0" err="1"/>
              <a:t>Alava</a:t>
            </a:r>
            <a:endParaRPr lang="es-ES_tradnl" b="1" dirty="0"/>
          </a:p>
          <a:p>
            <a:pPr marL="457200" indent="-457200" algn="l">
              <a:buFont typeface="+mj-lt"/>
              <a:buAutoNum type="arabicPeriod"/>
            </a:pPr>
            <a:r>
              <a:rPr lang="es-ES_tradnl" b="1" dirty="0" err="1"/>
              <a:t>Aste</a:t>
            </a:r>
            <a:r>
              <a:rPr lang="es-ES_tradnl" b="1" dirty="0"/>
              <a:t> </a:t>
            </a:r>
            <a:r>
              <a:rPr lang="es-ES_tradnl" b="1" dirty="0" err="1"/>
              <a:t>Nagusia</a:t>
            </a:r>
            <a:r>
              <a:rPr lang="es-ES_tradnl" b="1" dirty="0"/>
              <a:t> / Big </a:t>
            </a:r>
            <a:r>
              <a:rPr lang="es-ES_tradnl" b="1" dirty="0" err="1"/>
              <a:t>week</a:t>
            </a:r>
            <a:r>
              <a:rPr lang="es-ES_tradnl" b="1" dirty="0"/>
              <a:t>- Donostia / San </a:t>
            </a:r>
            <a:r>
              <a:rPr lang="es-ES_tradnl" b="1" dirty="0" err="1"/>
              <a:t>Sebastian</a:t>
            </a:r>
            <a:r>
              <a:rPr lang="es-ES_tradnl" b="1" dirty="0"/>
              <a:t> - </a:t>
            </a:r>
            <a:r>
              <a:rPr lang="es-ES_tradnl" b="1" dirty="0" err="1"/>
              <a:t>Gipuzkoa</a:t>
            </a:r>
            <a:endParaRPr lang="es-ES_tradnl" b="1" dirty="0"/>
          </a:p>
          <a:p>
            <a:pPr marL="457200" indent="-457200" algn="l">
              <a:buFont typeface="+mj-lt"/>
              <a:buAutoNum type="arabicPeriod"/>
            </a:pPr>
            <a:r>
              <a:rPr lang="es-ES_tradnl" b="1" dirty="0" err="1"/>
              <a:t>Aste</a:t>
            </a:r>
            <a:r>
              <a:rPr lang="es-ES_tradnl" b="1" dirty="0"/>
              <a:t> </a:t>
            </a:r>
            <a:r>
              <a:rPr lang="es-ES_tradnl" b="1" dirty="0" err="1"/>
              <a:t>Nagusia</a:t>
            </a:r>
            <a:r>
              <a:rPr lang="es-ES_tradnl" b="1" dirty="0"/>
              <a:t> / Big </a:t>
            </a:r>
            <a:r>
              <a:rPr lang="es-ES_tradnl" b="1" dirty="0" err="1"/>
              <a:t>week</a:t>
            </a:r>
            <a:r>
              <a:rPr lang="es-ES_tradnl" b="1" dirty="0"/>
              <a:t> in Bilbao - </a:t>
            </a:r>
            <a:r>
              <a:rPr lang="es-ES_tradnl" b="1" dirty="0" err="1"/>
              <a:t>Vizcay</a:t>
            </a:r>
            <a:endParaRPr lang="es-ES_tradnl" b="1" dirty="0"/>
          </a:p>
          <a:p>
            <a:pPr marL="457200" indent="-457200" algn="l">
              <a:buFont typeface="+mj-lt"/>
              <a:buAutoNum type="arabicPeriod"/>
            </a:pPr>
            <a:r>
              <a:rPr lang="es-ES_tradnl" b="1" dirty="0" err="1"/>
              <a:t>Baiona</a:t>
            </a:r>
            <a:r>
              <a:rPr lang="es-ES_tradnl" b="1" dirty="0"/>
              <a:t> festival - </a:t>
            </a:r>
            <a:r>
              <a:rPr lang="es-ES_tradnl" b="1" dirty="0" err="1"/>
              <a:t>Lapurdi</a:t>
            </a:r>
            <a:r>
              <a:rPr lang="es-ES_tradnl" b="1" dirty="0"/>
              <a:t>  -- </a:t>
            </a:r>
            <a:r>
              <a:rPr lang="es-ES_tradnl" b="1" dirty="0" err="1"/>
              <a:t>Iparralde</a:t>
            </a:r>
            <a:r>
              <a:rPr lang="es-ES_tradnl" b="1" dirty="0"/>
              <a:t> / French </a:t>
            </a:r>
            <a:r>
              <a:rPr lang="es-ES_tradnl" b="1" dirty="0" err="1"/>
              <a:t>Basque</a:t>
            </a:r>
            <a:r>
              <a:rPr lang="es-ES_tradnl" b="1" dirty="0"/>
              <a:t> Country</a:t>
            </a:r>
          </a:p>
        </p:txBody>
      </p:sp>
    </p:spTree>
    <p:extLst>
      <p:ext uri="{BB962C8B-B14F-4D97-AF65-F5344CB8AC3E}">
        <p14:creationId xmlns:p14="http://schemas.microsoft.com/office/powerpoint/2010/main" val="19639800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55003"/>
            <a:ext cx="10515600" cy="1335686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en-US" b="1" dirty="0"/>
              <a:t>FESTIVALS OF AMA ZURIA</a:t>
            </a:r>
            <a:r>
              <a:rPr lang="mr-IN" b="1" dirty="0"/>
              <a:t>–</a:t>
            </a:r>
            <a:r>
              <a:rPr lang="es-ES_tradnl" b="1" dirty="0"/>
              <a:t> VITORIA/GASTEIZ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 fontScale="85000" lnSpcReduction="20000"/>
          </a:bodyPr>
          <a:lstStyle/>
          <a:p>
            <a:r>
              <a:rPr lang="en-US" dirty="0" err="1"/>
              <a:t>Virgen</a:t>
            </a:r>
            <a:r>
              <a:rPr lang="en-US" dirty="0"/>
              <a:t> Blanca, patron saint of Vitoria / </a:t>
            </a:r>
            <a:r>
              <a:rPr lang="en-US" dirty="0" err="1"/>
              <a:t>Gasteiz</a:t>
            </a:r>
            <a:r>
              <a:rPr lang="en-US" dirty="0"/>
              <a:t>, </a:t>
            </a:r>
          </a:p>
          <a:p>
            <a:r>
              <a:rPr lang="en-US" dirty="0"/>
              <a:t>from August 4 to 9</a:t>
            </a:r>
          </a:p>
          <a:p>
            <a:r>
              <a:rPr lang="en-US" dirty="0"/>
              <a:t>CELEDÓN since 1957</a:t>
            </a:r>
          </a:p>
          <a:p>
            <a:r>
              <a:rPr lang="cs-CZ" dirty="0">
                <a:hlinkClick r:id="rId2"/>
              </a:rPr>
              <a:t>https://www.youtube.com/watch?v=96SJA1QjTOw</a:t>
            </a:r>
            <a:endParaRPr lang="en-US" dirty="0"/>
          </a:p>
          <a:p>
            <a:endParaRPr lang="en-US" dirty="0"/>
          </a:p>
          <a:p>
            <a:r>
              <a:rPr lang="en-US" dirty="0"/>
              <a:t>"The day of the blouse" and the Blouses</a:t>
            </a:r>
          </a:p>
          <a:p>
            <a:r>
              <a:rPr lang="es-ES_tradnl" dirty="0">
                <a:hlinkClick r:id="rId3"/>
              </a:rPr>
              <a:t>https://www.youtube.com/watch?v=mRRbvdG34ng</a:t>
            </a:r>
            <a:endParaRPr lang="es-ES_tradnl" dirty="0"/>
          </a:p>
          <a:p>
            <a:endParaRPr lang="en-US" dirty="0"/>
          </a:p>
          <a:p>
            <a:r>
              <a:rPr lang="en-US" dirty="0" err="1"/>
              <a:t>Choznas</a:t>
            </a:r>
            <a:r>
              <a:rPr lang="en-US" dirty="0"/>
              <a:t>, rural sports exhibitions, music festivals</a:t>
            </a:r>
          </a:p>
          <a:p>
            <a:r>
              <a:rPr lang="en-US" dirty="0"/>
              <a:t>Few tourists</a:t>
            </a:r>
          </a:p>
          <a:p>
            <a:pPr marL="0" indent="0">
              <a:buNone/>
            </a:pPr>
            <a:r>
              <a:rPr lang="cs-CZ" dirty="0">
                <a:hlinkClick r:id="rId2"/>
              </a:rPr>
              <a:t>https://www.youtube.com/watch?v=96SJA1QjTOw</a:t>
            </a:r>
            <a:endParaRPr lang="en-US" dirty="0"/>
          </a:p>
          <a:p>
            <a:pPr marL="0" indent="0">
              <a:buNone/>
            </a:pPr>
            <a:endParaRPr lang="es-ES_tradnl" dirty="0">
              <a:hlinkClick r:id="rId4"/>
            </a:endParaRPr>
          </a:p>
          <a:p>
            <a:pPr marL="0" indent="0">
              <a:buNone/>
            </a:pP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845713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E360D6-EE87-AC47-86D1-E2BB54CBB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CELEDÓN - </a:t>
            </a:r>
            <a:r>
              <a:rPr lang="en" b="1" dirty="0"/>
              <a:t>Symbol of the villager native of Alava</a:t>
            </a:r>
            <a:endParaRPr lang="es-ES" dirty="0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FAA1BCCE-8CA6-9548-BE51-B2E5D13316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956000" y="1593271"/>
            <a:ext cx="4715414" cy="5264727"/>
          </a:xfr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7D478384-45A1-EA43-B751-DC89B160AA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1593271"/>
            <a:ext cx="5117800" cy="5264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7548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43452"/>
            <a:ext cx="10701528" cy="1817110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br>
              <a:rPr lang="es-ES_tradnl" b="1" dirty="0"/>
            </a:br>
            <a:r>
              <a:rPr lang="es-ES_tradnl" b="1" dirty="0" err="1"/>
              <a:t>Fêtes</a:t>
            </a:r>
            <a:r>
              <a:rPr lang="es-ES_tradnl" b="1" dirty="0"/>
              <a:t> de </a:t>
            </a:r>
            <a:r>
              <a:rPr lang="es-ES_tradnl" b="1" dirty="0" err="1"/>
              <a:t>Bayonne</a:t>
            </a:r>
            <a:r>
              <a:rPr lang="es-ES_tradnl" b="1" dirty="0"/>
              <a:t> in </a:t>
            </a:r>
            <a:r>
              <a:rPr lang="es-ES_tradnl" b="1" dirty="0" err="1"/>
              <a:t>Lapurdi</a:t>
            </a:r>
            <a:r>
              <a:rPr lang="es-ES_tradnl" b="1" dirty="0"/>
              <a:t> – FRENCH BASQUE COUNTRY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2299855"/>
            <a:ext cx="10515600" cy="4064288"/>
          </a:xfrm>
        </p:spPr>
        <p:txBody>
          <a:bodyPr/>
          <a:lstStyle/>
          <a:p>
            <a:r>
              <a:rPr lang="en-US" dirty="0"/>
              <a:t>5 days at the end of July</a:t>
            </a:r>
          </a:p>
          <a:p>
            <a:r>
              <a:rPr lang="en-US" dirty="0"/>
              <a:t>Lion King on the balcony of the town hall throw the 3 keys to the city, one key for each neighborhood</a:t>
            </a:r>
          </a:p>
          <a:p>
            <a:r>
              <a:rPr lang="en-US" dirty="0"/>
              <a:t>1 million people every year</a:t>
            </a:r>
          </a:p>
          <a:p>
            <a:r>
              <a:rPr lang="en-US" dirty="0"/>
              <a:t>Red scarf like in San Fermin</a:t>
            </a:r>
          </a:p>
          <a:p>
            <a:endParaRPr lang="en-US" dirty="0"/>
          </a:p>
          <a:p>
            <a:r>
              <a:rPr lang="en-US" dirty="0">
                <a:hlinkClick r:id="rId2"/>
              </a:rPr>
              <a:t>https://www.naiz.eus/es/info/noticia/20180725/el-rey-leon-despierta-a-baiona-y-desata-la-fiesta</a:t>
            </a:r>
            <a:endParaRPr lang="en-US" dirty="0"/>
          </a:p>
          <a:p>
            <a:endParaRPr lang="en-US" dirty="0"/>
          </a:p>
        </p:txBody>
      </p:sp>
      <p:pic>
        <p:nvPicPr>
          <p:cNvPr id="4" name="Marcador de contenido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0" y="3623518"/>
            <a:ext cx="3919728" cy="2688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8912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r>
              <a:rPr lang="es-ES_tradnl" b="1" dirty="0"/>
              <a:t>SAN FERMIN FESTIVAL- 7 JULIO </a:t>
            </a:r>
            <a:r>
              <a:rPr lang="mr-IN" b="1" dirty="0"/>
              <a:t>–</a:t>
            </a:r>
            <a:r>
              <a:rPr lang="es-ES_tradnl" b="1" dirty="0"/>
              <a:t> IRUÑA/PAMPLONA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37616" y="1889632"/>
            <a:ext cx="11131296" cy="4675759"/>
          </a:xfrm>
        </p:spPr>
        <p:txBody>
          <a:bodyPr>
            <a:normAutofit/>
          </a:bodyPr>
          <a:lstStyle/>
          <a:p>
            <a:r>
              <a:rPr lang="en-US" dirty="0">
                <a:hlinkClick r:id="rId2"/>
              </a:rPr>
              <a:t>https://www.youtube.com/watch?v=60Q-urFem7Q</a:t>
            </a:r>
            <a:endParaRPr lang="en-US" dirty="0"/>
          </a:p>
          <a:p>
            <a:r>
              <a:rPr lang="en-US" dirty="0"/>
              <a:t>From July 6 to July 14</a:t>
            </a:r>
          </a:p>
          <a:p>
            <a:r>
              <a:rPr lang="en-US" dirty="0"/>
              <a:t>TXUPINAZOA</a:t>
            </a:r>
          </a:p>
          <a:p>
            <a:r>
              <a:rPr lang="en-US" dirty="0"/>
              <a:t>THE RUNNING OF THE BALLS</a:t>
            </a:r>
          </a:p>
          <a:p>
            <a:r>
              <a:rPr lang="en-US" dirty="0"/>
              <a:t>8:00 AM</a:t>
            </a:r>
          </a:p>
          <a:p>
            <a:r>
              <a:rPr lang="en-US" dirty="0"/>
              <a:t>2-3 min</a:t>
            </a:r>
          </a:p>
          <a:p>
            <a:r>
              <a:rPr lang="en-US" dirty="0"/>
              <a:t>875 m</a:t>
            </a:r>
          </a:p>
          <a:p>
            <a:r>
              <a:rPr lang="en-US" dirty="0" err="1"/>
              <a:t>Txupinazo</a:t>
            </a:r>
            <a:r>
              <a:rPr lang="en-US" dirty="0"/>
              <a:t> in 2013</a:t>
            </a:r>
            <a:endParaRPr lang="en-US" u="sng" dirty="0"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>
              <a:buNone/>
            </a:pPr>
            <a:r>
              <a:rPr lang="en-US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https://www.youtube.com/watch?v=vHUKC6suQos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0848072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Marcador de contenido 8">
            <a:extLst>
              <a:ext uri="{FF2B5EF4-FFF2-40B4-BE49-F238E27FC236}">
                <a16:creationId xmlns:a16="http://schemas.microsoft.com/office/drawing/2014/main" id="{75BB426E-ACBB-8049-B63C-E7DB484CB6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00175" y="1171575"/>
            <a:ext cx="7858125" cy="4857750"/>
          </a:xfrm>
        </p:spPr>
      </p:pic>
    </p:spTree>
    <p:extLst>
      <p:ext uri="{BB962C8B-B14F-4D97-AF65-F5344CB8AC3E}">
        <p14:creationId xmlns:p14="http://schemas.microsoft.com/office/powerpoint/2010/main" val="35862975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5556F73-46FE-9241-84EE-E64689206C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  <a:p>
            <a:pPr marL="0" indent="0">
              <a:buNone/>
            </a:pPr>
            <a:endParaRPr lang="es-ES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B69E0458-144B-A549-AF8E-9C1DF654EC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5888" y="557213"/>
            <a:ext cx="8520112" cy="5189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7877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8DC3D3-FB48-6A4F-ABF1-BEA4AE8004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BULLFIGHTING IN THE AFTERNOON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DF2A5380-43F8-7A41-9809-290C0CCDCA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23380" y="1935719"/>
            <a:ext cx="5837451" cy="4557156"/>
          </a:xfr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17A1E7AC-3F0B-EC43-8192-1C02868899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169" y="1935719"/>
            <a:ext cx="4973093" cy="4557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782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247FC4-C64C-B842-AB60-663BB71203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/>
              <a:t>THE RUNNING OF THE BULLS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3A64B16-F70C-F74C-AC11-48B8DA7629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running of the bulls was born from the need to move the bulls from the outside of the city to the Plaza de </a:t>
            </a:r>
            <a:r>
              <a:rPr lang="en-US" dirty="0" err="1"/>
              <a:t>Toros</a:t>
            </a:r>
            <a:r>
              <a:rPr lang="en-US" dirty="0"/>
              <a:t>.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With runners it has been celebrated since 1880.</a:t>
            </a:r>
          </a:p>
          <a:p>
            <a:endParaRPr lang="en-US" dirty="0"/>
          </a:p>
          <a:p>
            <a:r>
              <a:rPr lang="es-ES" dirty="0">
                <a:hlinkClick r:id="rId2"/>
              </a:rPr>
              <a:t>https://www.youtube.com/watch?v=5psHhu6rSxA</a:t>
            </a:r>
            <a:endParaRPr lang="es-ES" dirty="0"/>
          </a:p>
          <a:p>
            <a:endParaRPr lang="es-ES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902860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2A870E39-7001-C94D-A38A-4C4AD1073B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14700" y="1885950"/>
            <a:ext cx="5143500" cy="4096544"/>
          </a:xfr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2E04A31B-1851-BA41-B27C-674947042203}"/>
              </a:ext>
            </a:extLst>
          </p:cNvPr>
          <p:cNvSpPr txBox="1"/>
          <p:nvPr/>
        </p:nvSpPr>
        <p:spPr>
          <a:xfrm>
            <a:off x="4014789" y="490785"/>
            <a:ext cx="103727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dirty="0"/>
              <a:t>CLOTHING</a:t>
            </a:r>
          </a:p>
        </p:txBody>
      </p:sp>
    </p:spTree>
    <p:extLst>
      <p:ext uri="{BB962C8B-B14F-4D97-AF65-F5344CB8AC3E}">
        <p14:creationId xmlns:p14="http://schemas.microsoft.com/office/powerpoint/2010/main" val="30056249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CBA6691-E830-CB4E-921F-623A07ECC1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1400" y="365125"/>
            <a:ext cx="6502400" cy="1325563"/>
          </a:xfrm>
        </p:spPr>
        <p:txBody>
          <a:bodyPr/>
          <a:lstStyle/>
          <a:p>
            <a:r>
              <a:rPr lang="es-ES" dirty="0"/>
              <a:t>PEÑAS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C68E9C9F-507C-814B-ADE1-7F656C8132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44800" y="1835944"/>
            <a:ext cx="6502400" cy="4330700"/>
          </a:xfrm>
        </p:spPr>
      </p:pic>
    </p:spTree>
    <p:extLst>
      <p:ext uri="{BB962C8B-B14F-4D97-AF65-F5344CB8AC3E}">
        <p14:creationId xmlns:p14="http://schemas.microsoft.com/office/powerpoint/2010/main" val="402124251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574</Words>
  <Application>Microsoft Macintosh PowerPoint</Application>
  <PresentationFormat>Panorámica</PresentationFormat>
  <Paragraphs>86</Paragraphs>
  <Slides>22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Tema de Office</vt:lpstr>
      <vt:lpstr>  EUSKAL JAIAK BASQUE POPULAR FESTIVALS</vt:lpstr>
      <vt:lpstr>BASQUE POPULAR FESTIVALS</vt:lpstr>
      <vt:lpstr>SAN FERMIN FESTIVAL- 7 JULIO – IRUÑA/PAMPLONA</vt:lpstr>
      <vt:lpstr>Presentación de PowerPoint</vt:lpstr>
      <vt:lpstr>Presentación de PowerPoint</vt:lpstr>
      <vt:lpstr>BULLFIGHTING IN THE AFTERNOON</vt:lpstr>
      <vt:lpstr>THE RUNNING OF THE BULLS</vt:lpstr>
      <vt:lpstr>Presentación de PowerPoint</vt:lpstr>
      <vt:lpstr>PEÑAS</vt:lpstr>
      <vt:lpstr>ERNEST HEMINGWAY</vt:lpstr>
      <vt:lpstr>Presentación de PowerPoint</vt:lpstr>
      <vt:lpstr>IS IT A BASQUE FESTIVAL?  OLENTZERO AND SAN FERMIN CHANT</vt:lpstr>
      <vt:lpstr>ASTE NAGUSIA – BIG WEEK IN BILBAO </vt:lpstr>
      <vt:lpstr>MARIJAIA from 1978</vt:lpstr>
      <vt:lpstr>Presentación de PowerPoint</vt:lpstr>
      <vt:lpstr>TXOZNAK</vt:lpstr>
      <vt:lpstr>CLOTHING</vt:lpstr>
      <vt:lpstr>ASTE NAGUSIA / BIG WEEK IN DONOSTIA/SS</vt:lpstr>
      <vt:lpstr>CAÑONAZO - DONOSTIA</vt:lpstr>
      <vt:lpstr>FESTIVALS OF AMA ZURIA– VITORIA/GASTEIZ</vt:lpstr>
      <vt:lpstr>CELEDÓN - Symbol of the villager native of Alava</vt:lpstr>
      <vt:lpstr> Fêtes de Bayonne in Lapurdi – FRENCH BASQUE COUNTRY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FIESTAS POPULARES VASCAS</dc:title>
  <dc:creator>Usuario de Microsoft Office</dc:creator>
  <cp:lastModifiedBy>Microsoft Office User</cp:lastModifiedBy>
  <cp:revision>67</cp:revision>
  <dcterms:created xsi:type="dcterms:W3CDTF">2019-03-25T08:38:08Z</dcterms:created>
  <dcterms:modified xsi:type="dcterms:W3CDTF">2022-01-05T12:46:28Z</dcterms:modified>
</cp:coreProperties>
</file>