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/>
    <p:restoredTop sz="94694"/>
  </p:normalViewPr>
  <p:slideViewPr>
    <p:cSldViewPr snapToGrid="0">
      <p:cViewPr varScale="1">
        <p:scale>
          <a:sx n="113" d="100"/>
          <a:sy n="113" d="100"/>
        </p:scale>
        <p:origin x="20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675036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115398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5287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2363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32697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63925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82396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109128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21586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45656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8337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D914D78-BC14-5E4B-915F-E641F2812884}" type="datetimeFigureOut">
              <a:rPr lang="ru-CZ" smtClean="0"/>
              <a:t>03.04.2026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81C7C99-8A25-7940-8EC1-D984FFC00636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6313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3D4E9-0754-21CD-8FF5-7077E99A2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4" y="2797447"/>
            <a:ext cx="8361229" cy="2098226"/>
          </a:xfrm>
        </p:spPr>
        <p:txBody>
          <a:bodyPr/>
          <a:lstStyle/>
          <a:p>
            <a:r>
              <a:rPr lang="ru-CZ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и обособленные члены предложения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A96C3F-2BA3-F460-1516-34A374EA8A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3" y="5200473"/>
            <a:ext cx="6831673" cy="108623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7</a:t>
            </a:r>
          </a:p>
        </p:txBody>
      </p:sp>
    </p:spTree>
    <p:extLst>
      <p:ext uri="{BB962C8B-B14F-4D97-AF65-F5344CB8AC3E}">
        <p14:creationId xmlns:p14="http://schemas.microsoft.com/office/powerpoint/2010/main" val="163320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EB7CC-6AC6-0105-FF10-277769CCD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856EF-9A33-817A-6546-B599FFF14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8578" cy="1018822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Полупредикативность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254394-71F8-2A12-75AF-88759906C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7867"/>
            <a:ext cx="10188222" cy="480906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Полупредикативные отношения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отношения между членами предложения, которые входят в предложение в дополнение к предикативным, передаваемым главными членами, и носят добавочный характер сообщения, передаваемого при помощи обособленных членов.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Полупредикативные конструкции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polopredikativní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/polovětné konstrukce)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 самостоятельное сообщение, вносят в предложение дополнительный смысловой центр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зрители,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выходившие из театра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обменивались впечатлениями – 1) зрители обменивались впечатлениями, 2) зрители выходили из театра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возможность замены обособленного члена придаточным предложением (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подходя к дому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встретил почтальона – когда он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дому, он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почтальона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вторым сказуемым путем конверсии (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подходя к дому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встретил почтальона – он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дому и в этот момент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почтальона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заключающаяся в них дополнительная предикация не является самостоятельной ни коммуникативно, ни грамматически.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171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00895-979E-B3B0-31DB-1E39EB056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A3406-4006-D290-5849-57A0993B2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8578" cy="1018822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ОбЧП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BCEB2-BC89-136A-46D2-8C7380C63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7867"/>
            <a:ext cx="10188222" cy="480906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предложения, присоединяемые на основе </a:t>
            </a: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полупредикативных отношений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обособленные согласованные и несогласованные определения (включая приложения), обособленные обстоятельства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Конструкции, выражающие отношения </a:t>
            </a: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пояснения, уточнения и включения/исключения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густыми деревьями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было совсем темно; все гости,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дети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заинтересовались книгой; все инструменты,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 валторн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звучат в финале симфонии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Присоединительные конструкции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отправился туда ночью,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притом без проводника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она практически не выходит на улицу,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более в дождь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любил работать в деревне осенью,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в сентябре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уточнение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Он любил работать в деревне,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в сентябре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присоединение</a:t>
            </a: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821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5146B-106C-6548-6693-8AE39FF2A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69A43-4B5B-B356-A4CD-65B9D5B04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8578" cy="1018822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Обособленное определение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(přívlastek volný)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C04B0C-C774-F57B-BD96-9E780EDB3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78844"/>
            <a:ext cx="10380133" cy="5170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Согласованное обособленное определение</a:t>
            </a:r>
            <a:r>
              <a:rPr lang="cs-CZ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может быть выражено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причастным оборотом</a:t>
            </a: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(Тропинка,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зарастающая травой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вела к реке),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прилагательным с зависимыми словами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Довольный своими успехами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он рассказал мне о них),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одиночным прилагательным или причастием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Счастливый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он рассказал мне о своих успехах)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Несогласованное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может быть выражено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предложно-падежной конструкцией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(Мальчишка,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не по росту больших сапогах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насуплено смотрел на них),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прилагательным в сравнительной степени с зависимыми словами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(Второй подвал,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намного глубже и темнее первого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был вечно закрыт на висячий замок).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! В ЧЯ обособляются только определения, которые можно опустить, не нарушив смысл</a:t>
            </a:r>
            <a:r>
              <a:rPr lang="cs-CZ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!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Hleděli jsme na vzdálené kopce, osvětlené zapadajícím sluncem.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Рестриктивные определения, которые сужают семантический объем, невозможно выпустить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Horniny bohaté na dusík jsou výtečným hnojivem.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! В РЯ встречается замена обособленного определения препозитивным необособленным определением!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окна стоял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ожидающий карету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Алексей – У окна стоял Алексей,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ожидающий карету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 заметил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бегущего в сторону бухты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контрабандиста – Я заметил контрабандиста,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бегущего в сторону бухты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18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8A5A5-4A5A-AAE7-CCCF-385AA0ABD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BFF23-86AA-D776-BEF5-BC5F287CD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8578" cy="1018822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Обособленное приложение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(přístavek volný)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D0E704-5F75-2A49-6F2B-45EABAEA8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8844"/>
            <a:ext cx="10188222" cy="5012267"/>
          </a:xfrm>
        </p:spPr>
        <p:txBody>
          <a:bodyPr>
            <a:normAutofit/>
          </a:bodyPr>
          <a:lstStyle/>
          <a:p>
            <a:pPr marL="0" indent="0">
              <a:lnSpc>
                <a:spcPct val="1040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сени вошел кучер,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заросший мужик лет пятидесяти пяти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40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уже присмотрел несколько подходящих квартир,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жалких лачуг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Sněžka,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nejvyšší hora Čech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měří 1602 m.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Praha,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město ČR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přivítala herce na filmovém festivalu.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Если определение имеет уточняющее значение или содержит в себе более точное наименование, оно выделяется с помощью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тире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 рекой виднелись серые избы – </a:t>
            </a:r>
            <a:r>
              <a:rPr lang="ru-RU" i="1" u="sng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Тухманово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Вернулись с трофеями –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тремя скальпами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Приложение, относящееся к местоимению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всегда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обособляется. 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 они же просто ненавидят нас,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православных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! Терпеть не могу ее,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кашу с комочками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920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B74FE-7072-8EE4-20C4-7F5FF0A49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85FD7-296F-6289-146C-D0D007D0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8578" cy="1018822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Обособленное обстоятельство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73A953-3A87-D54A-5975-0E9D7599A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78844"/>
            <a:ext cx="10278533" cy="5068712"/>
          </a:xfrm>
        </p:spPr>
        <p:txBody>
          <a:bodyPr>
            <a:normAutofit/>
          </a:bodyPr>
          <a:lstStyle/>
          <a:p>
            <a:pPr marL="0" indent="0">
              <a:lnSpc>
                <a:spcPct val="104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выражено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существительным с зависимыми словами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 хотел уйти, но,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силу давнишней привычки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медлил)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 толпы,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неслышно и робко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вышла девушка),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деепричастным оборотом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!!! В русской грамматической традиции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деепричастный оборот считается обстоятельством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чешской –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 причине согласования с подлежащим).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Деепричастные обороты переводятся на ЧЯ как часть сложного предложения, с помощью отглагольного существительного или многих других конструкций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(Маша готовила обед,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слушая радио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Máša vařila oběd a poslouchala hudbu.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Получив пятерку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Маша сразу пришла похвастаться.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Když </a:t>
            </a:r>
            <a:r>
              <a:rPr lang="cs-CZ" i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Мáša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dostala jedničku,  přišla se hned pochlubit.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noProof="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Будьте осторожны, </a:t>
            </a:r>
            <a:r>
              <a:rPr lang="ru-RU" i="1" u="sng" noProof="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смотря телевизор</a:t>
            </a:r>
            <a:r>
              <a:rPr lang="ru-RU" i="1" noProof="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!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Buďte opatrní při sledování televize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</a:t>
            </a: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оборот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обособленным обстоятельством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Водная поверхность блестела, как сталь. Он лежит, будто мертвый. Нина плачет, словно ребенок.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34196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6CB9A-48B7-E92D-A0C6-AEAFF327D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45908-AB71-14FA-AEE6-C90269ACE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8578" cy="1018822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Обособленный дуплексив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(doplněk volný)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CA4AAB-1317-9EF1-821E-10BAB2A06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8844"/>
            <a:ext cx="10188222" cy="5012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Необособленный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(doplněk těsný)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(Его нашли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раненым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лесу);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Обособленный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(doplněk volný)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Неуверенный в себе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быстро вышел из комнаты)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Чаще всего он расположен в начале предложения, определяемый член следует непосредственно за ним (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Полное ничтожество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он жалобно смотрел на победителя);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Если обособленный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выражает образ действия, он обычно отделяется от подлежащего сказуемым.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 вернулись из похода за полночь,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продрогшие и голодные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56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B410F-5289-E191-3C13-62BA0B634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918FF-15F9-BE4C-B338-F5FF2597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8578" cy="1018822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Обособленный дуплексив: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9FB332-EE2F-D8F6-9639-3A375A15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8844"/>
            <a:ext cx="10188222" cy="5012267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Конструкции с глаголами чувственного восприятия или мышления типа переводятся на ЧЯ с помощью инфинитива (в РЯ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дуплексивом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не может быть инфинитив).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 увидели ведьму, летящую на фоне вечернего неба. Вася услышал девочку, плачущую в углу.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→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viděli letět, slyšeli plakat</a:t>
            </a:r>
            <a:endParaRPr lang="ru-RU" i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ЧЯ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относящийся к местоимению, обособляется только в том случае, если он отделен от местоимения или относится к местоимению 3-го лица.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Мне, как твоему другу, жаль видеть тебя таким одиноким.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Mně jako tvému příteli je líto, že tě vidím tak osamělého.</a:t>
            </a:r>
            <a:endParaRPr lang="ru-RU" i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Ему, бывшему руководителю, легко высказаться. </a:t>
            </a:r>
            <a:r>
              <a:rPr lang="cs-CZ" sz="2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něho, bývalého vedoucího, je lehké se vyjádřit</a:t>
            </a:r>
            <a:r>
              <a:rPr lang="ru-RU" sz="21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i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препозитивном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дуплексиве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ЧЯ, в отличие от РЯ, используется краткая форма причастия.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Přilákáni světlem přilétali motýli a kroužili okolo lucerny.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Привлеченные светом, бабочки прилетали и кружились около фонаря.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1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865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1A5AEF-7BE3-B739-C4B8-ABD3DF7B9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687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85ADD0-E6E7-E43B-2067-058D6F307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9" y="1702676"/>
            <a:ext cx="9948333" cy="4731991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CZ" altLang="ru-CZ" b="1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Классификация предложений</a:t>
            </a:r>
            <a:r>
              <a:rPr lang="ru-CZ" altLang="ru-CZ" dirty="0">
                <a:solidFill>
                  <a:srgbClr val="4A2318"/>
                </a:solidFill>
                <a:latin typeface="Times New Roman" panose="02020603050405020304" pitchFamily="18" charset="0"/>
              </a:rPr>
              <a:t> (презентация № 2, слайд № 3):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CZ" altLang="ru-CZ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Осложненные</a:t>
            </a:r>
            <a:r>
              <a:rPr lang="ru-CZ" altLang="ru-CZ" dirty="0">
                <a:solidFill>
                  <a:srgbClr val="4A2318"/>
                </a:solidFill>
                <a:latin typeface="Times New Roman" panose="02020603050405020304" pitchFamily="18" charset="0"/>
              </a:rPr>
              <a:t> (есть однородные члены, причастный/деепричастный/сравнительный оборот, прямая речь, обращение, вводные слова) и </a:t>
            </a:r>
            <a:r>
              <a:rPr lang="ru-CZ" altLang="ru-CZ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неосложненные;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CZ" altLang="ru-CZ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Осложненными</a:t>
            </a:r>
            <a:r>
              <a:rPr lang="ru-RU" altLang="ru-CZ" dirty="0">
                <a:solidFill>
                  <a:srgbClr val="4A2318"/>
                </a:solidFill>
                <a:latin typeface="Times New Roman" panose="02020603050405020304" pitchFamily="18" charset="0"/>
              </a:rPr>
              <a:t> называются предложения, которые содержат какой-либо осложняющий элемент;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CZ" dirty="0">
              <a:solidFill>
                <a:srgbClr val="4A2318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CZ" altLang="ru-CZ" b="1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Два типа осложняющих элементов:</a:t>
            </a:r>
          </a:p>
          <a:p>
            <a:pPr marL="987552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altLang="ru-CZ" i="0" dirty="0">
                <a:solidFill>
                  <a:srgbClr val="4A2318"/>
                </a:solidFill>
                <a:latin typeface="Times New Roman" panose="02020603050405020304" pitchFamily="18" charset="0"/>
              </a:rPr>
              <a:t>Осложняющий элемент </a:t>
            </a:r>
            <a:r>
              <a:rPr lang="ru-RU" altLang="ru-CZ" i="0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является членом предложения и имеет синтаксическую связь</a:t>
            </a:r>
            <a:r>
              <a:rPr lang="ru-RU" altLang="ru-CZ" i="0" dirty="0">
                <a:solidFill>
                  <a:srgbClr val="4A2318"/>
                </a:solidFill>
                <a:latin typeface="Times New Roman" panose="02020603050405020304" pitchFamily="18" charset="0"/>
              </a:rPr>
              <a:t> с другими членами предложения: о</a:t>
            </a:r>
            <a:r>
              <a:rPr lang="ru-CZ" altLang="ru-CZ" i="0" dirty="0">
                <a:solidFill>
                  <a:srgbClr val="4A2318"/>
                </a:solidFill>
                <a:latin typeface="Times New Roman" panose="02020603050405020304" pitchFamily="18" charset="0"/>
              </a:rPr>
              <a:t>днородные члены предложения и</a:t>
            </a:r>
            <a:r>
              <a:rPr lang="ru-RU" altLang="ru-CZ" i="0" dirty="0">
                <a:solidFill>
                  <a:srgbClr val="4A2318"/>
                </a:solidFill>
                <a:latin typeface="Times New Roman" panose="02020603050405020304" pitchFamily="18" charset="0"/>
              </a:rPr>
              <a:t> обособленные члены предложения</a:t>
            </a:r>
            <a:r>
              <a:rPr lang="ru-CZ" altLang="ru-CZ" i="0" dirty="0">
                <a:solidFill>
                  <a:srgbClr val="4A2318"/>
                </a:solidFill>
                <a:latin typeface="Times New Roman" panose="02020603050405020304" pitchFamily="18" charset="0"/>
              </a:rPr>
              <a:t> (причастный/деепричастный/сравнительный оборот и др.);</a:t>
            </a:r>
            <a:endParaRPr lang="ru-RU" altLang="ru-CZ" i="0" dirty="0">
              <a:solidFill>
                <a:srgbClr val="4A2318"/>
              </a:solidFill>
              <a:latin typeface="Times New Roman" panose="02020603050405020304" pitchFamily="18" charset="0"/>
            </a:endParaRPr>
          </a:p>
          <a:p>
            <a:pPr marL="987552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altLang="ru-CZ" i="0" dirty="0">
                <a:solidFill>
                  <a:srgbClr val="4A2318"/>
                </a:solidFill>
                <a:latin typeface="Times New Roman" panose="02020603050405020304" pitchFamily="18" charset="0"/>
              </a:rPr>
              <a:t>Осложняющий элемент </a:t>
            </a:r>
            <a:r>
              <a:rPr lang="ru-RU" altLang="ru-CZ" i="0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не имеет синтаксической связи</a:t>
            </a:r>
            <a:r>
              <a:rPr lang="ru-RU" altLang="ru-CZ" i="0" dirty="0">
                <a:solidFill>
                  <a:srgbClr val="4A2318"/>
                </a:solidFill>
                <a:latin typeface="Times New Roman" panose="02020603050405020304" pitchFamily="18" charset="0"/>
              </a:rPr>
              <a:t> с другими членами предложения: п</a:t>
            </a:r>
            <a:r>
              <a:rPr lang="ru-CZ" altLang="ru-CZ" i="0" dirty="0">
                <a:solidFill>
                  <a:srgbClr val="4A2318"/>
                </a:solidFill>
                <a:latin typeface="Times New Roman" panose="02020603050405020304" pitchFamily="18" charset="0"/>
              </a:rPr>
              <a:t>рямая речь, обращение, вводные слова – компоненты, не имеющие характер членов предложения (презентация № 6).</a:t>
            </a:r>
          </a:p>
        </p:txBody>
      </p:sp>
    </p:spTree>
    <p:extLst>
      <p:ext uri="{BB962C8B-B14F-4D97-AF65-F5344CB8AC3E}">
        <p14:creationId xmlns:p14="http://schemas.microsoft.com/office/powerpoint/2010/main" val="2244503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77CF8-513E-CE20-FC9D-E30ED9133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74166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члены предложения (ОдЧП)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C8966A-8E69-5CC1-09EB-61EC400CF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6248"/>
            <a:ext cx="9601200" cy="4091152"/>
          </a:xfrm>
        </p:spPr>
        <p:txBody>
          <a:bodyPr/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члены предложения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(několikanásobné větné členy)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 одинаковую синтаксическую функцию;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в одинаковых синтаксических отношениях с одним членом предложения;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объединяются друг с другом сочинительной связью (союзной и бессоюзной);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 так наз. однородный ряд, в одном предложении может быть несколько однородных рядов;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однородными ЧП могут быть и главные, и второстепенные члены предложения;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выражаются одной и той же частью речи.</a:t>
            </a: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004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5976E-C763-3F63-4910-190352BF7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23ECCA-C42B-9C48-D494-58E4F9F00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74166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типы отношений между ОдЧП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9D35A7-AB73-8B1A-FA7D-9FA415415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6248"/>
            <a:ext cx="9601200" cy="4091152"/>
          </a:xfrm>
        </p:spPr>
        <p:txBody>
          <a:bodyPr>
            <a:normAutofit/>
          </a:bodyPr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Соединительные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(slučovací)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перечислительная интонация;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соединительные союзы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да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значении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ни…ни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Противительные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(odporovací)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противительные союзы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а, не… а, а не, но, да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значении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однако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др.;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азделительные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(vylučovací)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оюзы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или, либо, то… то, не то… не то, то ли… то ли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радационные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(stupňovací)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двойные союзы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только… но и, как… так и, как..., так 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endParaRPr lang="ru-CZ" b="1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305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47EB4-F906-56DB-524D-1422F299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8822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ОдЧП – подлежащие и второстепенные члены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1905D5-7522-752A-D2DD-E424FCDA9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111023"/>
            <a:ext cx="9601200" cy="430953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зале были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мальчишки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девчонки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их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stole </a:t>
            </a:r>
            <a:r>
              <a:rPr lang="pl-PL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ležely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talíře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l-PL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příbory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любил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Pes štěkal na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kočku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kolemjdoucího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дни мы проводили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речке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Mluvil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rychle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tedy </a:t>
            </a:r>
            <a:r>
              <a:rPr lang="pl-PL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nesrozumitelně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ясный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жаркий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день.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Vymysleli jsme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jednoduchý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ale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účelný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systém.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вернулся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расстроенным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озадаченным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David se </a:t>
            </a:r>
            <a:r>
              <a:rPr lang="pt-B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vrátil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sám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zklamaný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80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E89DE-EB23-E867-E0BA-523196658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9AEE7-EDB3-EB1B-C257-6B21B91A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8822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ОдЧП – сказуемые</a:t>
            </a:r>
            <a:b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7D7D1C-8340-A26D-9269-50B4C2265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7867"/>
            <a:ext cx="9601200" cy="4309533"/>
          </a:xfrm>
        </p:spPr>
        <p:txBody>
          <a:bodyPr>
            <a:normAutofit lnSpcReduction="10000"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сказуемые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бегали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прыгали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носились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залу.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Davy lidí </a:t>
            </a:r>
            <a:r>
              <a:rPr lang="cs-CZ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valily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křičely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mávaly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грамматической традиции все сказуемые, относящиеся к одному подлежащему, считаются однородными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чешской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традиции, если это не инфинитив или именная часть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связочно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-именного сказуемого, они считаются частями сложного предложения. Однородными считаются сказуемые, которые не распространены другими членами предложения и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в соединительных отношениях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Chlapec vykřikl a rozběhl se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(několikanásobný přísudek). </a:t>
            </a:r>
            <a:r>
              <a:rPr lang="cs-CZ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Chlapec hlasitě a bolestně vykřikl a se slzami v očích se rozběhl za odjíždějícím autem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(souvětí souřadné).</a:t>
            </a:r>
          </a:p>
          <a:p>
            <a:pPr lvl="0"/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Přečetl a prostudoval doporučenou literaturu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(několikanásobný přísudek). </a:t>
            </a:r>
            <a:r>
              <a:rPr lang="cs-CZ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Postupně přečetl veškerou doporučenou literaturu a pečlivě prostudoval i některé odborné texty.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(souvětí souřadné)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4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14362-F92F-C9E5-3145-292570FF1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DED04-1059-0D34-2FE0-EB16BF13E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882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ОдЧП – определения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6667A7-5FCF-EAF1-D064-CFA2E047E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7867"/>
            <a:ext cx="10188222" cy="4809066"/>
          </a:xfrm>
        </p:spPr>
        <p:txBody>
          <a:bodyPr>
            <a:normAutofit lnSpcReduction="10000"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иногда их трудно отличить от неоднородных!</a:t>
            </a:r>
            <a:endParaRPr lang="cs-CZ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Неоднородные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определения характеризуют предмет с разных сторон. Между неоднородными прилагательными запятая не ставится.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Неоднородные определения выражены: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местоимением и прилагательным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 старый дом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качественным и относительным прилагательными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 каменный дом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относительным прилагательным и одиночным причастием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запущенный фруктовый сад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относительными прилагательными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авторские черновые наброски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определения характеризуют видовые понятия одного логического ряда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белые, золотые, красные цветы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или характеризуют предмет с одной стороны в смысловом отношении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плохой, гнилой, некачественный материал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или с разных сторон, но на основе общей эмоциональной окраски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длинные, прямые, густые волосы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Между однородными прилагательными ставится запятая.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292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B5222-63FA-BC60-F78A-E9C24DD23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AFEDD-D59B-4445-0106-471D8A039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882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ОдЧП – согласование определений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23EFC1-306D-7BF3-4A1C-AD9E79A9A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7867"/>
            <a:ext cx="10188222" cy="48090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Существительное стоит в ед. ч., если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cs-CZ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Подчеркивается близость и сходство: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Верхняя и нижняя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челюсть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Головной и спинной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мозг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Между определениями разделительная или противительная связь: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домашнее, а дикое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животное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 или домашнее, или дикое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животное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RU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Существительное стоит в мн. ч., если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cs-CZ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Подчеркиваются отличия: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синтаксические особенности русского и чешского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языков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обоих определений имеется общее определение: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встреча усталых старого и нового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вождей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Определения стоят после определяемого существительного: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столы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кухонный и письменный.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309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1B9E2-7B0E-7520-51F3-71508C58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35B4D-8F83-3021-2229-0B5933AC4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8578" cy="1018822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Обособленные члены предложения (ОбЧП)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C32104-0EDF-7052-9376-248E2B4B3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7867"/>
            <a:ext cx="10188222" cy="480906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интонационное и смысловое выделение второстепенных членов предложения с целью придать им б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льшую самостоятельность, предоставить говорящему возможность увеличить информативную, смысловую емкость предложения.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Обособленные члены предложения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(volně připojené větné členy):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 могут быть только второстепенные члены предложения (определения (в том числе приложения) и обстоятельства, дополнения обособляться не могут!);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ослабленную синтаксическую связь с другими членами предложения;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одиночными или с зависимыми словами;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выполняют т. наз.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полупредикативную функцию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обладают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разнонаправленными смысловыми связями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 смыслу относятся не только к тому члену предложения, от которого зависят грамматически, но еще и к какому-нибудь другому его члену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Петя,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видя мое упрямство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решил остаться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деепричастный оборот связан грамматически со сказуемым и по смыслу также с подлежащим)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разнообразны по значению, функции, по способу связи с определяемым словом, по объему и местоположению.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39348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1556</TotalTime>
  <Words>1875</Words>
  <Application>Microsoft Macintosh PowerPoint</Application>
  <PresentationFormat>Широкоэкранный</PresentationFormat>
  <Paragraphs>123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Franklin Gothic Book</vt:lpstr>
      <vt:lpstr>Symbol</vt:lpstr>
      <vt:lpstr>Times New Roman</vt:lpstr>
      <vt:lpstr>Wingdings</vt:lpstr>
      <vt:lpstr>Уголки</vt:lpstr>
      <vt:lpstr>Однородные и обособленные члены предложения</vt:lpstr>
      <vt:lpstr>Основные понятия</vt:lpstr>
      <vt:lpstr>Однородные члены предложения (ОдЧП)</vt:lpstr>
      <vt:lpstr>Основные типы отношений между ОдЧП</vt:lpstr>
      <vt:lpstr>ОдЧП – подлежащие и второстепенные члены предложения</vt:lpstr>
      <vt:lpstr>ОдЧП – сказуемые </vt:lpstr>
      <vt:lpstr>ОдЧП – определения</vt:lpstr>
      <vt:lpstr>ОдЧП – согласование определений</vt:lpstr>
      <vt:lpstr>Обособленные члены предложения (ОбЧП)</vt:lpstr>
      <vt:lpstr>Полупредикативность</vt:lpstr>
      <vt:lpstr>Группы ОбЧП</vt:lpstr>
      <vt:lpstr>Обособленное определение (přívlastek volný)</vt:lpstr>
      <vt:lpstr>Обособленное приложение (přístavek volný)</vt:lpstr>
      <vt:lpstr>Обособленное обстоятельство</vt:lpstr>
      <vt:lpstr>Обособленный дуплексив (doplněk volný)</vt:lpstr>
      <vt:lpstr>Обособленный дуплексив: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9</cp:revision>
  <dcterms:created xsi:type="dcterms:W3CDTF">2026-04-01T17:04:22Z</dcterms:created>
  <dcterms:modified xsi:type="dcterms:W3CDTF">2026-04-04T21:58:31Z</dcterms:modified>
</cp:coreProperties>
</file>