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71" r:id="rId4"/>
    <p:sldId id="274" r:id="rId5"/>
    <p:sldId id="272" r:id="rId6"/>
    <p:sldId id="273" r:id="rId7"/>
    <p:sldId id="275" r:id="rId8"/>
    <p:sldId id="263" r:id="rId9"/>
    <p:sldId id="265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21"/>
    <p:restoredTop sz="94694"/>
  </p:normalViewPr>
  <p:slideViewPr>
    <p:cSldViewPr snapToGrid="0" snapToObjects="1">
      <p:cViewPr varScale="1">
        <p:scale>
          <a:sx n="115" d="100"/>
          <a:sy n="115" d="100"/>
        </p:scale>
        <p:origin x="24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2/23/23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2/23/23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AA4C2-D843-004E-BA0D-F41C0ABAF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1591560"/>
          </a:xfrm>
        </p:spPr>
        <p:txBody>
          <a:bodyPr/>
          <a:lstStyle/>
          <a:p>
            <a:r>
              <a:rPr lang="cs-CZ" dirty="0"/>
              <a:t>Fenomenologie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4BEF4B1-3B61-3041-8547-909F45449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4660135"/>
            <a:ext cx="6831673" cy="1233889"/>
          </a:xfrm>
        </p:spPr>
        <p:txBody>
          <a:bodyPr/>
          <a:lstStyle/>
          <a:p>
            <a:r>
              <a:rPr lang="cs-CZ" dirty="0"/>
              <a:t>2. přednáška</a:t>
            </a:r>
          </a:p>
        </p:txBody>
      </p:sp>
    </p:spTree>
    <p:extLst>
      <p:ext uri="{BB962C8B-B14F-4D97-AF65-F5344CB8AC3E}">
        <p14:creationId xmlns:p14="http://schemas.microsoft.com/office/powerpoint/2010/main" val="3821146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958EA-C643-7A41-858F-CBEA89381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44CEF3-3ECE-FF49-923E-F425CB1BD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251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Emmanuel </a:t>
            </a:r>
            <a:r>
              <a:rPr lang="cs-CZ" dirty="0" err="1"/>
              <a:t>Levinas</a:t>
            </a:r>
            <a:endParaRPr lang="cs-CZ" dirty="0"/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9" y="1755321"/>
            <a:ext cx="10554216" cy="4710793"/>
          </a:xfrm>
        </p:spPr>
        <p:txBody>
          <a:bodyPr>
            <a:normAutofit/>
          </a:bodyPr>
          <a:lstStyle/>
          <a:p>
            <a:r>
              <a:rPr lang="cs-CZ" sz="2400" i="1" dirty="0"/>
              <a:t>Od existence k existujícímu</a:t>
            </a:r>
            <a:r>
              <a:rPr lang="cs-CZ" sz="2400" dirty="0"/>
              <a:t> (</a:t>
            </a:r>
            <a:r>
              <a:rPr lang="cs-CZ" sz="2400" i="1" dirty="0"/>
              <a:t>De </a:t>
            </a:r>
            <a:r>
              <a:rPr lang="cs-CZ" sz="2400" i="1" dirty="0" err="1"/>
              <a:t>l’existance</a:t>
            </a:r>
            <a:r>
              <a:rPr lang="cs-CZ" sz="2400" i="1" dirty="0"/>
              <a:t> à </a:t>
            </a:r>
            <a:r>
              <a:rPr lang="cs-CZ" sz="2400" i="1" dirty="0" err="1"/>
              <a:t>existant</a:t>
            </a:r>
            <a:r>
              <a:rPr lang="cs-CZ" sz="2400" dirty="0"/>
              <a:t>; 1947)</a:t>
            </a:r>
          </a:p>
          <a:p>
            <a:r>
              <a:rPr lang="cs-CZ" sz="2400" i="1" dirty="0"/>
              <a:t>(</a:t>
            </a:r>
            <a:r>
              <a:rPr lang="fr-FR" sz="2400" i="1" dirty="0"/>
              <a:t>En découvrant l'existence avec Husserl et Heidegger</a:t>
            </a:r>
            <a:r>
              <a:rPr lang="cs-CZ" sz="2400" i="1" dirty="0"/>
              <a:t>; 1949)</a:t>
            </a:r>
            <a:endParaRPr lang="fr-FR" sz="2400" i="1" dirty="0"/>
          </a:p>
          <a:p>
            <a:r>
              <a:rPr lang="fr-FR" sz="2400" dirty="0"/>
              <a:t>Librairie philosophique J. </a:t>
            </a:r>
          </a:p>
          <a:p>
            <a:r>
              <a:rPr lang="cs-CZ" sz="2400" dirty="0"/>
              <a:t>„Realita a její stín“ (La </a:t>
            </a:r>
            <a:r>
              <a:rPr lang="cs-CZ" sz="2400" dirty="0" err="1"/>
              <a:t>Réalité</a:t>
            </a:r>
            <a:r>
              <a:rPr lang="cs-CZ" sz="2400" dirty="0"/>
              <a:t> et son </a:t>
            </a:r>
            <a:r>
              <a:rPr lang="cs-CZ" sz="2400" dirty="0" err="1"/>
              <a:t>ombre</a:t>
            </a:r>
            <a:r>
              <a:rPr lang="cs-CZ" sz="2400" dirty="0"/>
              <a:t>; 1948)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3659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Estetická událost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9" y="1755321"/>
            <a:ext cx="10554216" cy="4710793"/>
          </a:xfrm>
        </p:spPr>
        <p:txBody>
          <a:bodyPr>
            <a:normAutofit/>
          </a:bodyPr>
          <a:lstStyle/>
          <a:p>
            <a:r>
              <a:rPr lang="cs-CZ" sz="2800" i="1" dirty="0"/>
              <a:t>Od existence k existujícímu</a:t>
            </a:r>
            <a:r>
              <a:rPr lang="cs-CZ" sz="2800" dirty="0"/>
              <a:t> (</a:t>
            </a:r>
            <a:r>
              <a:rPr lang="cs-CZ" sz="2800" i="1" dirty="0"/>
              <a:t>De </a:t>
            </a:r>
            <a:r>
              <a:rPr lang="cs-CZ" sz="2800" i="1" dirty="0" err="1"/>
              <a:t>l’existance</a:t>
            </a:r>
            <a:r>
              <a:rPr lang="cs-CZ" sz="2800" i="1" dirty="0"/>
              <a:t> à </a:t>
            </a:r>
            <a:r>
              <a:rPr lang="cs-CZ" sz="2800" i="1" dirty="0" err="1"/>
              <a:t>existant</a:t>
            </a:r>
            <a:r>
              <a:rPr lang="cs-CZ" sz="2800" dirty="0"/>
              <a:t>; 1947)</a:t>
            </a:r>
            <a:endParaRPr lang="cs-CZ" sz="2400" dirty="0"/>
          </a:p>
          <a:p>
            <a:pPr lvl="1"/>
            <a:r>
              <a:rPr lang="cs-CZ" sz="2400" dirty="0"/>
              <a:t>estetická událost má charakter „</a:t>
            </a:r>
            <a:r>
              <a:rPr lang="cs-CZ" sz="2400" dirty="0" err="1"/>
              <a:t>aisthesis</a:t>
            </a:r>
            <a:r>
              <a:rPr lang="cs-CZ" sz="2400" dirty="0"/>
              <a:t>“, představuje „čití“</a:t>
            </a:r>
          </a:p>
          <a:p>
            <a:pPr lvl="1"/>
            <a:r>
              <a:rPr lang="cs-CZ" sz="2400" dirty="0"/>
              <a:t>umění nabízí počitky namísto vjemů, neodkazuje k předmětům, protože vnímány jsou právě předměty</a:t>
            </a:r>
          </a:p>
          <a:p>
            <a:pPr lvl="1"/>
            <a:r>
              <a:rPr lang="cs-CZ" sz="2400" dirty="0"/>
              <a:t>„estetická událost“ představuje odpoutání od předmětů, jejich zmizení, to však zároveň znamená také zmizení vnímajícího subjektu</a:t>
            </a:r>
          </a:p>
          <a:p>
            <a:pPr lvl="1"/>
            <a:endParaRPr lang="cs-CZ" sz="2400" dirty="0"/>
          </a:p>
          <a:p>
            <a:r>
              <a:rPr lang="cs-CZ" sz="2800" dirty="0"/>
              <a:t>„Realita a její stín“ (La </a:t>
            </a:r>
            <a:r>
              <a:rPr lang="cs-CZ" sz="2800" dirty="0" err="1"/>
              <a:t>Réalité</a:t>
            </a:r>
            <a:r>
              <a:rPr lang="cs-CZ" sz="2800" dirty="0"/>
              <a:t> et son </a:t>
            </a:r>
            <a:r>
              <a:rPr lang="cs-CZ" sz="2800" dirty="0" err="1"/>
              <a:t>ombre</a:t>
            </a:r>
            <a:r>
              <a:rPr lang="cs-CZ" sz="2800" dirty="0"/>
              <a:t>; 1948)</a:t>
            </a:r>
          </a:p>
          <a:p>
            <a:pPr lvl="1"/>
            <a:r>
              <a:rPr lang="cs-CZ" sz="2400" dirty="0"/>
              <a:t>v estetické události se už nesetkáváme s vjemem předmětu, „zjevuje“ se tu počitek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4712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Exotismus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8" y="1548715"/>
            <a:ext cx="6140957" cy="4917400"/>
          </a:xfrm>
        </p:spPr>
        <p:txBody>
          <a:bodyPr>
            <a:normAutofit/>
          </a:bodyPr>
          <a:lstStyle/>
          <a:p>
            <a:r>
              <a:rPr lang="cs-CZ" sz="2800" i="1" dirty="0"/>
              <a:t>Od existence k existujícímu</a:t>
            </a:r>
            <a:endParaRPr lang="cs-CZ" sz="2800" dirty="0"/>
          </a:p>
          <a:p>
            <a:pPr lvl="1"/>
            <a:r>
              <a:rPr lang="cs-CZ" dirty="0"/>
              <a:t>umění „vyjímá“ předměty ze světa</a:t>
            </a:r>
          </a:p>
          <a:p>
            <a:pPr lvl="1"/>
            <a:r>
              <a:rPr lang="cs-CZ" dirty="0"/>
              <a:t>předměty umění ztrácejí svůj tvar, díky kterému náležejí subjektu jako „vnějšek vnitřku“</a:t>
            </a:r>
          </a:p>
          <a:p>
            <a:pPr lvl="1"/>
            <a:r>
              <a:rPr lang="cs-CZ" dirty="0"/>
              <a:t>umění přináší „vnějšnost“ beze vztahu k „vnitřku“, to znamená „exotismus“ předmětu</a:t>
            </a:r>
          </a:p>
          <a:p>
            <a:pPr lvl="1"/>
            <a:r>
              <a:rPr lang="cs-CZ" dirty="0"/>
              <a:t>vzdálení se našemu světu ostatně vytváří samotný estetický účinek </a:t>
            </a:r>
          </a:p>
          <a:p>
            <a:pPr lvl="1"/>
            <a:r>
              <a:rPr lang="cs-CZ" dirty="0"/>
              <a:t>„estetickým dojmem“ působí i všechno minulé, „archaické, antické</a:t>
            </a:r>
          </a:p>
          <a:p>
            <a:pPr marL="530352" lvl="1" indent="0">
              <a:buNone/>
            </a:pPr>
            <a:endParaRPr lang="cs-CZ" dirty="0"/>
          </a:p>
        </p:txBody>
      </p:sp>
      <p:pic>
        <p:nvPicPr>
          <p:cNvPr id="4" name="Picture 2" descr="Lost In Film on Twitter: &quot;Giorgio de Chirico / Michelangelo Antonioni… 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606" y="1886465"/>
            <a:ext cx="4660393" cy="344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8229600" y="5890054"/>
            <a:ext cx="3492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Giorgio de Chirico</a:t>
            </a:r>
            <a:r>
              <a:rPr lang="cs-CZ" sz="1400" dirty="0"/>
              <a:t>: </a:t>
            </a:r>
            <a:r>
              <a:rPr lang="it-IT" sz="1400" i="1" dirty="0"/>
              <a:t>Piazza d'Italia </a:t>
            </a:r>
            <a:r>
              <a:rPr lang="it-IT" sz="1400" dirty="0"/>
              <a:t>(1913)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46103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Estetická událost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9" y="1755321"/>
            <a:ext cx="5347901" cy="4710793"/>
          </a:xfrm>
        </p:spPr>
        <p:txBody>
          <a:bodyPr>
            <a:normAutofit/>
          </a:bodyPr>
          <a:lstStyle/>
          <a:p>
            <a:r>
              <a:rPr lang="cs-CZ" sz="2400" dirty="0"/>
              <a:t>Realita a její stín“</a:t>
            </a:r>
          </a:p>
          <a:p>
            <a:pPr lvl="1"/>
            <a:r>
              <a:rPr lang="cs-CZ" dirty="0"/>
              <a:t>„nahrazení předmětu obrazem“ je „nejzákladnější“ umělecký postup</a:t>
            </a:r>
          </a:p>
          <a:p>
            <a:pPr lvl="1"/>
            <a:r>
              <a:rPr lang="cs-CZ" dirty="0"/>
              <a:t>je to něco naprosto odlišného od nahrazení předmětu pojmem </a:t>
            </a:r>
          </a:p>
          <a:p>
            <a:pPr lvl="1"/>
            <a:r>
              <a:rPr lang="cs-CZ" dirty="0"/>
              <a:t>„nezainteresovanost umělecké vize znamená především slepotou vůči pojmům“</a:t>
            </a:r>
          </a:p>
          <a:p>
            <a:pPr marL="530352" lvl="1" indent="0">
              <a:buNone/>
            </a:pPr>
            <a:endParaRPr lang="en-US" sz="2400" dirty="0"/>
          </a:p>
        </p:txBody>
      </p:sp>
      <p:pic>
        <p:nvPicPr>
          <p:cNvPr id="4100" name="Picture 4" descr=" - Piet Mondrian, Red tree, 1908 et 1909 © Piet Mondri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395" y="1755321"/>
            <a:ext cx="5008605" cy="353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8509687" y="5667632"/>
            <a:ext cx="2652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Piet </a:t>
            </a:r>
            <a:r>
              <a:rPr lang="cs-CZ" sz="1200" dirty="0" err="1"/>
              <a:t>Mondrian</a:t>
            </a:r>
            <a:r>
              <a:rPr lang="cs-CZ" sz="1200" dirty="0"/>
              <a:t>: </a:t>
            </a:r>
            <a:r>
              <a:rPr lang="cs-CZ" sz="1200" i="1" dirty="0" err="1"/>
              <a:t>The</a:t>
            </a:r>
            <a:r>
              <a:rPr lang="cs-CZ" sz="1200" i="1" dirty="0"/>
              <a:t> </a:t>
            </a:r>
            <a:r>
              <a:rPr lang="cs-CZ" sz="1200" i="1" dirty="0" err="1"/>
              <a:t>Red</a:t>
            </a:r>
            <a:r>
              <a:rPr lang="cs-CZ" sz="1200" i="1" dirty="0"/>
              <a:t> </a:t>
            </a:r>
            <a:r>
              <a:rPr lang="cs-CZ" sz="1200" i="1" dirty="0" err="1"/>
              <a:t>Tree</a:t>
            </a:r>
            <a:r>
              <a:rPr lang="cs-CZ" sz="1200" i="1" dirty="0"/>
              <a:t> </a:t>
            </a:r>
            <a:r>
              <a:rPr lang="cs-CZ" sz="1200" dirty="0"/>
              <a:t>(1908)</a:t>
            </a:r>
          </a:p>
        </p:txBody>
      </p:sp>
    </p:spTree>
    <p:extLst>
      <p:ext uri="{BB962C8B-B14F-4D97-AF65-F5344CB8AC3E}">
        <p14:creationId xmlns:p14="http://schemas.microsoft.com/office/powerpoint/2010/main" val="2908654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Hudebnost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6845" y="1737569"/>
            <a:ext cx="6349081" cy="4902902"/>
          </a:xfrm>
        </p:spPr>
        <p:txBody>
          <a:bodyPr>
            <a:normAutofit/>
          </a:bodyPr>
          <a:lstStyle/>
          <a:p>
            <a:r>
              <a:rPr lang="cs-CZ" sz="2400" i="1" dirty="0"/>
              <a:t>Od existence k existujícímu</a:t>
            </a:r>
            <a:endParaRPr lang="cs-CZ" sz="2400" dirty="0"/>
          </a:p>
          <a:p>
            <a:pPr lvl="1"/>
            <a:r>
              <a:rPr lang="cs-CZ" dirty="0"/>
              <a:t>„hudebnosti čití“ (</a:t>
            </a:r>
            <a:r>
              <a:rPr lang="cs-CZ" i="1" dirty="0"/>
              <a:t>la </a:t>
            </a:r>
            <a:r>
              <a:rPr lang="cs-CZ" i="1" dirty="0" err="1"/>
              <a:t>musicalité</a:t>
            </a:r>
            <a:r>
              <a:rPr lang="cs-CZ" i="1" dirty="0"/>
              <a:t> de la </a:t>
            </a:r>
            <a:r>
              <a:rPr lang="cs-CZ" i="1" dirty="0" err="1"/>
              <a:t>sensation</a:t>
            </a:r>
            <a:r>
              <a:rPr lang="cs-CZ" i="1" dirty="0"/>
              <a:t>) </a:t>
            </a:r>
            <a:r>
              <a:rPr lang="cs-CZ" dirty="0"/>
              <a:t>představuje způsob existence smyslových kvalit v obraze</a:t>
            </a:r>
          </a:p>
          <a:p>
            <a:pPr lvl="1"/>
            <a:r>
              <a:rPr lang="cs-CZ" dirty="0"/>
              <a:t>kvality jsou v obraze „o sobě“, nejsou spojené s žádným předmětem</a:t>
            </a:r>
          </a:p>
          <a:p>
            <a:pPr lvl="1"/>
            <a:r>
              <a:rPr lang="cs-CZ" dirty="0"/>
              <a:t>v hudbě se toto odpoutání kvality od předmětu jeví jako „naprosto přirozené“: hudební zvuk už není hluk</a:t>
            </a:r>
          </a:p>
          <a:p>
            <a:r>
              <a:rPr lang="cs-CZ" sz="2400" dirty="0"/>
              <a:t>„Realita a její stín“</a:t>
            </a:r>
          </a:p>
          <a:p>
            <a:pPr lvl="1"/>
            <a:r>
              <a:rPr lang="cs-CZ" dirty="0"/>
              <a:t>hudební element, zvuk uskutečňuje „čistou </a:t>
            </a:r>
            <a:r>
              <a:rPr lang="cs-CZ" dirty="0" err="1"/>
              <a:t>dekonceptualizaci</a:t>
            </a:r>
            <a:r>
              <a:rPr lang="cs-CZ" dirty="0"/>
              <a:t> reality“. </a:t>
            </a:r>
          </a:p>
          <a:p>
            <a:pPr lvl="1"/>
            <a:endParaRPr lang="cs-CZ" sz="2400" dirty="0"/>
          </a:p>
          <a:p>
            <a:pPr marL="530352" lvl="1" indent="0">
              <a:buNone/>
            </a:pPr>
            <a:endParaRPr lang="en-US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7441036" y="6378861"/>
            <a:ext cx="4918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František Kupka: </a:t>
            </a:r>
            <a:r>
              <a:rPr lang="cs-CZ" sz="1400" b="1" i="1" dirty="0" err="1"/>
              <a:t>Amorfa</a:t>
            </a:r>
            <a:r>
              <a:rPr lang="cs-CZ" sz="1400" b="1" i="1" dirty="0"/>
              <a:t> (Fuga o dvou barvách) </a:t>
            </a:r>
            <a:r>
              <a:rPr lang="cs-CZ" sz="1400" b="1" dirty="0"/>
              <a:t>(1912)</a:t>
            </a:r>
            <a:endParaRPr lang="cs-CZ" sz="1400" dirty="0"/>
          </a:p>
        </p:txBody>
      </p:sp>
      <p:sp>
        <p:nvSpPr>
          <p:cNvPr id="4" name="AutoShape 4" descr="František Kupka. Amorpha: Fugue in Two Colors. 1912 | MoM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8" descr="autor: František Kupka | artworks | Národní galerie Praha - sbírk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82" name="Picture 10" descr="František Kupka - Amorpha, Fugue in Two Colours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314" y="1737568"/>
            <a:ext cx="4658686" cy="447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916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Podobnost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9" y="1451295"/>
            <a:ext cx="5429601" cy="5192786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„Realita a její stín“</a:t>
            </a:r>
          </a:p>
          <a:p>
            <a:pPr lvl="1"/>
            <a:r>
              <a:rPr lang="cs-CZ" dirty="0"/>
              <a:t>podobnost obrazu a předmětu ve skutečnosti vyjadřuje rozklad předmětu v obraze</a:t>
            </a:r>
          </a:p>
          <a:p>
            <a:pPr lvl="1"/>
            <a:r>
              <a:rPr lang="cs-CZ" dirty="0"/>
              <a:t>podobnost se zásadně liší od způsobu, kterým předmět ukazuje znak nebo symbol</a:t>
            </a:r>
          </a:p>
          <a:p>
            <a:pPr lvl="1"/>
            <a:r>
              <a:rPr lang="cs-CZ" dirty="0"/>
              <a:t>znak je „čirá transparence“, obraz je naopak charakterizován „neprůhledností“</a:t>
            </a:r>
          </a:p>
          <a:p>
            <a:pPr lvl="1"/>
            <a:r>
              <a:rPr lang="cs-CZ" dirty="0"/>
              <a:t>neprůhlednost obrazu je patrná na neprůhlednosti malby, malba se vyznačuje „hustotou“</a:t>
            </a:r>
          </a:p>
          <a:p>
            <a:pPr lvl="1"/>
            <a:r>
              <a:rPr lang="cs-CZ" dirty="0"/>
              <a:t>barevné skvrny, kusy bronzu či mramoru nejsou symboly předmětu, naopak „svou přítomností stvrzují jeho nepřítomnost“ </a:t>
            </a:r>
          </a:p>
          <a:p>
            <a:pPr marL="530352" lvl="1" indent="0">
              <a:buNone/>
            </a:pPr>
            <a:endParaRPr lang="en-US" sz="2400" dirty="0"/>
          </a:p>
        </p:txBody>
      </p:sp>
      <p:sp>
        <p:nvSpPr>
          <p:cNvPr id="4" name="AutoShape 2" descr="1944, L'écorché | Jean fautrier, Art, Tachism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148" name="Picture 4" descr="Réunion des Musées Nationaux-Grand Palais 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005" y="1451295"/>
            <a:ext cx="4908995" cy="3490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8430936" y="5343787"/>
            <a:ext cx="2846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Jean </a:t>
            </a:r>
            <a:r>
              <a:rPr lang="cs-CZ" sz="1400" dirty="0" err="1"/>
              <a:t>Fautrier</a:t>
            </a:r>
            <a:r>
              <a:rPr lang="cs-CZ" sz="1400" dirty="0"/>
              <a:t>: </a:t>
            </a:r>
            <a:r>
              <a:rPr lang="cs-CZ" sz="1400" i="1" dirty="0" err="1"/>
              <a:t>L'écorché</a:t>
            </a:r>
            <a:r>
              <a:rPr lang="cs-CZ" sz="1400" dirty="0"/>
              <a:t> (1944)</a:t>
            </a:r>
          </a:p>
        </p:txBody>
      </p:sp>
    </p:spTree>
    <p:extLst>
      <p:ext uri="{BB962C8B-B14F-4D97-AF65-F5344CB8AC3E}">
        <p14:creationId xmlns:p14="http://schemas.microsoft.com/office/powerpoint/2010/main" val="656853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49" y="685800"/>
            <a:ext cx="10643507" cy="898071"/>
          </a:xfrm>
        </p:spPr>
        <p:txBody>
          <a:bodyPr>
            <a:normAutofit fontScale="90000"/>
          </a:bodyPr>
          <a:lstStyle/>
          <a:p>
            <a:r>
              <a:rPr lang="cs-CZ" sz="2200" dirty="0"/>
              <a:t>Jean </a:t>
            </a:r>
            <a:r>
              <a:rPr lang="cs-CZ" sz="2200" dirty="0" err="1"/>
              <a:t>Fautrier</a:t>
            </a:r>
            <a:r>
              <a:rPr lang="cs-CZ" sz="2200" dirty="0"/>
              <a:t>: La </a:t>
            </a:r>
            <a:r>
              <a:rPr lang="cs-CZ" sz="2200" dirty="0" err="1"/>
              <a:t>Juive</a:t>
            </a:r>
            <a:r>
              <a:rPr lang="cs-CZ" sz="2200" dirty="0"/>
              <a:t> (1944)</a:t>
            </a:r>
            <a:br>
              <a:rPr lang="cs-CZ" sz="4400" dirty="0"/>
            </a:br>
            <a:endParaRPr lang="cs-CZ" dirty="0"/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865" y="2098498"/>
            <a:ext cx="5725634" cy="3981450"/>
          </a:xfrm>
        </p:spPr>
        <p:txBody>
          <a:bodyPr>
            <a:normAutofit/>
          </a:bodyPr>
          <a:lstStyle/>
          <a:p>
            <a:pPr lvl="1"/>
            <a:endParaRPr lang="cs-CZ" sz="2400" dirty="0"/>
          </a:p>
          <a:p>
            <a:pPr lvl="1"/>
            <a:endParaRPr lang="en-US" sz="2400" dirty="0"/>
          </a:p>
        </p:txBody>
      </p:sp>
      <p:pic>
        <p:nvPicPr>
          <p:cNvPr id="1028" name="Picture 4" descr="The Jewess, 1943 - Jean Fautrier - WikiArt.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365" y="2197572"/>
            <a:ext cx="4762500" cy="289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776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004207"/>
          </a:xfrm>
        </p:spPr>
        <p:txBody>
          <a:bodyPr>
            <a:normAutofit fontScale="90000"/>
          </a:bodyPr>
          <a:lstStyle/>
          <a:p>
            <a:r>
              <a:rPr lang="fr-FR" sz="2200" i="0" dirty="0"/>
              <a:t>Pierre Soulages :</a:t>
            </a:r>
            <a:br>
              <a:rPr lang="fr-FR" sz="2200" i="0" dirty="0"/>
            </a:br>
            <a:r>
              <a:rPr lang="fr-FR" sz="2200" i="0" dirty="0"/>
              <a:t>Brou de noix sur papier (1946)</a:t>
            </a:r>
            <a:br>
              <a:rPr lang="fr-FR" sz="4400" b="1" i="0" dirty="0"/>
            </a:br>
            <a:endParaRPr lang="cs-CZ" dirty="0"/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6007" y="2562344"/>
            <a:ext cx="9447355" cy="5317147"/>
          </a:xfrm>
        </p:spPr>
        <p:txBody>
          <a:bodyPr>
            <a:normAutofit/>
          </a:bodyPr>
          <a:lstStyle/>
          <a:p>
            <a:pPr lvl="1"/>
            <a:endParaRPr lang="cs-CZ" sz="2400" dirty="0"/>
          </a:p>
          <a:p>
            <a:endParaRPr lang="en-US" sz="2400" dirty="0"/>
          </a:p>
        </p:txBody>
      </p:sp>
      <p:pic>
        <p:nvPicPr>
          <p:cNvPr id="2052" name="Picture 4" descr="Brou de noix sur papier 48 x 62,5 cm, 1946 - Pierre Soulages | Abstract  art, Abstract canvas art, Contemporary abstract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073" y="685800"/>
            <a:ext cx="3966034" cy="584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4106186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2532</TotalTime>
  <Words>454</Words>
  <Application>Microsoft Macintosh PowerPoint</Application>
  <PresentationFormat>Širokoúhlá obrazovka</PresentationFormat>
  <Paragraphs>48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Franklin Gothic Book</vt:lpstr>
      <vt:lpstr>Oříznutí</vt:lpstr>
      <vt:lpstr>Fenomenologie II</vt:lpstr>
      <vt:lpstr>Emmanuel Levinas</vt:lpstr>
      <vt:lpstr>Estetická událost</vt:lpstr>
      <vt:lpstr>Exotismus</vt:lpstr>
      <vt:lpstr>Estetická událost</vt:lpstr>
      <vt:lpstr>Hudebnost</vt:lpstr>
      <vt:lpstr>Podobnost</vt:lpstr>
      <vt:lpstr>Jean Fautrier: La Juive (1944) </vt:lpstr>
      <vt:lpstr>Pierre Soulages : Brou de noix sur papier (1946) 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Strukturlismus a postmodernismus</dc:title>
  <dc:creator>milos sevcik</dc:creator>
  <cp:lastModifiedBy>milos sevcik</cp:lastModifiedBy>
  <cp:revision>60</cp:revision>
  <dcterms:created xsi:type="dcterms:W3CDTF">2021-02-16T10:22:56Z</dcterms:created>
  <dcterms:modified xsi:type="dcterms:W3CDTF">2023-02-23T07:26:30Z</dcterms:modified>
</cp:coreProperties>
</file>