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75" autoAdjust="0"/>
    <p:restoredTop sz="94660"/>
  </p:normalViewPr>
  <p:slideViewPr>
    <p:cSldViewPr snapToGrid="0">
      <p:cViewPr varScale="1">
        <p:scale>
          <a:sx n="63" d="100"/>
          <a:sy n="63" d="100"/>
        </p:scale>
        <p:origin x="90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2CF1A4-A04D-E107-9537-112E408F8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86DCCF6-726E-969A-3E17-A297C32916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C09076-F4C8-4084-137C-458932BAF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EEC3-5B5D-400F-8D87-DA3038842282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CDDCF5-81E4-A72B-70FE-66E6F0CF1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E150B6-B558-07E8-6996-EFD0DFA9B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FC81-697A-48C5-841C-291BA04EE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920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48F92F-4F5A-0121-5ADB-0C0A9C4A1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6B8B1CF-8340-269F-9D8D-2EA05FED3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ED4B17-A0D8-524E-E26C-C5186E958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EEC3-5B5D-400F-8D87-DA3038842282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32A08D-02FF-F81F-D051-294D95043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DE408C-7DD8-A7ED-6A00-DD0D743C7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FC81-697A-48C5-841C-291BA04EE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964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CD136C5-8EC2-44AB-EAE9-013B50E306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241BAB-F369-9F3B-135A-B7940C5890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36074E-1E7A-DDF9-15ED-531ECA1CC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EEC3-5B5D-400F-8D87-DA3038842282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9A9E29-7373-E7D5-6947-7411FAC4A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2CEA1F-96B4-2CA7-CC79-EA6440DE1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FC81-697A-48C5-841C-291BA04EE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614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15258-B9BD-02ED-1823-FF6212ED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4C0596-B72A-88DB-AD92-E15F1C3E1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057F19-82E8-C2DC-769E-0ACBE664C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EEC3-5B5D-400F-8D87-DA3038842282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690ADB-28DD-0E8B-4D75-E21DCAB4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406F65-4F1A-20FD-F302-20FB9BFA2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FC81-697A-48C5-841C-291BA04EE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047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1F24D4-EA89-78DD-5008-7A28C7E54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5119A08-0C24-C07B-87E8-A04195ABF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A22CD7-3C29-3CE4-55DB-CBFD61658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EEC3-5B5D-400F-8D87-DA3038842282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8D61BB-993F-DBB8-E829-3388AB5A2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9D45F7-C4ED-0267-72F3-207A2C3F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FC81-697A-48C5-841C-291BA04EE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770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C2B93-6E4A-C122-6B18-67D62B34A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58A236-39AB-2CE3-FB6F-A45766C94A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9ACBA64-8C62-3940-60D7-CC3AAF60A4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0E6D80D-8C99-1553-28F3-0B2262BD6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EEC3-5B5D-400F-8D87-DA3038842282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D018BF2-AA4A-0958-3BD7-28F8861C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D46483C-1BC1-A014-870E-12C5E21EB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FC81-697A-48C5-841C-291BA04EE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03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C962D-9659-10A0-FD90-3CBD3C112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EA6E6B-B086-B849-859D-A8B351AD4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E2D3AA1-B6C3-FB43-B254-8C51FB171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1F9A306-C07F-286F-F4F9-7EE5A51421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6B3CE5F-BC20-E04A-C8B8-08312E33C9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5694B17-D1A5-6C50-4F31-E340A0714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EEC3-5B5D-400F-8D87-DA3038842282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41636F3-9CA4-E15F-E5F7-0DB56EA18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A078AD6-984D-63B2-38D4-4DE35B141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FC81-697A-48C5-841C-291BA04EE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59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99919C-C489-2C99-E6AD-403E7BA11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82B8F4A-D07C-FC30-517A-6C0329747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EEC3-5B5D-400F-8D87-DA3038842282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BC6375E-75AA-A801-A252-772525193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DCDF6B7-87A8-8E7D-FB33-DFFF91729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FC81-697A-48C5-841C-291BA04EE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98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CC9309A-3535-BDB1-B4DC-FA942BEE1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EEC3-5B5D-400F-8D87-DA3038842282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E209CE2-3D28-8439-8133-25814DE09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547E804-BED9-F62F-5B8C-7BF2E75AE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FC81-697A-48C5-841C-291BA04EE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650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383155-16A6-38FC-5E1B-F958DAD32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FB0EF5-EE33-2017-8521-00983F917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D8433F0-FA9E-9483-71F8-A595F149B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71CDDB-51DF-DC09-E798-37CE60262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EEC3-5B5D-400F-8D87-DA3038842282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B833563-BF33-D9AD-7109-83D8D62A6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2B59258-2AD4-9BA2-2D93-DCF50570E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FC81-697A-48C5-841C-291BA04EE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658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4CEF5A-E1A5-E93D-FFE6-3C87165F8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BEF79FA-F985-BE63-8ED3-548E0E200E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7B33CCA-8A11-8F4F-510D-437F068A3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A16D9A-B1A6-C080-7F18-F171E6C23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EEC3-5B5D-400F-8D87-DA3038842282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4A46D8-5573-2557-6036-027A4531E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9BE2FD-112D-FB7C-7390-B937ACADA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1FC81-697A-48C5-841C-291BA04EE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98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68D8FA8-6C84-3BD1-C382-5B48C031B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3E5C8FD-5BCB-E1CD-74CA-3CE17BD22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3496A8-1695-42B9-4A1E-9339AEFC0C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1EEC3-5B5D-400F-8D87-DA3038842282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77456B-C382-603E-1F25-6555D9100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D5114D-9192-42DA-FBB3-8237A81BF2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1FC81-697A-48C5-841C-291BA04EEC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37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D8407A-80E8-F061-83C6-AD2BDD6EFD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Předmět literární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paleobohemistiky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0EB470D-73BB-0BDA-EB37-210335C41C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3932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„Starší česká </a:t>
            </a:r>
            <a:r>
              <a:rPr lang="cs-CZ" sz="1800" u="sng" dirty="0">
                <a:latin typeface="Times New Roman" panose="02020603050405020304" pitchFamily="18" charset="0"/>
                <a:ea typeface="Calibri" panose="020F0502020204030204" pitchFamily="34" charset="0"/>
              </a:rPr>
              <a:t>literatura</a:t>
            </a:r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“</a:t>
            </a:r>
          </a:p>
          <a:p>
            <a:pPr marL="0" indent="0"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ne pouze slovesné projevy fixované písmem (silná existence ústní slovesnosti; „orální literatura“) 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jiné pojetí „literárnosti“ (není pojetí literatury jako beletrie)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4007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Literární projev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 estetická reprezentace (křesťanského) náboženství (náboženský úkon, komunikační nástroj s bohem, objekt kultu)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 reprezentace sociálních, politických a mocenských strategií, nástroj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sebereprezentace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sebekonstituování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sebeidentifikace (především kolektivní)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 didaktický nástroj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 nástroj kolektivní paměti, nástroj uchovávání kolektivního vědění a konstrukce kolektivní identity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191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Wingdings" panose="05000000000000000000" pitchFamily="2" charset="2"/>
              </a:rPr>
              <a:t>literární texty koexistují s jinými typy textových výpovědí – hranice mezi literaturou a ne-literaturou je proměnlivá a nezřetelná 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Wingdings" panose="05000000000000000000" pitchFamily="2" charset="2"/>
              </a:rPr>
              <a:t>procesy estetizace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Wingdings" panose="05000000000000000000" pitchFamily="2" charset="2"/>
              </a:rPr>
              <a:t>fikcionalizace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Wingdings" panose="05000000000000000000" pitchFamily="2" charset="2"/>
              </a:rPr>
              <a:t> slovesných komunikátů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769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„Starší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česká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literatura“ </a:t>
            </a:r>
          </a:p>
          <a:p>
            <a:pPr marL="0" indent="0" algn="just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Koncept české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národní literatury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1257300" lvl="2" indent="-342900" algn="just">
              <a:buFont typeface="Wingdings" panose="05000000000000000000" pitchFamily="2" charset="2"/>
              <a:buChar char=""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Wingdings" panose="05000000000000000000" pitchFamily="2" charset="2"/>
              </a:rPr>
              <a:t>lingvocentrismus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Wingdings" panose="05000000000000000000" pitchFamily="2" charset="2"/>
            </a:endParaRPr>
          </a:p>
          <a:p>
            <a:pPr marL="2019300" indent="0" algn="just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1257300" lvl="2" indent="-342900" algn="just"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Wingdings" panose="05000000000000000000" pitchFamily="2" charset="2"/>
              </a:rPr>
              <a:t>ideál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Wingdings" panose="05000000000000000000" pitchFamily="2" charset="2"/>
              </a:rPr>
              <a:t>monoglosie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Wingdings" panose="05000000000000000000" pitchFamily="2" charset="2"/>
              </a:rPr>
              <a:t>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036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SzPts val="22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kritérium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(národního) jazyka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dějiny české literatury jako dějiny literatury psané česky (Josef Jungmann; Jan Gebauer)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Josef Truhlář, Jan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Vilikovský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Arnošt Kraus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Roman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Jakobson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vícejazyčnost literárního života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literární (nadnárodní) jazyk (relativizace etnického původu či národnosti subjektů literárního života)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polyglosie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autorů i čtenářů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8821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kritérium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prostoru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, resp. kulturně-areálové pojetí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literatura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extrateritoriální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(exilová)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jinak strukturovaná pole literárních vztahů (církevní řády;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peregrinatio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academica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res publica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litteraria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dynastické vztahy; …)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2683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žádné z kritérií není definitivně zástupné za celek, avšak jednotlivá kritéria si nemusejí konkurovat nebo odporovat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- izolovaná řada národní literatury je konstruktem (produktem romanticko-nacionální kultury)</a:t>
            </a:r>
          </a:p>
        </p:txBody>
      </p:sp>
    </p:spTree>
    <p:extLst>
      <p:ext uri="{BB962C8B-B14F-4D97-AF65-F5344CB8AC3E}">
        <p14:creationId xmlns:p14="http://schemas.microsoft.com/office/powerpoint/2010/main" val="1998797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Základní nástroje vnitřního členění literárního materiálu = periodizace, epocha, styl, směr, skupina, škola, …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pragmatický cíl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orientace ve velkém množství materiálu, snaha o jeho utřídění (potřeba celistvosti)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snaha o homogenizaci něčeho, co chce být ze své podstaty jedinečné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6328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Vymezování množiny materiálu </a:t>
            </a:r>
            <a:r>
              <a:rPr lang="cs-CZ" sz="3000" u="sng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literární historie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materiál se ve své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neobsáhnutelnosti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vzpírá jednoduché systemizaci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knihopisný ideál úplnosti – nerealizovatelnost -) snaha hledat principy selekce a hierarchizace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vymezování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kánonu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91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Selekce na základě: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národnostně-jazykově-etnických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kritérií (konstituování národní filologie)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literární historie slouží k potvrzování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národní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resp.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etnické identity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SzPts val="2200"/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narativ konstituující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národní kulturu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(ideál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primordinalismu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snaha prokázat souvislou vývojovou linii, ideál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monoglosie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SzPts val="2200"/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požadavek na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etnické zakotvení slovesného projevu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(národnostní přiřazení jednotlivých slovesných projevů, potlačení jiných typů kolektivní identity, zneviditelnění identit smíšených a vícečetných)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literární díla utvářena historickým kontextem, změny jsou kauzálně podmíněny (neseny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základní ideou, nadosobním principem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3860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Předmět literární historie </a:t>
            </a:r>
            <a:endParaRPr lang="cs-CZ" sz="30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= sledování literatury v dějinném aspektu (její existence v čase)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a) sledování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dějinné povahy literárního díla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 sledování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dějinnosti literárního života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pořádání literárních děl do celků a skupin, jejich nahlížení ve vzájemných vazbách a vztazích, postižení „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procesuality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 literatury v čase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6543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6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kritéria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estetické hodnoty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– zúžení reflexe na tzv. literaturu krásnou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strukturalistický koncept literární historie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překonávání estetické hodnoty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marxistický koncept literární historie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uskutečňování ideje pokrokovosti a lidovosti, literatura jako obraz sociálních poměrů dané doby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→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předpoklad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linearity,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kontinuity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teleologického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charakteru literární historie a její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esenciální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povahy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6396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Periodizace starší české literatury</a:t>
            </a:r>
            <a:endParaRPr lang="cs-CZ" sz="30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I. Literatura raného středověku (60. léta 9. století – konec 13. století)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II. Literatura vrcholného středověku (konec 13. století – počátek 15. století)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III. Literatura doby husitské (počátek 15. století – 70. léta 15. století)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IV. Literatura renesance, humanismu a reformace (70. léta 15. století – 20. léta 17. století)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V. Literatura barokní (20. léta 17. století – 70. léta 18. století)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9963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česká středověká literatura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česká literatura raného novověku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8773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I.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Literatura raného středověku (60. léta 9. století – konec 13. století)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(Doba písemnictví staroslověnského a latinského)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a)	Staroslověnské písemnictví na Velké Moravě (2. polovina 9. století)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Staroslověnská literatura v období velkomoravském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	Latinská a slovanská tradice v přemyslovských Čechách (10. – 11. století)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(Zápas literatury staroslověnské a latinské)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c)	Latinská literatura 12. a 13. století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(Dočasné vítězství latiny v literárním životě a první stopy literárního užití češtiny)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1116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II.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Literatura vrcholného středověku (konec 13. století – počátek 15. století)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(Vznik česky psané literatury a její rozvoj ve 14. století)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a)	Zrození české (česky psané) literatury: doba kolem r. 1300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(Počátky laicizace a zčeštění literatury)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	Doba lucemburská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(Vrchol feudální kultury a úsilí o demokratizaci literatury)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6980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III.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Literatura doby husitské (počátek 15. století – 70. léta 15. století)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(Zlidovění literatury v době husitské)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a)	Literatura počátku husitství a období husitských bojů (počátek 15. století – 30. léta 15. století)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(Účast literatury na ideové přípravě revolučního hnutí a na revolučních bojích)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	Literatura doznívajícího husitství (30. – 70. léta 15. století)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(Doznívání husitských ideálů v literatuře po likvidaci revolučního hnutí)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48235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IV.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Literatura renesance, humanismu a reformace (70. léta 15. století – 20. léta 17. století)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Úsilí o spojení literatury s životní praxí za kulturní převahy měšťanstva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a)	Období raného humanismu (70. léta 15. století – 20. léta 16. století)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Počátky nového rozvoje literatury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	Období vrcholného humanismu (20. léta 16. století – 20. léta 17. století)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Rozkvět měšťanské literatury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a)	Raný humanismus (70. léta 15. století – 20. léta 16. století)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	Zobecněný humanismus (20. – 70. léta 16. století)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c)	Popularizovaný humanismus (70. léta 16. století – 20. léta 17. století)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10030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70920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V.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Literatura baroka (20. léta 17. století – 70. léta 18. století)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Ústup měšťanské kultury a rostoucí význam lidové tvorby v období vládnoucí protireformace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a) Evangelické baroko </a:t>
            </a:r>
          </a:p>
          <a:p>
            <a:pPr marL="36000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Dovršení předbělohorské kulturní tradice v literatuře emigrantské a nástup protireformace v literatuře domácí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b) Katolické baroko </a:t>
            </a:r>
          </a:p>
          <a:p>
            <a:pPr marL="36000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Ústní lidová slovesnost v popředí domácího literárního procesu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a) Počátky baroka (20. – 50. léta 17. století)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 Literatura vrcholícího baroka (50. – 80. léta 17. století)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c) Vyvrcholení baroka a jeho doznívání (80. léta 17. století – 70. léta 18. století)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8001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Vymezení základních aspektů středověké vs. novověké literatury </a:t>
            </a:r>
            <a:r>
              <a:rPr lang="cs-CZ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(W. </a:t>
            </a:r>
            <a:r>
              <a:rPr lang="cs-CZ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Koschmal</a:t>
            </a:r>
            <a:r>
              <a:rPr lang="cs-CZ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pPr marL="0" indent="0">
              <a:buNone/>
            </a:pP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středověk</a:t>
            </a:r>
          </a:p>
          <a:p>
            <a:pPr marL="0" indent="0">
              <a:buNone/>
            </a:pP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confessio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tradice</a:t>
            </a:r>
          </a:p>
          <a:p>
            <a:pPr marL="0" indent="0"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statičnost (involuce)</a:t>
            </a:r>
          </a:p>
          <a:p>
            <a:pPr marL="0" indent="0"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kolektiv</a:t>
            </a:r>
          </a:p>
          <a:p>
            <a:pPr marL="0" indent="0"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všeobecnost, univerzálnost</a:t>
            </a:r>
          </a:p>
          <a:p>
            <a:endParaRPr lang="cs-CZ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B85B8F40-E6B3-872A-194C-B94E74AA1543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novověk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inovace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dynamičnost (evoluce)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individuum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specifičnost, individualita</a:t>
            </a:r>
          </a:p>
        </p:txBody>
      </p:sp>
    </p:spTree>
    <p:extLst>
      <p:ext uri="{BB962C8B-B14F-4D97-AF65-F5344CB8AC3E}">
        <p14:creationId xmlns:p14="http://schemas.microsoft.com/office/powerpoint/2010/main" val="40095848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Výchozí teze pro nový metodologický koncept literární historie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Wingdings" panose="05000000000000000000" pitchFamily="2" charset="2"/>
              </a:rPr>
              <a:t> objektivně existují jen texty, ne dějinný proces -) psaní historie je ze své podstaty kreativní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Wingdings" panose="05000000000000000000" pitchFamily="2" charset="2"/>
              </a:rPr>
              <a:t> neexistuje objektivní, trvale platný, konečný popis literárního procesu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Wingdings" panose="05000000000000000000" pitchFamily="2" charset="2"/>
              </a:rPr>
              <a:t> časová a dějinná situovanost historického poznání – neustálá změna předmětu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Wingdings" panose="05000000000000000000" pitchFamily="2" charset="2"/>
              </a:rPr>
              <a:t> potřeba hodnocení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Wingdings" panose="05000000000000000000" pitchFamily="2" charset="2"/>
              </a:rPr>
              <a:t> texty jako komplikované komplexity o mnoha neznámých – konec rozpaků nad heterogenními jevy – cílem je registrování způsobů a míry prolínání, směšování a modifikace 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Wingdings" panose="05000000000000000000" pitchFamily="2" charset="2"/>
              </a:rPr>
              <a:t> odmítnutí teleologie dějin (historiografie musí končit v přítomnosti)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Wingdings" panose="05000000000000000000" pitchFamily="2" charset="2"/>
              </a:rPr>
              <a:t> nejde o odkrývání hlubinných zákonitostí dějin, ale sledování „dějin smyslu“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Wingdings" panose="05000000000000000000" pitchFamily="2" charset="2"/>
              </a:rPr>
              <a:t> popření striktní linearity literárního vývoje (existence jedné kanonizované literární řady) – pluralitní a diskontinuitní charakter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084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3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Základní charakteristika „starého“ (středověkého) literárního materiálu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nedochovanost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torzovitost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nečitelnost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nesrozumitelnost </a:t>
            </a:r>
          </a:p>
          <a:p>
            <a:pPr marL="22098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914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„Nesrozumitelnost“ dochovaných literárních děl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historicky odlišný stav jazykového kódu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historicky odlišný stav „kulturního kódu“ („kulturní distance“)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odlišná komunikační situace (orální kultura)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odlišný literární život (kolektivní paměťové uchovávání, opisování; neexistence suverénní umělecké osobnosti, není pojetí textu jako stabilní a autorizované formy; specifické institucionální podmínky vzniku, produkce, distribuce, recepce, uchovávání slovesných projevů, …)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odlišný hodnotový systém, představy o světě, člověku, jejich vzájemném vztahu, …          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odlišné normy obecně kulturní, estetické i literární, odlišné představy o povaze, stratifikaci, adresátech literatury, …   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odlišné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poetologické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koncepce (normy)  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odlišné funkce literatury – neexistuje autonomnost (slovesného) umění 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1520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Metodologický zisk studia staré literatury</a:t>
            </a:r>
            <a:endParaRPr lang="cs-CZ" sz="30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zjevná nezřetelnost hranice mezi rekonstrukcí a konstrukcí v (literárně)historické práci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velká anonymita ve starší literatuře – předmětem je literární dílo samo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proměnlivost a historická podmíněnost pojetí literárnosti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interpretační bohatství textů minulosti (literární dílo jako projekt otevřený v čase, „nezavršené dění“)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inspirační potenciál pro novodobé umění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5534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Základní cíle kurzu</a:t>
            </a:r>
            <a:endParaRPr lang="cs-CZ" sz="30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alterita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„staré“ literatury jako pomoc při osvobozování se z vjemového vězení vlastní kultury (ukazuje nesamozřejmost zdánlivě samozřejmého)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reflexe vlastní dějinnosti a limitovanosti vlastní dějinností (horizontem čtení, rozumění, estetických a ideových preferencí)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význam dějinné paměti: pěstování „kulturní tolerance“ – „jinakost“ jako možnost reflexe i revidování vlastních hledisek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4669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Pojem „starší česká literatura“ </a:t>
            </a:r>
            <a:endParaRPr lang="cs-CZ" sz="30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geneze pojmu: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Dobrovský, Josef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Geschichte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der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böhmischen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Sprache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und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ältern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Literatur.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Gottlieb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Hase, Praha 1818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2., přepracované vydání).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300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„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Starší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česká literatura“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pomocné časové mezníky (dle „akademických dějin“): 863 – 1781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(potřeba kritické revize – mezníky vytvořeny pro potřeby své doby)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700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53B22-47A9-F6DE-170D-8B87249C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DFD147-93D4-00EC-370B-D99C0EB4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Přelom 18. a 19. století – proměny ve vnímání základních literárních kategorií (literární dílo, autor, literatura):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slovesné umění jako projev fixovaný tištěným písmem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pojetí autora jako autority, která text obdařuje definitivní formou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pojetí textu jako stabilní a autorizované formy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důvody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technické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knihtisk jako splnění snu o věrné kopii, jako ideální spojení mnohosti s neměnností  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důvody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právní a intelektuální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vytvoření instance autorizace; myšlenka literárního vlastnictví získává právní sílu (vznik autorského práva)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prosazení všeobecné gramotnosti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prosazování čtení tichého – soukromého – extenzivního jako základních čtenářských technik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pojem 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beletrie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(literární dílo s primárně estetickou funkcí) – autonomie (slovesného) umění</a:t>
            </a:r>
          </a:p>
        </p:txBody>
      </p:sp>
    </p:spTree>
    <p:extLst>
      <p:ext uri="{BB962C8B-B14F-4D97-AF65-F5344CB8AC3E}">
        <p14:creationId xmlns:p14="http://schemas.microsoft.com/office/powerpoint/2010/main" val="24072158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1809</Words>
  <Application>Microsoft Office PowerPoint</Application>
  <PresentationFormat>Širokoúhlá obrazovka</PresentationFormat>
  <Paragraphs>222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6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Předmět literární paleobohemistiky </vt:lpstr>
      <vt:lpstr>Předmět literární historie </vt:lpstr>
      <vt:lpstr>Základní charakteristika „starého“ (středověkého) literárního materiálu</vt:lpstr>
      <vt:lpstr>„Nesrozumitelnost“ dochovaných literárních děl</vt:lpstr>
      <vt:lpstr>Metodologický zisk studia staré literatury</vt:lpstr>
      <vt:lpstr>Základní cíle kurzu</vt:lpstr>
      <vt:lpstr>Pojem „starší česká literatura“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Vymezování množiny materiálu literární historie</vt:lpstr>
      <vt:lpstr>Prezentace aplikace PowerPoint</vt:lpstr>
      <vt:lpstr>Prezentace aplikace PowerPoint</vt:lpstr>
      <vt:lpstr> Periodizace starší české literatury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Vymezení základních aspektů středověké vs. novověké literatury (W. Koschmal)</vt:lpstr>
      <vt:lpstr>Výchozí teze pro nový metodologický koncept literární historie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Předmět literární paleobohemistiky </dc:title>
  <dc:creator>Činčurová, Bára</dc:creator>
  <cp:lastModifiedBy>Činčurová, Bára</cp:lastModifiedBy>
  <cp:revision>3</cp:revision>
  <dcterms:created xsi:type="dcterms:W3CDTF">2023-08-01T14:33:39Z</dcterms:created>
  <dcterms:modified xsi:type="dcterms:W3CDTF">2023-08-02T16:25:13Z</dcterms:modified>
</cp:coreProperties>
</file>