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66" r:id="rId3"/>
    <p:sldId id="267" r:id="rId4"/>
    <p:sldId id="257" r:id="rId5"/>
    <p:sldId id="265" r:id="rId6"/>
    <p:sldId id="259" r:id="rId7"/>
    <p:sldId id="258" r:id="rId8"/>
    <p:sldId id="260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4D042-84B5-43EB-9D9F-D77BBE0593F1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ACC9A5-BF59-4750-AE8E-01496D40F3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6420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CC9A5-BF59-4750-AE8E-01496D40F3FC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9747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FFF3-E4BD-4E13-8B2C-5C8277061F3C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1CA1B55-A997-4CEF-9830-3723E5DD38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FFF3-E4BD-4E13-8B2C-5C8277061F3C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A1B55-A997-4CEF-9830-3723E5DD38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1CA1B55-A997-4CEF-9830-3723E5DD38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FFF3-E4BD-4E13-8B2C-5C8277061F3C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FFF3-E4BD-4E13-8B2C-5C8277061F3C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1CA1B55-A997-4CEF-9830-3723E5DD38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FFF3-E4BD-4E13-8B2C-5C8277061F3C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1CA1B55-A997-4CEF-9830-3723E5DD38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A27FFF3-E4BD-4E13-8B2C-5C8277061F3C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A1B55-A997-4CEF-9830-3723E5DD38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FFF3-E4BD-4E13-8B2C-5C8277061F3C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1CA1B55-A997-4CEF-9830-3723E5DD38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FFF3-E4BD-4E13-8B2C-5C8277061F3C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1CA1B55-A997-4CEF-9830-3723E5DD38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FFF3-E4BD-4E13-8B2C-5C8277061F3C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1CA1B55-A997-4CEF-9830-3723E5DD38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1CA1B55-A997-4CEF-9830-3723E5DD38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FFF3-E4BD-4E13-8B2C-5C8277061F3C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1CA1B55-A997-4CEF-9830-3723E5DD38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A27FFF3-E4BD-4E13-8B2C-5C8277061F3C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A27FFF3-E4BD-4E13-8B2C-5C8277061F3C}" type="datetimeFigureOut">
              <a:rPr lang="cs-CZ" smtClean="0"/>
              <a:pPr/>
              <a:t>11.3.2020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1CA1B55-A997-4CEF-9830-3723E5DD38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33600" y="2900536"/>
            <a:ext cx="6560234" cy="1752600"/>
          </a:xfrm>
        </p:spPr>
        <p:txBody>
          <a:bodyPr/>
          <a:lstStyle/>
          <a:p>
            <a:r>
              <a:rPr lang="cs-CZ" smtClean="0"/>
              <a:t>Strategický marketing</a:t>
            </a: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Strategický management a marketing</a:t>
            </a:r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Segmentace na průmyslovém trhu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i="1" dirty="0"/>
              <a:t>demografická</a:t>
            </a:r>
            <a:r>
              <a:rPr lang="cs-CZ" dirty="0"/>
              <a:t>: odvětví, velikost odběratele, umístění (geografické);</a:t>
            </a:r>
          </a:p>
          <a:p>
            <a:pPr lvl="0"/>
            <a:r>
              <a:rPr lang="cs-CZ" i="1" dirty="0"/>
              <a:t>provozní</a:t>
            </a:r>
            <a:r>
              <a:rPr lang="cs-CZ" dirty="0"/>
              <a:t>: technologie, uživatelský status (lehký, střední a silný uživatel, neuživatel), schopnosti zákazníka;</a:t>
            </a:r>
          </a:p>
          <a:p>
            <a:pPr lvl="0"/>
            <a:r>
              <a:rPr lang="cs-CZ" i="1" dirty="0"/>
              <a:t>nákupní přístupy</a:t>
            </a:r>
            <a:r>
              <a:rPr lang="cs-CZ" dirty="0"/>
              <a:t>: organizace nákupu, stávající obchodní vztahy (nové, modifikované, opakované), nákupní politika, nákupní kritéria (leasing, tendr, cena, platební podmínky, dodací podmínky), struktura vnitřního členění, obecná pořizovací strategie;</a:t>
            </a:r>
          </a:p>
          <a:p>
            <a:pPr lvl="0"/>
            <a:r>
              <a:rPr lang="cs-CZ" i="1" dirty="0"/>
              <a:t>situace</a:t>
            </a:r>
            <a:r>
              <a:rPr lang="cs-CZ" dirty="0"/>
              <a:t>: naléhavost, aplikační specifika, velikost objednávky (rychlé a náhlé, promptní dodávky);</a:t>
            </a:r>
          </a:p>
          <a:p>
            <a:pPr lvl="0"/>
            <a:r>
              <a:rPr lang="cs-CZ" i="1" dirty="0"/>
              <a:t>osobní</a:t>
            </a:r>
            <a:r>
              <a:rPr lang="cs-CZ" dirty="0"/>
              <a:t>: vstřícnost, vzájemná podobnost a náklonnost, postoj k riziku, věrnost.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Segmentace na spotřebitelském trhu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229600" cy="4857403"/>
          </a:xfrm>
        </p:spPr>
        <p:txBody>
          <a:bodyPr>
            <a:noAutofit/>
          </a:bodyPr>
          <a:lstStyle/>
          <a:p>
            <a:pPr lvl="0"/>
            <a:r>
              <a:rPr lang="cs-CZ" sz="2000" i="1" dirty="0"/>
              <a:t>demografická kritéria</a:t>
            </a:r>
            <a:r>
              <a:rPr lang="cs-CZ" sz="2000" dirty="0"/>
              <a:t>: věk (v různé škále členění), pohlaví, velikost rodiny, počet dětí, životní cyklus rodiny, vzdělání, povolání, příjem, vybavení domácnosti</a:t>
            </a:r>
            <a:r>
              <a:rPr lang="cs-CZ" sz="2000" dirty="0" smtClean="0"/>
              <a:t>;</a:t>
            </a:r>
          </a:p>
          <a:p>
            <a:pPr lvl="0"/>
            <a:endParaRPr lang="cs-CZ" sz="2000" dirty="0" smtClean="0"/>
          </a:p>
          <a:p>
            <a:pPr lvl="0"/>
            <a:r>
              <a:rPr lang="cs-CZ" sz="2000" i="1" dirty="0" smtClean="0"/>
              <a:t>etnografická </a:t>
            </a:r>
            <a:r>
              <a:rPr lang="cs-CZ" sz="2000" i="1" dirty="0"/>
              <a:t>kritéria</a:t>
            </a:r>
            <a:r>
              <a:rPr lang="cs-CZ" sz="2000" dirty="0"/>
              <a:t>: národnost, rasa, náboženství, folklorní etniky;</a:t>
            </a:r>
          </a:p>
          <a:p>
            <a:pPr lvl="0"/>
            <a:r>
              <a:rPr lang="cs-CZ" sz="2000" i="1" dirty="0"/>
              <a:t>fyzický (fyziologická) kritéria</a:t>
            </a:r>
            <a:r>
              <a:rPr lang="cs-CZ" sz="2000" dirty="0"/>
              <a:t>: zdravotní stav, fyziologické a antropometrické dispozice</a:t>
            </a:r>
            <a:r>
              <a:rPr lang="cs-CZ" sz="2000" dirty="0" smtClean="0"/>
              <a:t>;</a:t>
            </a:r>
          </a:p>
          <a:p>
            <a:pPr lvl="0"/>
            <a:endParaRPr lang="cs-CZ" sz="2000" dirty="0"/>
          </a:p>
          <a:p>
            <a:pPr lvl="0"/>
            <a:r>
              <a:rPr lang="cs-CZ" sz="2000" i="1" dirty="0"/>
              <a:t>geografická kritéria</a:t>
            </a:r>
            <a:r>
              <a:rPr lang="cs-CZ" sz="2000" dirty="0"/>
              <a:t>: bydliště, země, město, čtvrtě a sídliště, hustota osídlení, rozměr regionů, morfologie krajiny, podnebí</a:t>
            </a:r>
            <a:r>
              <a:rPr lang="cs-CZ" sz="2000" dirty="0" smtClean="0"/>
              <a:t>;</a:t>
            </a:r>
          </a:p>
          <a:p>
            <a:pPr lvl="0"/>
            <a:endParaRPr lang="cs-CZ" sz="2000" dirty="0"/>
          </a:p>
          <a:p>
            <a:pPr lvl="0"/>
            <a:r>
              <a:rPr lang="cs-CZ" sz="2000" i="1" dirty="0" err="1"/>
              <a:t>psychografická</a:t>
            </a:r>
            <a:r>
              <a:rPr lang="cs-CZ" sz="2000" i="1" dirty="0"/>
              <a:t> kritéria</a:t>
            </a:r>
            <a:r>
              <a:rPr lang="cs-CZ" sz="2000" dirty="0"/>
              <a:t>: životní styl, osobnost, status, sociální třída;</a:t>
            </a:r>
          </a:p>
          <a:p>
            <a:pPr lvl="0"/>
            <a:r>
              <a:rPr lang="cs-CZ" sz="2000" i="1" dirty="0"/>
              <a:t>nákupní chování</a:t>
            </a:r>
            <a:r>
              <a:rPr lang="cs-CZ" sz="2000" dirty="0"/>
              <a:t>: status uživatele, nákupní příležitost, užitky, stupeň užívání, status věrnosti k produktu, postoj k výrobku, stupeň připravenosti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Marketingová strategie = Funkční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Funkční = dílčí strategie, která ovlivňuje hospodaření podniku v průběhu strategického období. </a:t>
            </a:r>
          </a:p>
          <a:p>
            <a:r>
              <a:rPr lang="cs-CZ" dirty="0" smtClean="0"/>
              <a:t>Formálním vyjádřením je stanovení nebo odhadnutí předpokládaných hodnot ekonomických ukazatelů 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Opakování: Druhy funkčních strategií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Marketingová strategie</a:t>
            </a:r>
          </a:p>
          <a:p>
            <a:r>
              <a:rPr lang="cs-CZ" dirty="0" smtClean="0"/>
              <a:t>Inovační strategie</a:t>
            </a:r>
          </a:p>
          <a:p>
            <a:r>
              <a:rPr lang="cs-CZ" dirty="0" smtClean="0"/>
              <a:t>Finanční strategie</a:t>
            </a:r>
          </a:p>
          <a:p>
            <a:r>
              <a:rPr lang="cs-CZ" dirty="0" smtClean="0"/>
              <a:t>Výrobní strategie</a:t>
            </a:r>
          </a:p>
          <a:p>
            <a:r>
              <a:rPr lang="cs-CZ" dirty="0" smtClean="0"/>
              <a:t>Obchodní strategie</a:t>
            </a:r>
          </a:p>
          <a:p>
            <a:r>
              <a:rPr lang="cs-CZ" dirty="0" smtClean="0"/>
              <a:t>Personální strategie</a:t>
            </a:r>
          </a:p>
          <a:p>
            <a:r>
              <a:rPr lang="cs-CZ" dirty="0" smtClean="0"/>
              <a:t>Komunikační strategie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Strategický marketing tedy 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Jedná se o vývojovou fázi marketingu</a:t>
            </a:r>
          </a:p>
          <a:p>
            <a:endParaRPr lang="cs-CZ" dirty="0" smtClean="0"/>
          </a:p>
          <a:p>
            <a:r>
              <a:rPr lang="cs-CZ" dirty="0" err="1" smtClean="0"/>
              <a:t>Kotler</a:t>
            </a:r>
            <a:r>
              <a:rPr lang="cs-CZ" dirty="0" smtClean="0"/>
              <a:t> a kol: proces sladění silných stránek firmy se skupinami zákazníků, kterým firma může sloužit</a:t>
            </a:r>
          </a:p>
          <a:p>
            <a:endParaRPr lang="cs-CZ" dirty="0" smtClean="0"/>
          </a:p>
          <a:p>
            <a:r>
              <a:rPr lang="cs-CZ" dirty="0" smtClean="0"/>
              <a:t>Jedná se o proces, který může ovlivnit celý směr firmy, proto je potřebná znalost makroprostředí i mikroprostředí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Strategický marketing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 orientován dlouhodobě a směřován k výběru cílového trhu a strategického segmentu, na které by se měla firma zaměřit v zájmu dosažení nejen svých vrcholových, ale i dílčích cílů; dále ve volbě vhodné kombinace marketingového mixu a základních strategických operací a aktivit (Jakubíková, 2013)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Strategický marketingový plán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Vize a mise</a:t>
            </a:r>
          </a:p>
          <a:p>
            <a:r>
              <a:rPr lang="cs-CZ" dirty="0" smtClean="0"/>
              <a:t>Průzkum trhu (vhodný marketingový výzkum)</a:t>
            </a:r>
          </a:p>
          <a:p>
            <a:r>
              <a:rPr lang="cs-CZ" dirty="0" smtClean="0"/>
              <a:t>Analýza současné situace firmy – situační analýzy (důležitý faktor = čas; co nás zajímá, jaké jsou vhodné zdroje informací?)</a:t>
            </a:r>
          </a:p>
          <a:p>
            <a:r>
              <a:rPr lang="cs-CZ" dirty="0" smtClean="0"/>
              <a:t>Stanovení marketingových cílů (mrk cíle se výhradně týkají produktů a trhu; příklady?)</a:t>
            </a:r>
          </a:p>
          <a:p>
            <a:r>
              <a:rPr lang="cs-CZ" dirty="0" smtClean="0"/>
              <a:t>Formulování marketingových strategií - opíráme se o silné stránky firmy (tvorba alternativ)</a:t>
            </a:r>
          </a:p>
          <a:p>
            <a:r>
              <a:rPr lang="cs-CZ" dirty="0" smtClean="0"/>
              <a:t>Implementace</a:t>
            </a:r>
          </a:p>
          <a:p>
            <a:r>
              <a:rPr lang="cs-CZ" dirty="0" smtClean="0"/>
              <a:t>Metody a možnosti prověření výsledků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Opakování: MISE, VIZE,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Mise – vyjadřuje přání firmy jak by měla být vnímána veřejností</a:t>
            </a:r>
          </a:p>
          <a:p>
            <a:endParaRPr lang="cs-CZ" dirty="0" smtClean="0"/>
          </a:p>
          <a:p>
            <a:r>
              <a:rPr lang="cs-CZ" dirty="0" smtClean="0"/>
              <a:t>Vize – označuje formulaci perspektivní orientace a hlavních cílů firmy z dlouhodobého hlediska. Jsou to myšlenky mající motivující charakter. Je určena zejména pro vnitrofiremní potřebu.</a:t>
            </a:r>
          </a:p>
          <a:p>
            <a:endParaRPr lang="cs-CZ" dirty="0" smtClean="0"/>
          </a:p>
          <a:p>
            <a:r>
              <a:rPr lang="cs-CZ" dirty="0" smtClean="0"/>
              <a:t>Cíle – konkrétní stav, jehož chceme dosáhnout v určitém čase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Mám vybranou strategii a co te</a:t>
            </a:r>
            <a:r>
              <a:rPr lang="cs-CZ" dirty="0"/>
              <a:t>ď</a:t>
            </a:r>
            <a:r>
              <a:rPr lang="cs-CZ" dirty="0" smtClean="0"/>
              <a:t>: </a:t>
            </a:r>
            <a:r>
              <a:rPr lang="cs-CZ" sz="2700" dirty="0" smtClean="0"/>
              <a:t>Příprava marketingové strategie	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Volba trhů (segmentace)</a:t>
            </a:r>
          </a:p>
          <a:p>
            <a:r>
              <a:rPr lang="cs-CZ" dirty="0" smtClean="0"/>
              <a:t>Volba stimulace trhu</a:t>
            </a:r>
          </a:p>
          <a:p>
            <a:r>
              <a:rPr lang="cs-CZ" dirty="0" smtClean="0"/>
              <a:t>Určení konkurenční pozice</a:t>
            </a:r>
          </a:p>
          <a:p>
            <a:r>
              <a:rPr lang="cs-CZ" dirty="0" smtClean="0"/>
              <a:t>Rozhodnutí o případných aliancích</a:t>
            </a:r>
          </a:p>
          <a:p>
            <a:r>
              <a:rPr lang="cs-CZ" dirty="0" smtClean="0"/>
              <a:t>Vypracování strategie (strategického marketingového plánu)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Když je segmentace tak důležitá, tak malé opakování: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Vychází se z rozdělení trhu:</a:t>
            </a:r>
          </a:p>
          <a:p>
            <a:pPr lvl="1"/>
            <a:r>
              <a:rPr lang="cs-CZ" dirty="0" smtClean="0"/>
              <a:t>Průmyslový trh (uplatňuje se B2B komunikace)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Spotřební </a:t>
            </a:r>
            <a:r>
              <a:rPr lang="cs-CZ" dirty="0"/>
              <a:t>trh (uplatňuje se </a:t>
            </a:r>
            <a:r>
              <a:rPr lang="cs-CZ" dirty="0" smtClean="0"/>
              <a:t>B2C </a:t>
            </a:r>
            <a:r>
              <a:rPr lang="cs-CZ" dirty="0"/>
              <a:t>komunikace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Vládní trh </a:t>
            </a:r>
            <a:r>
              <a:rPr lang="cs-CZ" dirty="0"/>
              <a:t>(uplatňuje se </a:t>
            </a:r>
            <a:r>
              <a:rPr lang="cs-CZ" dirty="0" smtClean="0"/>
              <a:t>B2G </a:t>
            </a:r>
            <a:r>
              <a:rPr lang="cs-CZ" dirty="0"/>
              <a:t>komunikace)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1563</TotalTime>
  <Words>586</Words>
  <Application>Microsoft Office PowerPoint</Application>
  <PresentationFormat>Předvádění na obrazovce (4:3)</PresentationFormat>
  <Paragraphs>65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Administrativní</vt:lpstr>
      <vt:lpstr>Strategický management a marketing</vt:lpstr>
      <vt:lpstr>Marketingová strategie = Funkční strategie</vt:lpstr>
      <vt:lpstr>Opakování: Druhy funkčních strategií</vt:lpstr>
      <vt:lpstr>Strategický marketing tedy je:</vt:lpstr>
      <vt:lpstr>Strategický marketing</vt:lpstr>
      <vt:lpstr>Strategický marketingový plán</vt:lpstr>
      <vt:lpstr>Opakování: MISE, VIZE, CÍLE</vt:lpstr>
      <vt:lpstr>Mám vybranou strategii a co teď: Příprava marketingové strategie </vt:lpstr>
      <vt:lpstr>Když je segmentace tak důležitá, tak malé opakování:</vt:lpstr>
      <vt:lpstr>Segmentace na průmyslovém trhu</vt:lpstr>
      <vt:lpstr>Segmentace na spotřebitelském trhu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Petka</dc:creator>
  <cp:lastModifiedBy>POKUSNY UCET,ZAM,CIVT</cp:lastModifiedBy>
  <cp:revision>28</cp:revision>
  <dcterms:created xsi:type="dcterms:W3CDTF">2015-10-02T12:53:49Z</dcterms:created>
  <dcterms:modified xsi:type="dcterms:W3CDTF">2020-03-11T11:08:15Z</dcterms:modified>
</cp:coreProperties>
</file>