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1" r:id="rId2"/>
    <p:sldId id="256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52" autoAdjust="0"/>
    <p:restoredTop sz="94605" autoAdjust="0"/>
  </p:normalViewPr>
  <p:slideViewPr>
    <p:cSldViewPr>
      <p:cViewPr varScale="1">
        <p:scale>
          <a:sx n="80" d="100"/>
          <a:sy n="80" d="100"/>
        </p:scale>
        <p:origin x="-1046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08C4B4-83B0-44FF-B0AB-1ED2404FBE17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83EA32-3EB1-4F5E-A179-B102FC4652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5004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365C-F5CD-4D78-BDC8-CE9323E8FCB2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F223-0E95-40E5-BC28-FF2F41503D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874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365C-F5CD-4D78-BDC8-CE9323E8FCB2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F223-0E95-40E5-BC28-FF2F41503D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9755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365C-F5CD-4D78-BDC8-CE9323E8FCB2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F223-0E95-40E5-BC28-FF2F41503D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0611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365C-F5CD-4D78-BDC8-CE9323E8FCB2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F223-0E95-40E5-BC28-FF2F41503D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9809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365C-F5CD-4D78-BDC8-CE9323E8FCB2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F223-0E95-40E5-BC28-FF2F41503D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8238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365C-F5CD-4D78-BDC8-CE9323E8FCB2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F223-0E95-40E5-BC28-FF2F41503D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1204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365C-F5CD-4D78-BDC8-CE9323E8FCB2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F223-0E95-40E5-BC28-FF2F41503D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6019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365C-F5CD-4D78-BDC8-CE9323E8FCB2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F223-0E95-40E5-BC28-FF2F41503D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4266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365C-F5CD-4D78-BDC8-CE9323E8FCB2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F223-0E95-40E5-BC28-FF2F41503D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6811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365C-F5CD-4D78-BDC8-CE9323E8FCB2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F223-0E95-40E5-BC28-FF2F41503D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4867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365C-F5CD-4D78-BDC8-CE9323E8FCB2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F223-0E95-40E5-BC28-FF2F41503D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1789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53000">
              <a:schemeClr val="accent1">
                <a:lumMod val="40000"/>
                <a:lumOff val="60000"/>
              </a:schemeClr>
            </a:gs>
            <a:gs pos="83000">
              <a:schemeClr val="accent1">
                <a:lumMod val="20000"/>
                <a:lumOff val="80000"/>
              </a:schemeClr>
            </a:gs>
            <a:gs pos="10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7365C-F5CD-4D78-BDC8-CE9323E8FCB2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5F223-0E95-40E5-BC28-FF2F41503D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152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187624" y="908720"/>
            <a:ext cx="6768752" cy="4608512"/>
          </a:xfrm>
          <a:prstGeom prst="rect">
            <a:avLst/>
          </a:prstGeom>
          <a:noFill/>
          <a:ln w="50800" cap="rnd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0" b="1" dirty="0" smtClean="0">
                <a:solidFill>
                  <a:srgbClr val="002060"/>
                </a:solidFill>
              </a:rPr>
              <a:t>CÉVNÍ ONEMOCNĚNÍ MOZKU</a:t>
            </a:r>
            <a:endParaRPr lang="cs-CZ" sz="8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860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450"/>
                            </p:stCondLst>
                            <p:childTnLst>
                              <p:par>
                                <p:cTn id="12" presetID="2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950"/>
                            </p:stCondLst>
                            <p:childTnLst>
                              <p:par>
                                <p:cTn id="16" presetID="2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611560" y="548680"/>
            <a:ext cx="7848872" cy="5832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000" b="1" dirty="0" smtClean="0">
                <a:solidFill>
                  <a:srgbClr val="002060"/>
                </a:solidFill>
              </a:rPr>
              <a:t>CÉVNÍ ONEMOCNĚNÍ MOZKU</a:t>
            </a:r>
          </a:p>
          <a:p>
            <a:pPr marL="285750" indent="-285750">
              <a:buFont typeface="Arial" pitchFamily="34" charset="0"/>
              <a:buChar char="•"/>
            </a:pPr>
            <a:endParaRPr lang="cs-CZ" dirty="0"/>
          </a:p>
          <a:p>
            <a:r>
              <a:rPr lang="cs-CZ" dirty="0" smtClean="0"/>
              <a:t>= onemocnění způsobená poruchou v krevním zásobení</a:t>
            </a:r>
          </a:p>
          <a:p>
            <a:endParaRPr lang="cs-CZ" dirty="0"/>
          </a:p>
          <a:p>
            <a:r>
              <a:rPr lang="cs-CZ" b="1" dirty="0" smtClean="0"/>
              <a:t>CMP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3. nejčastější příčina smrti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ročně onemocní </a:t>
            </a:r>
            <a:r>
              <a:rPr lang="cs-CZ" sz="1900" dirty="0" smtClean="0"/>
              <a:t>30 000</a:t>
            </a:r>
            <a:r>
              <a:rPr lang="cs-CZ" dirty="0" smtClean="0"/>
              <a:t> osob, do roka umírá 30 %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následná ivalidizace</a:t>
            </a:r>
          </a:p>
          <a:p>
            <a:pPr marL="285750" indent="-285750">
              <a:buFont typeface="Arial" pitchFamily="34" charset="0"/>
              <a:buChar char="•"/>
            </a:pPr>
            <a:endParaRPr lang="cs-CZ" dirty="0"/>
          </a:p>
          <a:p>
            <a:r>
              <a:rPr lang="cs-CZ" u="sng" dirty="0" smtClean="0"/>
              <a:t>příčiny</a:t>
            </a:r>
            <a:r>
              <a:rPr lang="cs-CZ" dirty="0" smtClean="0"/>
              <a:t>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ateroskleróza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hypertenze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embolizující srdeční příhody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malformace mozkových cév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hematologické choroby</a:t>
            </a:r>
          </a:p>
          <a:p>
            <a:pPr marL="285750" indent="-285750">
              <a:buFont typeface="Arial" pitchFamily="34" charset="0"/>
              <a:buChar char="•"/>
            </a:pPr>
            <a:endParaRPr lang="cs-CZ" dirty="0"/>
          </a:p>
          <a:p>
            <a:r>
              <a:rPr lang="cs-CZ" u="sng" dirty="0" smtClean="0"/>
              <a:t>dělení</a:t>
            </a:r>
            <a:r>
              <a:rPr lang="cs-CZ" dirty="0" smtClean="0"/>
              <a:t>: </a:t>
            </a:r>
          </a:p>
          <a:p>
            <a:pPr marL="342900" indent="-342900">
              <a:buAutoNum type="alphaUcParenR"/>
            </a:pPr>
            <a:r>
              <a:rPr lang="cs-CZ" dirty="0" smtClean="0"/>
              <a:t>ischemické (75 - 80</a:t>
            </a:r>
            <a:r>
              <a:rPr lang="cs-CZ" baseline="-25000" dirty="0"/>
              <a:t> </a:t>
            </a:r>
            <a:r>
              <a:rPr lang="cs-CZ" dirty="0" smtClean="0"/>
              <a:t>%)</a:t>
            </a:r>
          </a:p>
          <a:p>
            <a:pPr marL="342900" indent="-342900">
              <a:buAutoNum type="alphaUcParenR"/>
            </a:pPr>
            <a:r>
              <a:rPr lang="cs-CZ" dirty="0" smtClean="0"/>
              <a:t>hemoragické (krvácivé)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94283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580331"/>
            <a:ext cx="7848872" cy="3801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 smtClean="0">
                <a:solidFill>
                  <a:srgbClr val="002060"/>
                </a:solidFill>
              </a:rPr>
              <a:t>A) ISCHEMICKÉ CMP</a:t>
            </a:r>
          </a:p>
          <a:p>
            <a:endParaRPr lang="cs-CZ" dirty="0" smtClean="0"/>
          </a:p>
          <a:p>
            <a:r>
              <a:rPr lang="cs-CZ" u="sng" dirty="0" smtClean="0"/>
              <a:t>příčiny</a:t>
            </a:r>
            <a:r>
              <a:rPr lang="cs-CZ" dirty="0" smtClean="0"/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zúžení nebo uzávěr tepny</a:t>
            </a:r>
            <a:r>
              <a:rPr lang="cs-CZ" dirty="0"/>
              <a:t> </a:t>
            </a:r>
            <a:r>
              <a:rPr lang="cs-CZ" dirty="0" smtClean="0"/>
              <a:t>(ateroskleróza, embolizace)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náhlé zvýšení krevního tlaku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pokles krevního tlaku</a:t>
            </a:r>
            <a:r>
              <a:rPr lang="cs-CZ" dirty="0"/>
              <a:t> </a:t>
            </a:r>
            <a:r>
              <a:rPr lang="cs-CZ" dirty="0" smtClean="0"/>
              <a:t>(srdeční selhání, šok)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zvýšení krevní viskozity</a:t>
            </a:r>
          </a:p>
          <a:p>
            <a:pPr marL="285750" indent="-285750">
              <a:buFont typeface="Arial" pitchFamily="34" charset="0"/>
              <a:buChar char="•"/>
            </a:pPr>
            <a:endParaRPr lang="cs-CZ" dirty="0"/>
          </a:p>
          <a:p>
            <a:r>
              <a:rPr lang="cs-CZ" u="sng" dirty="0" smtClean="0"/>
              <a:t>mechanismus vzniku</a:t>
            </a:r>
            <a:r>
              <a:rPr lang="cs-CZ" dirty="0" smtClean="0"/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obstrukční</a:t>
            </a:r>
            <a:r>
              <a:rPr lang="cs-CZ" dirty="0"/>
              <a:t> </a:t>
            </a:r>
            <a:r>
              <a:rPr lang="cs-CZ" dirty="0" smtClean="0"/>
              <a:t>(uzávěr trombem, embolem)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neobstrukční (hypoperfůzní)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6187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116632"/>
            <a:ext cx="7848872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 smtClean="0"/>
              <a:t>MÍSTO OBSTRUKCE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u="sng" dirty="0" smtClean="0"/>
              <a:t>Arteria cerebri media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cs-CZ" dirty="0" smtClean="0"/>
              <a:t>50 % všech iktů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cs-CZ" dirty="0" smtClean="0"/>
              <a:t>druhostranná hemiparéza více HK a ruka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cs-CZ" dirty="0" smtClean="0"/>
              <a:t>postižení řeči (POZOR</a:t>
            </a:r>
            <a:r>
              <a:rPr lang="cs-CZ" sz="1900" dirty="0" smtClean="0"/>
              <a:t>!</a:t>
            </a:r>
            <a:r>
              <a:rPr lang="cs-CZ" dirty="0" smtClean="0"/>
              <a:t> řečové centrum u praváků vlevo)</a:t>
            </a:r>
          </a:p>
          <a:p>
            <a:endParaRPr lang="cs-CZ" dirty="0"/>
          </a:p>
          <a:p>
            <a:pPr marL="285750" indent="-285750">
              <a:buFont typeface="Wingdings" pitchFamily="2" charset="2"/>
              <a:buChar char="§"/>
            </a:pPr>
            <a:r>
              <a:rPr lang="cs-CZ" u="sng" dirty="0" smtClean="0"/>
              <a:t>Arteria cerebri anterior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cs-CZ" dirty="0"/>
              <a:t>3</a:t>
            </a:r>
            <a:r>
              <a:rPr lang="cs-CZ" dirty="0" smtClean="0"/>
              <a:t> %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cs-CZ" dirty="0" smtClean="0"/>
              <a:t>druhostranná hemiparéza více DK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cs-CZ" dirty="0" smtClean="0"/>
              <a:t>paréza pohledu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cs-CZ" dirty="0" smtClean="0"/>
              <a:t>poruchy chování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cs-CZ" dirty="0" smtClean="0"/>
              <a:t>psychické změny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cs-CZ" dirty="0" smtClean="0"/>
              <a:t>změna osobnosti, vulgární vtipkování, gatismus</a:t>
            </a:r>
          </a:p>
          <a:p>
            <a:pPr marL="285750" indent="-285750">
              <a:buFont typeface="Arial" pitchFamily="34" charset="0"/>
              <a:buChar char="•"/>
            </a:pPr>
            <a:endParaRPr lang="cs-CZ" dirty="0"/>
          </a:p>
          <a:p>
            <a:pPr marL="285750" indent="-285750">
              <a:buFont typeface="Wingdings" pitchFamily="2" charset="2"/>
              <a:buChar char="§"/>
            </a:pPr>
            <a:r>
              <a:rPr lang="cs-CZ" u="sng" dirty="0" smtClean="0"/>
              <a:t>Arteria cerebri posterior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cs-CZ" dirty="0" smtClean="0"/>
              <a:t>12 %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cs-CZ" dirty="0" smtClean="0"/>
              <a:t>bez poruchy hybnosti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cs-CZ" dirty="0" smtClean="0"/>
              <a:t>poruchy zraku</a:t>
            </a:r>
          </a:p>
          <a:p>
            <a:pPr marL="285750" indent="-285750">
              <a:buFont typeface="Arial" pitchFamily="34" charset="0"/>
              <a:buChar char="•"/>
            </a:pPr>
            <a:endParaRPr lang="cs-CZ" dirty="0"/>
          </a:p>
          <a:p>
            <a:pPr marL="285750" indent="-285750">
              <a:buFont typeface="Wingdings" pitchFamily="2" charset="2"/>
              <a:buChar char="§"/>
            </a:pPr>
            <a:r>
              <a:rPr lang="cs-CZ" u="sng" dirty="0" smtClean="0"/>
              <a:t>Arteria vertebralis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cs-CZ" dirty="0" smtClean="0"/>
              <a:t>mozečkové příznaky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cs-CZ" dirty="0" smtClean="0"/>
              <a:t>sensitivní i motorické příznaky</a:t>
            </a:r>
            <a:endParaRPr lang="cs-CZ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cs-CZ" dirty="0" smtClean="0"/>
              <a:t>syndromy mozkového kmene</a:t>
            </a:r>
          </a:p>
        </p:txBody>
      </p:sp>
    </p:spTree>
    <p:extLst>
      <p:ext uri="{BB962C8B-B14F-4D97-AF65-F5344CB8AC3E}">
        <p14:creationId xmlns:p14="http://schemas.microsoft.com/office/powerpoint/2010/main" val="36187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752128" y="548680"/>
            <a:ext cx="7848872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 smtClean="0">
                <a:solidFill>
                  <a:srgbClr val="002060"/>
                </a:solidFill>
              </a:rPr>
              <a:t>B) HEMORAGICKÉ CMP</a:t>
            </a:r>
          </a:p>
          <a:p>
            <a:endParaRPr lang="cs-CZ" dirty="0" smtClean="0"/>
          </a:p>
          <a:p>
            <a:r>
              <a:rPr lang="cs-CZ" dirty="0" smtClean="0"/>
              <a:t>často rychlejší a horší průběh</a:t>
            </a:r>
          </a:p>
          <a:p>
            <a:r>
              <a:rPr lang="cs-CZ" dirty="0" smtClean="0"/>
              <a:t>často těžký neurologický deficit</a:t>
            </a:r>
          </a:p>
          <a:p>
            <a:r>
              <a:rPr lang="cs-CZ" dirty="0" smtClean="0"/>
              <a:t>alterace celkového stavu</a:t>
            </a:r>
          </a:p>
          <a:p>
            <a:endParaRPr lang="cs-CZ" dirty="0"/>
          </a:p>
          <a:p>
            <a:r>
              <a:rPr lang="cs-CZ" u="sng" dirty="0" smtClean="0"/>
              <a:t>příčiny</a:t>
            </a:r>
            <a:r>
              <a:rPr lang="cs-CZ" dirty="0" smtClean="0"/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arteriální hypertenze (nejčastěji)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ruptura arterie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cévní malformace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zvýšená krvácivost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důsledek antikoagulační léčby</a:t>
            </a:r>
          </a:p>
        </p:txBody>
      </p:sp>
    </p:spTree>
    <p:extLst>
      <p:ext uri="{BB962C8B-B14F-4D97-AF65-F5344CB8AC3E}">
        <p14:creationId xmlns:p14="http://schemas.microsoft.com/office/powerpoint/2010/main" val="36187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2128" y="548680"/>
            <a:ext cx="784887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cs-CZ" b="1" dirty="0" smtClean="0"/>
              <a:t>CMP u hypertoniků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cs-CZ" dirty="0" smtClean="0"/>
              <a:t>při vysokém tlaku céva praská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cs-CZ" dirty="0" smtClean="0"/>
              <a:t>během dne při rozčílení, sexu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cs-CZ" dirty="0" smtClean="0"/>
              <a:t>náhlé bezvědomí – pád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cs-CZ" dirty="0" smtClean="0"/>
              <a:t>častá lokalizace v </a:t>
            </a:r>
            <a:r>
              <a:rPr lang="cs-CZ" u="sng" dirty="0" smtClean="0"/>
              <a:t>Capsula interna</a:t>
            </a:r>
          </a:p>
          <a:p>
            <a:pPr marL="1200150" lvl="2" indent="-285750">
              <a:buFont typeface="Courier New" pitchFamily="49" charset="0"/>
              <a:buChar char="o"/>
            </a:pPr>
            <a:r>
              <a:rPr lang="cs-CZ" dirty="0" smtClean="0"/>
              <a:t>druhostranná hemiparéza, hemiplegie</a:t>
            </a:r>
          </a:p>
          <a:p>
            <a:pPr marL="1200150" lvl="2" indent="-285750">
              <a:buFont typeface="Courier New" pitchFamily="49" charset="0"/>
              <a:buChar char="o"/>
            </a:pPr>
            <a:r>
              <a:rPr lang="cs-CZ" dirty="0" smtClean="0"/>
              <a:t>druhostranná hemihypestezie</a:t>
            </a:r>
          </a:p>
          <a:p>
            <a:pPr marL="1200150" lvl="2" indent="-285750">
              <a:buFont typeface="Courier New" pitchFamily="49" charset="0"/>
              <a:buChar char="o"/>
            </a:pPr>
            <a:r>
              <a:rPr lang="cs-CZ" dirty="0" smtClean="0"/>
              <a:t>deviace hlavy a bulbů na stranu léze</a:t>
            </a:r>
          </a:p>
          <a:p>
            <a:pPr marL="1200150" lvl="2" indent="-285750">
              <a:buFont typeface="Courier New" pitchFamily="49" charset="0"/>
              <a:buChar char="o"/>
            </a:pPr>
            <a:r>
              <a:rPr lang="cs-CZ" dirty="0" smtClean="0"/>
              <a:t>při postižení n. VII - spadlý koutek, vytékající sliny, afazie</a:t>
            </a:r>
          </a:p>
          <a:p>
            <a:pPr marL="1200150" lvl="2" indent="-285750">
              <a:buFont typeface="Courier New" pitchFamily="49" charset="0"/>
              <a:buChar char="o"/>
            </a:pPr>
            <a:r>
              <a:rPr lang="cs-CZ" dirty="0" smtClean="0"/>
              <a:t>nereaguje</a:t>
            </a:r>
          </a:p>
          <a:p>
            <a:endParaRPr lang="cs-CZ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cs-CZ" b="1" dirty="0" smtClean="0"/>
              <a:t>CMP u normotoniků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cs-CZ" dirty="0" smtClean="0"/>
              <a:t>céva nepraská, ale prosakuje</a:t>
            </a:r>
          </a:p>
          <a:p>
            <a:r>
              <a:rPr lang="cs-CZ" dirty="0" smtClean="0"/>
              <a:t>___________________________________________________________________</a:t>
            </a:r>
            <a:endParaRPr lang="cs-CZ" dirty="0"/>
          </a:p>
          <a:p>
            <a:endParaRPr lang="cs-CZ" dirty="0" smtClean="0"/>
          </a:p>
          <a:p>
            <a:r>
              <a:rPr lang="cs-CZ" b="1" dirty="0"/>
              <a:t>D</a:t>
            </a:r>
            <a:r>
              <a:rPr lang="cs-CZ" b="1" dirty="0" smtClean="0"/>
              <a:t>iagnostika</a:t>
            </a:r>
            <a:r>
              <a:rPr lang="cs-CZ" dirty="0" smtClean="0"/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rozlišení ischemické a hemoragické CMP možné pouze pomocí:</a:t>
            </a:r>
          </a:p>
          <a:p>
            <a:pPr lvl="2"/>
            <a:r>
              <a:rPr lang="cs-CZ" dirty="0" smtClean="0"/>
              <a:t>CT</a:t>
            </a:r>
          </a:p>
          <a:p>
            <a:pPr lvl="2"/>
            <a:r>
              <a:rPr lang="cs-CZ" dirty="0" smtClean="0"/>
              <a:t>angiografie</a:t>
            </a:r>
          </a:p>
          <a:p>
            <a:pPr lvl="2"/>
            <a:r>
              <a:rPr lang="cs-CZ" dirty="0" smtClean="0"/>
              <a:t>sonografie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87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491182"/>
            <a:ext cx="7848872" cy="5463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500" b="1" dirty="0" smtClean="0">
                <a:solidFill>
                  <a:srgbClr val="002060"/>
                </a:solidFill>
              </a:rPr>
              <a:t>TERAPIE</a:t>
            </a:r>
          </a:p>
          <a:p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léčba musí být zahájena co nejdříve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u="sng" dirty="0" smtClean="0"/>
              <a:t>terapeutické okno</a:t>
            </a:r>
            <a:r>
              <a:rPr lang="cs-CZ" dirty="0" smtClean="0"/>
              <a:t> (3 - 6 hodin) - včasné zahájení </a:t>
            </a:r>
            <a:r>
              <a:rPr lang="cs-CZ" smtClean="0"/>
              <a:t>léčby zabrání </a:t>
            </a:r>
            <a:r>
              <a:rPr lang="cs-CZ" dirty="0" smtClean="0"/>
              <a:t>nevratnému poškození buněk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zajistit základní životní funkce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antiagregační léčba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antikoagulační léčba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trombolytická léčba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protiedémová léčba</a:t>
            </a:r>
          </a:p>
          <a:p>
            <a:pPr marL="285750" indent="-285750">
              <a:buFont typeface="Arial" pitchFamily="34" charset="0"/>
              <a:buChar char="•"/>
            </a:pP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ošetřovatelská péče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rehabilitace, reedukace řeči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operační léčba</a:t>
            </a:r>
          </a:p>
          <a:p>
            <a:pPr marL="285750" indent="-285750">
              <a:buFont typeface="Arial" pitchFamily="34" charset="0"/>
              <a:buChar char="•"/>
            </a:pP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dlouhodobá léčba - prevence recidiv</a:t>
            </a: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komplikace: dehydratace, dekubity, infekce, poruchy močení, trombózy žil DK, kontraktury</a:t>
            </a:r>
          </a:p>
        </p:txBody>
      </p:sp>
    </p:spTree>
    <p:extLst>
      <p:ext uri="{BB962C8B-B14F-4D97-AF65-F5344CB8AC3E}">
        <p14:creationId xmlns:p14="http://schemas.microsoft.com/office/powerpoint/2010/main" val="36187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624165"/>
            <a:ext cx="7848872" cy="5186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500" b="1" dirty="0" smtClean="0">
                <a:solidFill>
                  <a:srgbClr val="002060"/>
                </a:solidFill>
              </a:rPr>
              <a:t>RIZIKOVÉ FAKTORY</a:t>
            </a:r>
          </a:p>
          <a:p>
            <a:endParaRPr lang="cs-CZ" dirty="0"/>
          </a:p>
          <a:p>
            <a:pPr marL="285750" indent="-285750">
              <a:buFont typeface="Wingdings" pitchFamily="2" charset="2"/>
              <a:buChar char="§"/>
            </a:pPr>
            <a:r>
              <a:rPr lang="cs-CZ" dirty="0" smtClean="0"/>
              <a:t>neovlivnitelné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cs-CZ" dirty="0" smtClean="0"/>
              <a:t>věk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cs-CZ" dirty="0" smtClean="0"/>
              <a:t>pohlaví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cs-CZ" dirty="0" smtClean="0"/>
              <a:t>dědičnost</a:t>
            </a:r>
          </a:p>
          <a:p>
            <a:pPr marL="285750" indent="-285750">
              <a:buFont typeface="Arial" pitchFamily="34" charset="0"/>
              <a:buChar char="•"/>
            </a:pPr>
            <a:endParaRPr lang="cs-CZ" dirty="0"/>
          </a:p>
          <a:p>
            <a:pPr marL="285750" indent="-285750">
              <a:buFont typeface="Wingdings" pitchFamily="2" charset="2"/>
              <a:buChar char="§"/>
            </a:pPr>
            <a:r>
              <a:rPr lang="cs-CZ" dirty="0" smtClean="0"/>
              <a:t>ovlivnitelné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cs-CZ" dirty="0" smtClean="0"/>
              <a:t>kouření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cs-CZ" dirty="0" smtClean="0"/>
              <a:t>hypertenze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cs-CZ" dirty="0" smtClean="0"/>
              <a:t>obezita</a:t>
            </a:r>
          </a:p>
          <a:p>
            <a:pPr marL="285750" indent="-285750">
              <a:buFont typeface="Arial" pitchFamily="34" charset="0"/>
              <a:buChar char="•"/>
            </a:pPr>
            <a:endParaRPr lang="cs-CZ" dirty="0"/>
          </a:p>
          <a:p>
            <a:pPr marL="285750" indent="-285750">
              <a:buFont typeface="Wingdings" pitchFamily="2" charset="2"/>
              <a:buChar char="§"/>
            </a:pPr>
            <a:r>
              <a:rPr lang="cs-CZ" dirty="0" smtClean="0"/>
              <a:t>částečně ovlivnitelné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cs-CZ" dirty="0" smtClean="0"/>
              <a:t>cukrovka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cs-CZ" dirty="0" smtClean="0"/>
              <a:t>hyperlipidemie (vysoký cholesterol)</a:t>
            </a:r>
          </a:p>
          <a:p>
            <a:pPr marL="285750" indent="-285750">
              <a:buFont typeface="Arial" pitchFamily="34" charset="0"/>
              <a:buChar char="•"/>
            </a:pPr>
            <a:endParaRPr lang="cs-CZ" dirty="0"/>
          </a:p>
          <a:p>
            <a:pPr marL="285750" indent="-285750">
              <a:buFont typeface="Wingdings" pitchFamily="2" charset="2"/>
              <a:buChar char="§"/>
            </a:pPr>
            <a:r>
              <a:rPr lang="cs-CZ" dirty="0" smtClean="0"/>
              <a:t>cholesterol - HDL (hodný)</a:t>
            </a:r>
          </a:p>
          <a:p>
            <a:r>
              <a:rPr lang="cs-CZ" dirty="0" smtClean="0"/>
              <a:t>	</a:t>
            </a:r>
            <a:r>
              <a:rPr lang="cs-CZ" dirty="0"/>
              <a:t> </a:t>
            </a:r>
            <a:r>
              <a:rPr lang="cs-CZ" dirty="0" smtClean="0"/>
              <a:t>          LDL (ateroskleróza)</a:t>
            </a:r>
          </a:p>
        </p:txBody>
      </p:sp>
    </p:spTree>
    <p:extLst>
      <p:ext uri="{BB962C8B-B14F-4D97-AF65-F5344CB8AC3E}">
        <p14:creationId xmlns:p14="http://schemas.microsoft.com/office/powerpoint/2010/main" val="36187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363</Words>
  <Application>Microsoft Office PowerPoint</Application>
  <PresentationFormat>Předvádění na obrazovce (4:3)</PresentationFormat>
  <Paragraphs>121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Míša</dc:creator>
  <cp:lastModifiedBy>M</cp:lastModifiedBy>
  <cp:revision>21</cp:revision>
  <dcterms:created xsi:type="dcterms:W3CDTF">2012-09-28T15:33:35Z</dcterms:created>
  <dcterms:modified xsi:type="dcterms:W3CDTF">2020-09-23T14:22:13Z</dcterms:modified>
</cp:coreProperties>
</file>