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2" autoAdjust="0"/>
    <p:restoredTop sz="94605" autoAdjust="0"/>
  </p:normalViewPr>
  <p:slideViewPr>
    <p:cSldViewPr>
      <p:cViewPr varScale="1">
        <p:scale>
          <a:sx n="80" d="100"/>
          <a:sy n="80" d="100"/>
        </p:scale>
        <p:origin x="-104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8C4B4-83B0-44FF-B0AB-1ED2404FBE17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3EA32-3EB1-4F5E-A179-B102FC465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00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7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75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61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80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23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20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01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26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81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6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78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3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7365C-F5CD-4D78-BDC8-CE9323E8FCB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5F223-0E95-40E5-BC28-FF2F41503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15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908720"/>
            <a:ext cx="6768752" cy="4608512"/>
          </a:xfrm>
          <a:prstGeom prst="rect">
            <a:avLst/>
          </a:prstGeom>
          <a:noFill/>
          <a:ln w="50800" cap="rnd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solidFill>
                  <a:srgbClr val="002060"/>
                </a:solidFill>
              </a:rPr>
              <a:t>CÉVNÍ ONEMOCNĚNÍ MOZKU</a:t>
            </a:r>
            <a:endParaRPr lang="cs-CZ" sz="8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86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5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950"/>
                            </p:stCondLst>
                            <p:childTnLst>
                              <p:par>
                                <p:cTn id="1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548680"/>
            <a:ext cx="7848872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000" b="1" dirty="0" smtClean="0">
                <a:solidFill>
                  <a:srgbClr val="002060"/>
                </a:solidFill>
              </a:rPr>
              <a:t>CÉVNÍ ONEMOCNĚNÍ MOZKU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dirty="0" smtClean="0"/>
              <a:t>= onemocnění způsobená poruchou v krevním zásobení</a:t>
            </a:r>
          </a:p>
          <a:p>
            <a:endParaRPr lang="cs-CZ" dirty="0"/>
          </a:p>
          <a:p>
            <a:r>
              <a:rPr lang="cs-CZ" b="1" dirty="0" smtClean="0"/>
              <a:t>CMP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3. nejčastější příčina smrti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ročně onemocní </a:t>
            </a:r>
            <a:r>
              <a:rPr lang="cs-CZ" sz="1900" dirty="0" smtClean="0"/>
              <a:t>30 000</a:t>
            </a:r>
            <a:r>
              <a:rPr lang="cs-CZ" dirty="0" smtClean="0"/>
              <a:t> osob, do roka umírá 30 %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následná ivalidizace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příčiny</a:t>
            </a:r>
            <a:r>
              <a:rPr lang="cs-CZ" dirty="0" smtClean="0"/>
              <a:t>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ateroskleróza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hypertenze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embolizující srdeční příhody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malformace mozkových cév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hematologické choroby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dělení</a:t>
            </a:r>
            <a:r>
              <a:rPr lang="cs-CZ" dirty="0" smtClean="0"/>
              <a:t>: </a:t>
            </a:r>
          </a:p>
          <a:p>
            <a:pPr marL="342900" indent="-342900">
              <a:buAutoNum type="alphaUcParenR"/>
            </a:pPr>
            <a:r>
              <a:rPr lang="cs-CZ" dirty="0" smtClean="0"/>
              <a:t>ischemické (75 - 80</a:t>
            </a:r>
            <a:r>
              <a:rPr lang="cs-CZ" baseline="-25000" dirty="0"/>
              <a:t> </a:t>
            </a:r>
            <a:r>
              <a:rPr lang="cs-CZ" dirty="0" smtClean="0"/>
              <a:t>%)</a:t>
            </a:r>
          </a:p>
          <a:p>
            <a:pPr marL="342900" indent="-342900">
              <a:buAutoNum type="alphaUcParenR"/>
            </a:pPr>
            <a:r>
              <a:rPr lang="cs-CZ" dirty="0" smtClean="0"/>
              <a:t>hemoragické (krvácivé)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28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80331"/>
            <a:ext cx="7848872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rgbClr val="002060"/>
                </a:solidFill>
              </a:rPr>
              <a:t>A) ISCHEMICKÉ CMP</a:t>
            </a:r>
          </a:p>
          <a:p>
            <a:endParaRPr lang="cs-CZ" dirty="0" smtClean="0"/>
          </a:p>
          <a:p>
            <a:r>
              <a:rPr lang="cs-CZ" u="sng" dirty="0" smtClean="0"/>
              <a:t>příčiny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zúžení nebo uzávěr tepny</a:t>
            </a:r>
            <a:r>
              <a:rPr lang="cs-CZ" dirty="0"/>
              <a:t> </a:t>
            </a:r>
            <a:r>
              <a:rPr lang="cs-CZ" dirty="0" smtClean="0"/>
              <a:t>(ateroskleróza, embolizace)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náhlé zvýšení krevního tlaku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pokles krevního tlaku</a:t>
            </a:r>
            <a:r>
              <a:rPr lang="cs-CZ" dirty="0"/>
              <a:t> </a:t>
            </a:r>
            <a:r>
              <a:rPr lang="cs-CZ" dirty="0" smtClean="0"/>
              <a:t>(srdeční selhání, šok)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zvýšení krevní viskozity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mechanismus vzniku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obstrukční</a:t>
            </a:r>
            <a:r>
              <a:rPr lang="cs-CZ" dirty="0"/>
              <a:t> </a:t>
            </a:r>
            <a:r>
              <a:rPr lang="cs-CZ" dirty="0" smtClean="0"/>
              <a:t>(uzávěr trombem, embolem)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neobstrukční (hypoperfůzní)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18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116632"/>
            <a:ext cx="7848872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MÍSTO OBSTRUKCE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u="sng" dirty="0" smtClean="0"/>
              <a:t>Arteria cerebri media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50 % všech iktů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druhostranná hemiparéza více HK a ruka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postižení řeči (POZOR</a:t>
            </a:r>
            <a:r>
              <a:rPr lang="cs-CZ" sz="1900" dirty="0" smtClean="0"/>
              <a:t>!</a:t>
            </a:r>
            <a:r>
              <a:rPr lang="cs-CZ" dirty="0" smtClean="0"/>
              <a:t> řečové centrum u praváků vlevo)</a:t>
            </a:r>
          </a:p>
          <a:p>
            <a:endParaRPr lang="cs-CZ" dirty="0"/>
          </a:p>
          <a:p>
            <a:pPr marL="285750" indent="-285750">
              <a:buFont typeface="Wingdings" pitchFamily="2" charset="2"/>
              <a:buChar char="§"/>
            </a:pPr>
            <a:r>
              <a:rPr lang="cs-CZ" u="sng" dirty="0" smtClean="0"/>
              <a:t>Arteria cerebri anterior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3</a:t>
            </a:r>
            <a:r>
              <a:rPr lang="cs-CZ" dirty="0" smtClean="0"/>
              <a:t> %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druhostranná hemiparéza více DK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paréza pohledu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poruchy chování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psychické změny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změna osobnosti, vulgární vtipkování, gatismus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Wingdings" pitchFamily="2" charset="2"/>
              <a:buChar char="§"/>
            </a:pPr>
            <a:r>
              <a:rPr lang="cs-CZ" u="sng" dirty="0" smtClean="0"/>
              <a:t>Arteria cerebri posterior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12 %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bez poruchy hybnosti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poruchy zraku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Wingdings" pitchFamily="2" charset="2"/>
              <a:buChar char="§"/>
            </a:pPr>
            <a:r>
              <a:rPr lang="cs-CZ" u="sng" dirty="0" smtClean="0"/>
              <a:t>Arteria vertebralis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mozečkové příznaky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sensitivní i motorické příznaky</a:t>
            </a:r>
            <a:endParaRPr lang="cs-CZ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syndromy mozkového kmene</a:t>
            </a:r>
          </a:p>
        </p:txBody>
      </p:sp>
    </p:spTree>
    <p:extLst>
      <p:ext uri="{BB962C8B-B14F-4D97-AF65-F5344CB8AC3E}">
        <p14:creationId xmlns:p14="http://schemas.microsoft.com/office/powerpoint/2010/main" val="3618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2128" y="548680"/>
            <a:ext cx="7848872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rgbClr val="002060"/>
                </a:solidFill>
              </a:rPr>
              <a:t>B) HEMORAGICKÉ CMP</a:t>
            </a:r>
          </a:p>
          <a:p>
            <a:endParaRPr lang="cs-CZ" dirty="0" smtClean="0"/>
          </a:p>
          <a:p>
            <a:r>
              <a:rPr lang="cs-CZ" dirty="0" smtClean="0"/>
              <a:t>často rychlejší a horší průběh</a:t>
            </a:r>
          </a:p>
          <a:p>
            <a:r>
              <a:rPr lang="cs-CZ" dirty="0" smtClean="0"/>
              <a:t>často těžký neurologický deficit</a:t>
            </a:r>
          </a:p>
          <a:p>
            <a:r>
              <a:rPr lang="cs-CZ" dirty="0" smtClean="0"/>
              <a:t>alterace celkového stavu</a:t>
            </a:r>
          </a:p>
          <a:p>
            <a:endParaRPr lang="cs-CZ" dirty="0"/>
          </a:p>
          <a:p>
            <a:r>
              <a:rPr lang="cs-CZ" u="sng" dirty="0" smtClean="0"/>
              <a:t>příčiny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arteriální hypertenze (nejčastěji)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ruptura arterie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cévní malformace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zvýšená krvácivost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důsledek antikoagulační léčby</a:t>
            </a:r>
          </a:p>
        </p:txBody>
      </p:sp>
    </p:spTree>
    <p:extLst>
      <p:ext uri="{BB962C8B-B14F-4D97-AF65-F5344CB8AC3E}">
        <p14:creationId xmlns:p14="http://schemas.microsoft.com/office/powerpoint/2010/main" val="3618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2128" y="548680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b="1" dirty="0" smtClean="0"/>
              <a:t>CMP u hypertoniků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při vysokém tlaku céva praská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během dne při rozčílení, sexu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náhlé bezvědomí – pád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častá lokalizace v </a:t>
            </a:r>
            <a:r>
              <a:rPr lang="cs-CZ" u="sng" dirty="0" smtClean="0"/>
              <a:t>Capsula interna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cs-CZ" dirty="0" smtClean="0"/>
              <a:t>druhostranná hemiparéza, hemiplegie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cs-CZ" dirty="0" smtClean="0"/>
              <a:t>druhostranná hemihypestezie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cs-CZ" dirty="0" smtClean="0"/>
              <a:t>deviace hlavy a bulbů na stranu léze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cs-CZ" dirty="0" smtClean="0"/>
              <a:t>při postižení n. VII - spadlý koutek, vytékající sliny, afazie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cs-CZ" dirty="0" smtClean="0"/>
              <a:t>nereaguje</a:t>
            </a:r>
          </a:p>
          <a:p>
            <a:endParaRPr lang="cs-CZ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b="1" dirty="0" smtClean="0"/>
              <a:t>CMP u normotoniků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céva nepraská, ale prosakuje</a:t>
            </a:r>
          </a:p>
          <a:p>
            <a:r>
              <a:rPr lang="cs-CZ" dirty="0" smtClean="0"/>
              <a:t>___________________________________________________________________</a:t>
            </a:r>
            <a:endParaRPr lang="cs-CZ" dirty="0"/>
          </a:p>
          <a:p>
            <a:endParaRPr lang="cs-CZ" dirty="0" smtClean="0"/>
          </a:p>
          <a:p>
            <a:r>
              <a:rPr lang="cs-CZ" b="1" dirty="0"/>
              <a:t>D</a:t>
            </a:r>
            <a:r>
              <a:rPr lang="cs-CZ" b="1" dirty="0" smtClean="0"/>
              <a:t>iagnostika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rozlišení ischemické a hemoragické CMP možné pouze pomocí:</a:t>
            </a:r>
          </a:p>
          <a:p>
            <a:pPr lvl="2"/>
            <a:r>
              <a:rPr lang="cs-CZ" dirty="0" smtClean="0"/>
              <a:t>CT</a:t>
            </a:r>
          </a:p>
          <a:p>
            <a:pPr lvl="2"/>
            <a:r>
              <a:rPr lang="cs-CZ" dirty="0" smtClean="0"/>
              <a:t>angiografie</a:t>
            </a:r>
          </a:p>
          <a:p>
            <a:pPr lvl="2"/>
            <a:r>
              <a:rPr lang="cs-CZ" dirty="0" smtClean="0"/>
              <a:t>sonografie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491182"/>
            <a:ext cx="7848872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dirty="0" smtClean="0">
                <a:solidFill>
                  <a:srgbClr val="002060"/>
                </a:solidFill>
              </a:rPr>
              <a:t>TERAPIE</a:t>
            </a:r>
          </a:p>
          <a:p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léčba musí být zahájena co nejdříve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u="sng" dirty="0" smtClean="0"/>
              <a:t>terapeutické okno</a:t>
            </a:r>
            <a:r>
              <a:rPr lang="cs-CZ" dirty="0" smtClean="0"/>
              <a:t> (3 - 6 hodin) - včasné zahájení </a:t>
            </a:r>
            <a:r>
              <a:rPr lang="cs-CZ" smtClean="0"/>
              <a:t>léčby zabrání </a:t>
            </a:r>
            <a:r>
              <a:rPr lang="cs-CZ" dirty="0" smtClean="0"/>
              <a:t>nevratnému poškození buněk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zajistit základní životní funkce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antiagregační léčba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antikoagulační léčba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trombolytická léčba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protiedémová léčba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ošetřovatelská péče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rehabilitace, reedukace řeči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operační léčba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dlouhodobá léčba - prevence recidiv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komplikace: dehydratace, dekubity, infekce, poruchy močení, trombózy žil DK, kontraktury</a:t>
            </a:r>
          </a:p>
        </p:txBody>
      </p:sp>
    </p:spTree>
    <p:extLst>
      <p:ext uri="{BB962C8B-B14F-4D97-AF65-F5344CB8AC3E}">
        <p14:creationId xmlns:p14="http://schemas.microsoft.com/office/powerpoint/2010/main" val="3618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4165"/>
            <a:ext cx="7848872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dirty="0" smtClean="0">
                <a:solidFill>
                  <a:srgbClr val="002060"/>
                </a:solidFill>
              </a:rPr>
              <a:t>RIZIKOVÉ FAKTORY</a:t>
            </a:r>
          </a:p>
          <a:p>
            <a:endParaRPr lang="cs-CZ" dirty="0"/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neovlivnitelné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věk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pohlaví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dědičnost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ovlivnitelné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kouření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hypertenze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obezita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částečně ovlivnitelné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cukrovka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hyperlipidemie (vysoký cholesterol)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Wingdings" pitchFamily="2" charset="2"/>
              <a:buChar char="§"/>
            </a:pPr>
            <a:r>
              <a:rPr lang="cs-CZ" dirty="0" smtClean="0"/>
              <a:t>cholesterol - HDL (hodný)</a:t>
            </a:r>
          </a:p>
          <a:p>
            <a:r>
              <a:rPr lang="cs-CZ" dirty="0" smtClean="0"/>
              <a:t>	</a:t>
            </a:r>
            <a:r>
              <a:rPr lang="cs-CZ" dirty="0"/>
              <a:t> </a:t>
            </a:r>
            <a:r>
              <a:rPr lang="cs-CZ" dirty="0" smtClean="0"/>
              <a:t>          LDL (ateroskleróza)</a:t>
            </a:r>
          </a:p>
        </p:txBody>
      </p:sp>
    </p:spTree>
    <p:extLst>
      <p:ext uri="{BB962C8B-B14F-4D97-AF65-F5344CB8AC3E}">
        <p14:creationId xmlns:p14="http://schemas.microsoft.com/office/powerpoint/2010/main" val="3618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363</Words>
  <Application>Microsoft Office PowerPoint</Application>
  <PresentationFormat>Předvádění na obrazovce (4:3)</PresentationFormat>
  <Paragraphs>121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21</cp:revision>
  <dcterms:created xsi:type="dcterms:W3CDTF">2012-09-28T15:33:35Z</dcterms:created>
  <dcterms:modified xsi:type="dcterms:W3CDTF">2020-09-23T14:22:13Z</dcterms:modified>
</cp:coreProperties>
</file>