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2" r:id="rId3"/>
    <p:sldId id="307" r:id="rId4"/>
    <p:sldId id="308" r:id="rId5"/>
    <p:sldId id="306" r:id="rId6"/>
    <p:sldId id="257" r:id="rId7"/>
    <p:sldId id="291" r:id="rId8"/>
    <p:sldId id="305" r:id="rId9"/>
    <p:sldId id="304" r:id="rId10"/>
    <p:sldId id="293" r:id="rId11"/>
    <p:sldId id="294" r:id="rId12"/>
    <p:sldId id="295" r:id="rId13"/>
    <p:sldId id="296" r:id="rId14"/>
    <p:sldId id="297" r:id="rId15"/>
    <p:sldId id="29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199"/>
    <a:srgbClr val="76B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88" autoAdjust="0"/>
    <p:restoredTop sz="94660"/>
  </p:normalViewPr>
  <p:slideViewPr>
    <p:cSldViewPr>
      <p:cViewPr varScale="1">
        <p:scale>
          <a:sx n="78" d="100"/>
          <a:sy n="78" d="100"/>
        </p:scale>
        <p:origin x="158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9448-81B8-4B5F-8092-9F674BDF29F3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BA8B3-DB77-477D-9750-2B168395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010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BA8B3-DB77-477D-9750-2B168395B64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080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53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79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3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97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97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63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48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03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25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37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21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62714-2906-402C-9018-4E6B8AB1131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36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50863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>
                <a:latin typeface="Book Antiqua" pitchFamily="18" charset="0"/>
              </a:rPr>
              <a:t>Stagnující 18. století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2304256"/>
          </a:xfrm>
        </p:spPr>
        <p:txBody>
          <a:bodyPr>
            <a:normAutofit lnSpcReduction="10000"/>
          </a:bodyPr>
          <a:lstStyle/>
          <a:p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Cunajošiho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vláda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Reformy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Kjóhó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Tanumova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doba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Reformy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Kansei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41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92688"/>
          </a:xfrm>
        </p:spPr>
        <p:txBody>
          <a:bodyPr/>
          <a:lstStyle/>
          <a:p>
            <a:r>
              <a:rPr lang="cs-CZ" sz="2000" dirty="0">
                <a:latin typeface="Book Antiqua" pitchFamily="18" charset="0"/>
              </a:rPr>
              <a:t>4 vůči měšťanům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omezil přístup k soudům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omezení práv na získání půdy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regulace cen po </a:t>
            </a:r>
            <a:r>
              <a:rPr lang="cs-CZ" sz="1600" dirty="0" err="1">
                <a:latin typeface="Book Antiqua" pitchFamily="18" charset="0"/>
              </a:rPr>
              <a:t>mimořádn</a:t>
            </a:r>
            <a:r>
              <a:rPr lang="cs-CZ" sz="1600" dirty="0">
                <a:latin typeface="Book Antiqua" pitchFamily="18" charset="0"/>
              </a:rPr>
              <a:t>. událostech</a:t>
            </a: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současně ale &gt; regulace hospodářské soutěže 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kooperace obchodníků s úřady?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uznání </a:t>
            </a:r>
            <a:r>
              <a:rPr lang="cs-CZ" sz="1600" i="1" dirty="0">
                <a:latin typeface="Book Antiqua" pitchFamily="18" charset="0"/>
              </a:rPr>
              <a:t>kabu </a:t>
            </a:r>
            <a:r>
              <a:rPr lang="cs-CZ" sz="1600" i="1" dirty="0" err="1">
                <a:latin typeface="Book Antiqua" pitchFamily="18" charset="0"/>
              </a:rPr>
              <a:t>nakama</a:t>
            </a:r>
            <a:endParaRPr lang="cs-CZ" sz="1600" i="1" dirty="0">
              <a:latin typeface="Book Antiqua" pitchFamily="18" charset="0"/>
            </a:endParaRP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rozvoj vzdělanosti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akademie </a:t>
            </a:r>
            <a:r>
              <a:rPr lang="cs-CZ" sz="1400" dirty="0" err="1">
                <a:latin typeface="Book Antiqua" pitchFamily="18" charset="0"/>
              </a:rPr>
              <a:t>Kaitokudó</a:t>
            </a:r>
            <a:r>
              <a:rPr lang="cs-CZ" sz="1400" dirty="0">
                <a:latin typeface="Book Antiqua" pitchFamily="18" charset="0"/>
              </a:rPr>
              <a:t>, </a:t>
            </a:r>
            <a:r>
              <a:rPr lang="cs-CZ" sz="1400" dirty="0" err="1">
                <a:latin typeface="Book Antiqua" pitchFamily="18" charset="0"/>
              </a:rPr>
              <a:t>Kaihodó</a:t>
            </a:r>
            <a:endParaRPr lang="cs-CZ" sz="1400" dirty="0">
              <a:latin typeface="Book Antiqua" pitchFamily="18" charset="0"/>
            </a:endParaRPr>
          </a:p>
          <a:p>
            <a:pPr lvl="1"/>
            <a:endParaRPr lang="cs-CZ" sz="14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1720 &gt; limitované zrušení dovozu cizích knih </a:t>
            </a:r>
          </a:p>
        </p:txBody>
      </p:sp>
    </p:spTree>
    <p:extLst>
      <p:ext uri="{BB962C8B-B14F-4D97-AF65-F5344CB8AC3E}">
        <p14:creationId xmlns:p14="http://schemas.microsoft.com/office/powerpoint/2010/main" val="3566067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068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Book Antiqua" pitchFamily="18" charset="0"/>
              </a:rPr>
              <a:t>5 reforma </a:t>
            </a:r>
            <a:r>
              <a:rPr lang="cs-CZ" sz="1600" dirty="0">
                <a:latin typeface="Book Antiqua" pitchFamily="18" charset="0"/>
              </a:rPr>
              <a:t>(liberalizace?)</a:t>
            </a:r>
            <a:r>
              <a:rPr lang="cs-CZ" sz="2000" dirty="0">
                <a:latin typeface="Book Antiqua" pitchFamily="18" charset="0"/>
              </a:rPr>
              <a:t> soudů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1719  zrušení zákazu na přímé stížnosti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schránky </a:t>
            </a:r>
            <a:r>
              <a:rPr lang="cs-CZ" sz="1600" i="1" dirty="0" err="1">
                <a:latin typeface="Book Antiqua" pitchFamily="18" charset="0"/>
              </a:rPr>
              <a:t>mejasubako</a:t>
            </a:r>
            <a:endParaRPr lang="cs-CZ" sz="1600" i="1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soudce </a:t>
            </a:r>
            <a:r>
              <a:rPr lang="cs-CZ" sz="1600" dirty="0" err="1">
                <a:latin typeface="Book Antiqua" pitchFamily="18" charset="0"/>
              </a:rPr>
              <a:t>Óoka</a:t>
            </a:r>
            <a:r>
              <a:rPr lang="cs-CZ" sz="1600" dirty="0">
                <a:latin typeface="Book Antiqua" pitchFamily="18" charset="0"/>
              </a:rPr>
              <a:t> </a:t>
            </a:r>
            <a:r>
              <a:rPr lang="cs-CZ" sz="1600" dirty="0" err="1">
                <a:latin typeface="Book Antiqua" pitchFamily="18" charset="0"/>
              </a:rPr>
              <a:t>Tadasuke</a:t>
            </a:r>
            <a:endParaRPr lang="cs-CZ" sz="1600" dirty="0">
              <a:latin typeface="Book Antiqua" pitchFamily="18" charset="0"/>
            </a:endParaRPr>
          </a:p>
          <a:p>
            <a:pPr lvl="2"/>
            <a:r>
              <a:rPr lang="cs-CZ" sz="1400" dirty="0">
                <a:latin typeface="Book Antiqua" pitchFamily="18" charset="0"/>
              </a:rPr>
              <a:t>1742 zkompilován zákoník </a:t>
            </a:r>
            <a:r>
              <a:rPr lang="cs-CZ" sz="1400" i="1" dirty="0" err="1">
                <a:latin typeface="Book Antiqua" pitchFamily="18" charset="0"/>
              </a:rPr>
              <a:t>Kudžikata</a:t>
            </a:r>
            <a:r>
              <a:rPr lang="cs-CZ" sz="1400" i="1" dirty="0">
                <a:latin typeface="Book Antiqua" pitchFamily="18" charset="0"/>
              </a:rPr>
              <a:t> </a:t>
            </a:r>
            <a:r>
              <a:rPr lang="cs-CZ" sz="1400" i="1" dirty="0" err="1">
                <a:latin typeface="Book Antiqua" pitchFamily="18" charset="0"/>
              </a:rPr>
              <a:t>osadame</a:t>
            </a:r>
            <a:r>
              <a:rPr lang="cs-CZ" sz="1400" i="1" dirty="0">
                <a:latin typeface="Book Antiqua" pitchFamily="18" charset="0"/>
              </a:rPr>
              <a:t> </a:t>
            </a:r>
            <a:r>
              <a:rPr lang="cs-CZ" sz="1400" i="1" dirty="0" err="1">
                <a:latin typeface="Book Antiqua" pitchFamily="18" charset="0"/>
              </a:rPr>
              <a:t>gaki</a:t>
            </a:r>
            <a:r>
              <a:rPr lang="cs-CZ" sz="1400" i="1" dirty="0">
                <a:latin typeface="Book Antiqua" pitchFamily="18" charset="0"/>
              </a:rPr>
              <a:t>  (</a:t>
            </a:r>
            <a:r>
              <a:rPr lang="cs-CZ" sz="1400" i="1" dirty="0" err="1">
                <a:latin typeface="Book Antiqua" pitchFamily="18" charset="0"/>
              </a:rPr>
              <a:t>hjakkadžó</a:t>
            </a:r>
            <a:r>
              <a:rPr lang="cs-CZ" sz="1400" i="1" dirty="0">
                <a:latin typeface="Book Antiqua" pitchFamily="18" charset="0"/>
              </a:rPr>
              <a:t>)</a:t>
            </a:r>
          </a:p>
          <a:p>
            <a:endParaRPr lang="cs-CZ" sz="2000" dirty="0">
              <a:latin typeface="Book Antiqua" pitchFamily="18" charset="0"/>
            </a:endParaRPr>
          </a:p>
          <a:p>
            <a:r>
              <a:rPr lang="cs-CZ" sz="2000" dirty="0">
                <a:latin typeface="Book Antiqua" pitchFamily="18" charset="0"/>
              </a:rPr>
              <a:t>1727-28 vrchol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prestiž </a:t>
            </a:r>
            <a:r>
              <a:rPr lang="cs-CZ" sz="1600" dirty="0" err="1">
                <a:latin typeface="Book Antiqua" pitchFamily="18" charset="0"/>
              </a:rPr>
              <a:t>bakufu</a:t>
            </a:r>
            <a:r>
              <a:rPr lang="cs-CZ" sz="1600" dirty="0">
                <a:latin typeface="Book Antiqua" pitchFamily="18" charset="0"/>
              </a:rPr>
              <a:t> ;  postavení voj. vrstvy ve společnosti ;  finanční stabilizace ???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pouť do </a:t>
            </a:r>
            <a:r>
              <a:rPr lang="cs-CZ" sz="1600" dirty="0" err="1">
                <a:latin typeface="Book Antiqua" pitchFamily="18" charset="0"/>
              </a:rPr>
              <a:t>Nikkó</a:t>
            </a:r>
            <a:endParaRPr lang="cs-CZ" sz="1600" dirty="0">
              <a:latin typeface="Book Antiqua" pitchFamily="18" charset="0"/>
            </a:endParaRPr>
          </a:p>
          <a:p>
            <a:pPr lvl="1"/>
            <a:endParaRPr lang="cs-CZ" sz="14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návrat potíží 1732/33</a:t>
            </a:r>
            <a:endParaRPr lang="cs-CZ" sz="14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odstup na podzim 1745</a:t>
            </a:r>
          </a:p>
          <a:p>
            <a:pPr lvl="1"/>
            <a:r>
              <a:rPr lang="cs-CZ" sz="1600" b="1" dirty="0">
                <a:latin typeface="Book Antiqua" pitchFamily="18" charset="0"/>
              </a:rPr>
              <a:t>hodnocení reforem: cena stability</a:t>
            </a: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marL="0" indent="0">
              <a:buNone/>
            </a:pPr>
            <a:r>
              <a:rPr lang="cs-CZ" sz="2200" dirty="0">
                <a:latin typeface="Book Antiqua" pitchFamily="18" charset="0"/>
              </a:rPr>
              <a:t>Šógun </a:t>
            </a:r>
            <a:r>
              <a:rPr lang="cs-CZ" sz="2200" dirty="0" err="1">
                <a:latin typeface="Book Antiqua" pitchFamily="18" charset="0"/>
              </a:rPr>
              <a:t>Iešige</a:t>
            </a:r>
            <a:r>
              <a:rPr lang="cs-CZ" sz="2200" dirty="0">
                <a:latin typeface="Book Antiqua" pitchFamily="18" charset="0"/>
              </a:rPr>
              <a:t> (1711-61)</a:t>
            </a:r>
          </a:p>
          <a:p>
            <a:pPr lvl="1"/>
            <a:r>
              <a:rPr lang="cs-CZ" sz="1800" dirty="0">
                <a:latin typeface="Book Antiqua" pitchFamily="18" charset="0"/>
              </a:rPr>
              <a:t>komoří </a:t>
            </a:r>
            <a:r>
              <a:rPr lang="cs-CZ" sz="1800" dirty="0" err="1">
                <a:latin typeface="Book Antiqua" pitchFamily="18" charset="0"/>
              </a:rPr>
              <a:t>Óoka</a:t>
            </a:r>
            <a:r>
              <a:rPr lang="cs-CZ" sz="1800" dirty="0">
                <a:latin typeface="Book Antiqua" pitchFamily="18" charset="0"/>
              </a:rPr>
              <a:t> </a:t>
            </a:r>
            <a:r>
              <a:rPr lang="cs-CZ" sz="1800" dirty="0" err="1">
                <a:latin typeface="Book Antiqua" pitchFamily="18" charset="0"/>
              </a:rPr>
              <a:t>Tadamicu</a:t>
            </a:r>
            <a:r>
              <a:rPr lang="cs-CZ" sz="1800" dirty="0">
                <a:latin typeface="Book Antiqua" pitchFamily="18" charset="0"/>
              </a:rPr>
              <a:t>, posun mocenského těžiště</a:t>
            </a:r>
          </a:p>
          <a:p>
            <a:pPr lvl="1"/>
            <a:r>
              <a:rPr lang="cs-CZ" sz="1800" dirty="0">
                <a:latin typeface="Book Antiqua" pitchFamily="18" charset="0"/>
              </a:rPr>
              <a:t>stabilita a prosperita 1750s – 70s  vs  klesající </a:t>
            </a:r>
            <a:r>
              <a:rPr lang="cs-CZ" sz="1800" dirty="0" err="1">
                <a:latin typeface="Book Antiqua" pitchFamily="18" charset="0"/>
              </a:rPr>
              <a:t>administ</a:t>
            </a:r>
            <a:r>
              <a:rPr lang="cs-CZ" sz="1800" dirty="0">
                <a:latin typeface="Book Antiqua" pitchFamily="18" charset="0"/>
              </a:rPr>
              <a:t>. úroveň vlády</a:t>
            </a:r>
          </a:p>
          <a:p>
            <a:pPr lvl="2"/>
            <a:r>
              <a:rPr lang="cs-CZ" sz="1600" dirty="0">
                <a:latin typeface="Book Antiqua" pitchFamily="18" charset="0"/>
              </a:rPr>
              <a:t>strach z organizovanosti rolníků</a:t>
            </a:r>
          </a:p>
        </p:txBody>
      </p:sp>
    </p:spTree>
    <p:extLst>
      <p:ext uri="{BB962C8B-B14F-4D97-AF65-F5344CB8AC3E}">
        <p14:creationId xmlns:p14="http://schemas.microsoft.com/office/powerpoint/2010/main" val="1802694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200" dirty="0">
                <a:latin typeface="Book Antiqua" pitchFamily="18" charset="0"/>
              </a:rPr>
              <a:t>3. „</a:t>
            </a:r>
            <a:r>
              <a:rPr lang="cs-CZ" sz="3200" dirty="0" err="1">
                <a:latin typeface="Book Antiqua" pitchFamily="18" charset="0"/>
              </a:rPr>
              <a:t>Tanumova</a:t>
            </a:r>
            <a:r>
              <a:rPr lang="cs-CZ" sz="3200" dirty="0">
                <a:latin typeface="Book Antiqua" pitchFamily="18" charset="0"/>
              </a:rPr>
              <a:t> doba“ – </a:t>
            </a:r>
            <a:br>
              <a:rPr lang="en-US" sz="3200" dirty="0">
                <a:latin typeface="Book Antiqua" pitchFamily="18" charset="0"/>
              </a:rPr>
            </a:br>
            <a:r>
              <a:rPr lang="ja-JP" altLang="en-US" sz="3200" dirty="0">
                <a:latin typeface="Book Antiqua" pitchFamily="18" charset="0"/>
              </a:rPr>
              <a:t>田沼時代</a:t>
            </a:r>
            <a:endParaRPr lang="cs-CZ" sz="3200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45968"/>
          </a:xfrm>
        </p:spPr>
        <p:txBody>
          <a:bodyPr>
            <a:normAutofit/>
          </a:bodyPr>
          <a:lstStyle/>
          <a:p>
            <a:pPr lvl="1"/>
            <a:r>
              <a:rPr lang="cs-CZ" sz="1600" dirty="0">
                <a:latin typeface="Book Antiqua" pitchFamily="18" charset="0"/>
              </a:rPr>
              <a:t>léto 1760 </a:t>
            </a:r>
            <a:r>
              <a:rPr lang="cs-CZ" sz="1600" dirty="0" err="1">
                <a:latin typeface="Book Antiqua" pitchFamily="18" charset="0"/>
              </a:rPr>
              <a:t>Iešige</a:t>
            </a:r>
            <a:r>
              <a:rPr lang="cs-CZ" sz="1600" dirty="0">
                <a:latin typeface="Book Antiqua" pitchFamily="18" charset="0"/>
              </a:rPr>
              <a:t> odstoupil</a:t>
            </a:r>
          </a:p>
          <a:p>
            <a:pPr lvl="1"/>
            <a:r>
              <a:rPr lang="cs-CZ" sz="1600" dirty="0" err="1">
                <a:latin typeface="Book Antiqua" pitchFamily="18" charset="0"/>
              </a:rPr>
              <a:t>šógunen</a:t>
            </a:r>
            <a:r>
              <a:rPr lang="cs-CZ" sz="1600" dirty="0">
                <a:latin typeface="Book Antiqua" pitchFamily="18" charset="0"/>
              </a:rPr>
              <a:t> </a:t>
            </a:r>
            <a:r>
              <a:rPr lang="cs-CZ" sz="1600" dirty="0" err="1">
                <a:latin typeface="Book Antiqua" pitchFamily="18" charset="0"/>
              </a:rPr>
              <a:t>Ieharu</a:t>
            </a:r>
            <a:r>
              <a:rPr lang="cs-CZ" sz="1600" dirty="0">
                <a:latin typeface="Book Antiqua" pitchFamily="18" charset="0"/>
              </a:rPr>
              <a:t>, jeho osobní rádce:</a:t>
            </a:r>
          </a:p>
          <a:p>
            <a:pPr lvl="1"/>
            <a:endParaRPr lang="cs-CZ" sz="1600" dirty="0">
              <a:latin typeface="Book Antiqua" pitchFamily="18" charset="0"/>
            </a:endParaRPr>
          </a:p>
          <a:p>
            <a:r>
              <a:rPr lang="cs-CZ" sz="2000" dirty="0" err="1">
                <a:latin typeface="Book Antiqua" pitchFamily="18" charset="0"/>
              </a:rPr>
              <a:t>Tanuma</a:t>
            </a:r>
            <a:r>
              <a:rPr lang="cs-CZ" sz="2000" dirty="0">
                <a:latin typeface="Book Antiqua" pitchFamily="18" charset="0"/>
              </a:rPr>
              <a:t> </a:t>
            </a:r>
            <a:r>
              <a:rPr lang="cs-CZ" sz="2000" dirty="0" err="1">
                <a:latin typeface="Book Antiqua" pitchFamily="18" charset="0"/>
              </a:rPr>
              <a:t>Okicugu</a:t>
            </a:r>
            <a:r>
              <a:rPr lang="cs-CZ" sz="2000" dirty="0">
                <a:latin typeface="Book Antiqua" pitchFamily="18" charset="0"/>
              </a:rPr>
              <a:t> (</a:t>
            </a:r>
            <a:r>
              <a:rPr lang="cs-CZ" altLang="ja-JP" sz="2000" dirty="0">
                <a:latin typeface="Book Antiqua" pitchFamily="18" charset="0"/>
              </a:rPr>
              <a:t>1</a:t>
            </a:r>
            <a:r>
              <a:rPr lang="en-US" altLang="ja-JP" sz="2000" dirty="0">
                <a:latin typeface="Book Antiqua" pitchFamily="18" charset="0"/>
              </a:rPr>
              <a:t>71</a:t>
            </a:r>
            <a:r>
              <a:rPr lang="cs-CZ" altLang="ja-JP" sz="2000" dirty="0">
                <a:latin typeface="Book Antiqua" pitchFamily="18" charset="0"/>
              </a:rPr>
              <a:t>9-88</a:t>
            </a:r>
            <a:r>
              <a:rPr lang="cs-CZ" sz="2000" dirty="0">
                <a:latin typeface="Book Antiqua" pitchFamily="18" charset="0"/>
              </a:rPr>
              <a:t>)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otázka úplatkářství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strmá kariéra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páže;  1767 komoří </a:t>
            </a:r>
            <a:r>
              <a:rPr lang="cs-CZ" sz="1400" i="1" dirty="0">
                <a:latin typeface="Book Antiqua" pitchFamily="18" charset="0"/>
              </a:rPr>
              <a:t>soba </a:t>
            </a:r>
            <a:r>
              <a:rPr lang="cs-CZ" sz="1400" i="1" dirty="0" err="1">
                <a:latin typeface="Book Antiqua" pitchFamily="18" charset="0"/>
              </a:rPr>
              <a:t>jónin</a:t>
            </a:r>
            <a:r>
              <a:rPr lang="cs-CZ" sz="1400" dirty="0">
                <a:latin typeface="Book Antiqua" pitchFamily="18" charset="0"/>
              </a:rPr>
              <a:t>;  1769 na úrovni seniora </a:t>
            </a:r>
            <a:r>
              <a:rPr lang="cs-CZ" sz="1400" i="1" dirty="0" err="1">
                <a:latin typeface="Book Antiqua" pitchFamily="18" charset="0"/>
              </a:rPr>
              <a:t>ródžú</a:t>
            </a:r>
            <a:r>
              <a:rPr lang="cs-CZ" sz="1400" dirty="0">
                <a:latin typeface="Book Antiqua" pitchFamily="18" charset="0"/>
              </a:rPr>
              <a:t>;  1772  i formálně;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růst výnosu koku (ze 600 na 57T) , 1. osoba &gt; </a:t>
            </a:r>
            <a:r>
              <a:rPr lang="cs-CZ" sz="1400" i="1" dirty="0" err="1">
                <a:latin typeface="Book Antiqua" pitchFamily="18" charset="0"/>
              </a:rPr>
              <a:t>sobajónin</a:t>
            </a:r>
            <a:r>
              <a:rPr lang="cs-CZ" sz="1400" i="1" dirty="0">
                <a:latin typeface="Book Antiqua" pitchFamily="18" charset="0"/>
              </a:rPr>
              <a:t> </a:t>
            </a:r>
            <a:r>
              <a:rPr lang="cs-CZ" sz="1400" dirty="0">
                <a:latin typeface="Book Antiqua" pitchFamily="18" charset="0"/>
                <a:sym typeface="Wingdings" pitchFamily="2" charset="2"/>
              </a:rPr>
              <a:t></a:t>
            </a:r>
            <a:r>
              <a:rPr lang="cs-CZ" sz="1400" i="1" dirty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1400" i="1" dirty="0" err="1">
                <a:latin typeface="Book Antiqua" pitchFamily="18" charset="0"/>
                <a:sym typeface="Wingdings" pitchFamily="2" charset="2"/>
              </a:rPr>
              <a:t>ródžú</a:t>
            </a:r>
            <a:endParaRPr lang="cs-CZ" sz="1400" i="1" dirty="0">
              <a:latin typeface="Book Antiqua" pitchFamily="18" charset="0"/>
              <a:sym typeface="Wingdings" pitchFamily="2" charset="2"/>
            </a:endParaRPr>
          </a:p>
          <a:p>
            <a:pPr lvl="2"/>
            <a:r>
              <a:rPr lang="cs-CZ" sz="1400" dirty="0">
                <a:latin typeface="Book Antiqua" pitchFamily="18" charset="0"/>
                <a:sym typeface="Wingdings" pitchFamily="2" charset="2"/>
              </a:rPr>
              <a:t>1781 &gt; hlavní slovo při výběru </a:t>
            </a:r>
            <a:r>
              <a:rPr lang="cs-CZ" sz="1400" dirty="0" err="1">
                <a:latin typeface="Book Antiqua" pitchFamily="18" charset="0"/>
                <a:sym typeface="Wingdings" pitchFamily="2" charset="2"/>
              </a:rPr>
              <a:t>Ienariho</a:t>
            </a:r>
            <a:endParaRPr lang="cs-CZ" sz="1400" dirty="0">
              <a:latin typeface="Book Antiqua" pitchFamily="18" charset="0"/>
              <a:sym typeface="Wingdings" pitchFamily="2" charset="2"/>
            </a:endParaRPr>
          </a:p>
          <a:p>
            <a:pPr lvl="2"/>
            <a:endParaRPr lang="cs-CZ" sz="14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hlavní témata :</a:t>
            </a:r>
          </a:p>
          <a:p>
            <a:pPr lvl="2"/>
            <a:r>
              <a:rPr lang="cs-CZ" sz="1600" dirty="0">
                <a:latin typeface="Book Antiqua" pitchFamily="18" charset="0"/>
              </a:rPr>
              <a:t>1) zhoršující se situace vazalů</a:t>
            </a:r>
          </a:p>
          <a:p>
            <a:pPr lvl="2"/>
            <a:r>
              <a:rPr lang="cs-CZ" sz="1600" dirty="0">
                <a:latin typeface="Book Antiqua" pitchFamily="18" charset="0"/>
              </a:rPr>
              <a:t>2) finance – pokles příjmů </a:t>
            </a:r>
          </a:p>
          <a:p>
            <a:pPr marL="1339850" lvl="2" indent="0">
              <a:buNone/>
            </a:pPr>
            <a:endParaRPr lang="cs-CZ" sz="1400" dirty="0">
              <a:latin typeface="Book Antiqua" pitchFamily="18" charset="0"/>
            </a:endParaRPr>
          </a:p>
          <a:p>
            <a:pPr lvl="1"/>
            <a:endParaRPr lang="cs-CZ" sz="16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14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lvl="2"/>
            <a:endParaRPr lang="cs-CZ" sz="1400" dirty="0">
              <a:latin typeface="Book Antiqua" pitchFamily="18" charset="0"/>
            </a:endParaRPr>
          </a:p>
          <a:p>
            <a:pPr lvl="1"/>
            <a:r>
              <a:rPr lang="cs-CZ" sz="1800" dirty="0">
                <a:latin typeface="Book Antiqua" pitchFamily="18" charset="0"/>
              </a:rPr>
              <a:t>nové ekonomické aktivity</a:t>
            </a:r>
          </a:p>
          <a:p>
            <a:pPr lvl="2"/>
            <a:r>
              <a:rPr lang="cs-CZ" sz="1600" dirty="0">
                <a:latin typeface="Book Antiqua" pitchFamily="18" charset="0"/>
              </a:rPr>
              <a:t>snaha využít rostoucí zbožní výroby :	</a:t>
            </a:r>
          </a:p>
          <a:p>
            <a:pPr lvl="3"/>
            <a:r>
              <a:rPr lang="cs-CZ" sz="1400" dirty="0">
                <a:latin typeface="Book Antiqua" pitchFamily="18" charset="0"/>
              </a:rPr>
              <a:t>těžba</a:t>
            </a:r>
          </a:p>
          <a:p>
            <a:pPr lvl="2"/>
            <a:r>
              <a:rPr lang="cs-CZ" sz="1600" dirty="0">
                <a:latin typeface="Book Antiqua" pitchFamily="18" charset="0"/>
              </a:rPr>
              <a:t>udílení monopolů / licencí za poplatky</a:t>
            </a:r>
          </a:p>
          <a:p>
            <a:pPr lvl="2"/>
            <a:r>
              <a:rPr lang="cs-CZ" sz="1600" dirty="0">
                <a:latin typeface="Book Antiqua" pitchFamily="18" charset="0"/>
              </a:rPr>
              <a:t>legalizace zábavních čtvrtí</a:t>
            </a:r>
          </a:p>
          <a:p>
            <a:pPr lvl="2"/>
            <a:endParaRPr lang="cs-CZ" sz="1400" dirty="0">
              <a:latin typeface="Book Antiqua" pitchFamily="18" charset="0"/>
            </a:endParaRPr>
          </a:p>
          <a:p>
            <a:pPr lvl="1"/>
            <a:r>
              <a:rPr lang="cs-CZ" sz="1800" dirty="0">
                <a:latin typeface="Book Antiqua" pitchFamily="18" charset="0"/>
              </a:rPr>
              <a:t>rozvoj půjčování peněz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TO pokus o emisi (</a:t>
            </a:r>
            <a:r>
              <a:rPr lang="cs-CZ" sz="1400" dirty="0" err="1">
                <a:latin typeface="Book Antiqua" pitchFamily="18" charset="0"/>
              </a:rPr>
              <a:t>Ag</a:t>
            </a:r>
            <a:r>
              <a:rPr lang="cs-CZ" sz="1400" dirty="0">
                <a:latin typeface="Book Antiqua" pitchFamily="18" charset="0"/>
              </a:rPr>
              <a:t>, 5 </a:t>
            </a:r>
            <a:r>
              <a:rPr lang="cs-CZ" sz="1400" dirty="0" err="1">
                <a:latin typeface="Book Antiqua" pitchFamily="18" charset="0"/>
              </a:rPr>
              <a:t>momme</a:t>
            </a:r>
            <a:r>
              <a:rPr lang="cs-CZ" sz="1400" dirty="0">
                <a:latin typeface="Book Antiqua" pitchFamily="18" charset="0"/>
              </a:rPr>
              <a:t>), ale obecná nedůvěra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cíl : stříbrný </a:t>
            </a:r>
            <a:r>
              <a:rPr lang="cs-CZ" sz="1400" i="1" dirty="0" err="1">
                <a:latin typeface="Book Antiqua" pitchFamily="18" charset="0"/>
              </a:rPr>
              <a:t>nanrjó</a:t>
            </a:r>
            <a:r>
              <a:rPr lang="cs-CZ" sz="1400" i="1" dirty="0">
                <a:latin typeface="Book Antiqua" pitchFamily="18" charset="0"/>
              </a:rPr>
              <a:t> </a:t>
            </a:r>
            <a:r>
              <a:rPr lang="cs-CZ" sz="1400" i="1" dirty="0" err="1">
                <a:latin typeface="Book Antiqua" pitchFamily="18" charset="0"/>
              </a:rPr>
              <a:t>nišugin</a:t>
            </a:r>
            <a:r>
              <a:rPr lang="cs-CZ" sz="1400" dirty="0">
                <a:latin typeface="Book Antiqua" pitchFamily="18" charset="0"/>
              </a:rPr>
              <a:t>  =  1/8  zlaté mince</a:t>
            </a:r>
          </a:p>
          <a:p>
            <a:pPr lvl="2"/>
            <a:endParaRPr lang="cs-CZ" sz="1400" dirty="0">
              <a:latin typeface="Book Antiqua" pitchFamily="18" charset="0"/>
            </a:endParaRPr>
          </a:p>
          <a:p>
            <a:pPr lvl="2"/>
            <a:r>
              <a:rPr lang="cs-CZ" sz="1400" dirty="0" err="1">
                <a:latin typeface="Book Antiqua" pitchFamily="18" charset="0"/>
              </a:rPr>
              <a:t>hansacu</a:t>
            </a:r>
            <a:endParaRPr lang="cs-CZ" sz="1400" dirty="0">
              <a:latin typeface="Book Antiqua" pitchFamily="18" charset="0"/>
            </a:endParaRPr>
          </a:p>
          <a:p>
            <a:pPr lvl="2"/>
            <a:r>
              <a:rPr lang="cs-CZ" sz="1400" dirty="0">
                <a:latin typeface="Book Antiqua" pitchFamily="18" charset="0"/>
              </a:rPr>
              <a:t>chování lén</a:t>
            </a: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lvl="2"/>
            <a:endParaRPr lang="cs-CZ" sz="1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361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48680"/>
            <a:ext cx="8686800" cy="5577483"/>
          </a:xfrm>
        </p:spPr>
        <p:txBody>
          <a:bodyPr>
            <a:normAutofit/>
          </a:bodyPr>
          <a:lstStyle/>
          <a:p>
            <a:pPr marL="622300" lvl="1" indent="-228600"/>
            <a:r>
              <a:rPr lang="cs-CZ" sz="1600" dirty="0">
                <a:latin typeface="Book Antiqua" pitchFamily="18" charset="0"/>
              </a:rPr>
              <a:t>zahraniční obchod</a:t>
            </a:r>
          </a:p>
          <a:p>
            <a:pPr marL="860425" lvl="3" indent="-285750">
              <a:buFont typeface="Arial" panose="020B0604020202020204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dohody s Holanďany a Číňany na dovozu vzácných kovů</a:t>
            </a:r>
          </a:p>
          <a:p>
            <a:pPr marL="622300" lvl="2"/>
            <a:endParaRPr lang="cs-CZ" sz="1400" dirty="0">
              <a:latin typeface="Book Antiqua" pitchFamily="18" charset="0"/>
            </a:endParaRPr>
          </a:p>
          <a:p>
            <a:pPr marL="622300" lvl="1" indent="-228600"/>
            <a:r>
              <a:rPr lang="cs-CZ" sz="1600" dirty="0">
                <a:latin typeface="Book Antiqua" pitchFamily="18" charset="0"/>
              </a:rPr>
              <a:t>„severní problém“</a:t>
            </a:r>
          </a:p>
          <a:p>
            <a:pPr marL="860425" lvl="3" indent="-285750">
              <a:buFont typeface="Arial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sporé kontakty knížectví </a:t>
            </a:r>
            <a:r>
              <a:rPr lang="cs-CZ" sz="1400" dirty="0" err="1">
                <a:latin typeface="Book Antiqua" pitchFamily="18" charset="0"/>
              </a:rPr>
              <a:t>Macumae</a:t>
            </a:r>
            <a:r>
              <a:rPr lang="cs-CZ" sz="1400" dirty="0">
                <a:latin typeface="Book Antiqua" pitchFamily="18" charset="0"/>
              </a:rPr>
              <a:t> a Rusů</a:t>
            </a:r>
          </a:p>
          <a:p>
            <a:pPr marL="860425" lvl="3" indent="-285750">
              <a:buFont typeface="Arial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zboží i v Ósace</a:t>
            </a:r>
          </a:p>
          <a:p>
            <a:pPr marL="860425" lvl="3" indent="-285750">
              <a:buFont typeface="Arial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1785 průzkumná výprava okolo </a:t>
            </a:r>
            <a:r>
              <a:rPr lang="cs-CZ" sz="1400" dirty="0" err="1">
                <a:latin typeface="Book Antiqua" pitchFamily="18" charset="0"/>
              </a:rPr>
              <a:t>Eza</a:t>
            </a:r>
            <a:endParaRPr lang="cs-CZ" sz="1400" dirty="0">
              <a:latin typeface="Book Antiqua" pitchFamily="18" charset="0"/>
            </a:endParaRPr>
          </a:p>
          <a:p>
            <a:pPr marL="622300" lvl="2"/>
            <a:endParaRPr lang="cs-CZ" sz="1400" dirty="0">
              <a:latin typeface="Book Antiqua" pitchFamily="18" charset="0"/>
            </a:endParaRPr>
          </a:p>
          <a:p>
            <a:pPr marL="622300" lvl="1" indent="-228600"/>
            <a:r>
              <a:rPr lang="cs-CZ" sz="1600" dirty="0">
                <a:latin typeface="Book Antiqua" pitchFamily="18" charset="0"/>
              </a:rPr>
              <a:t>příčiny pádu</a:t>
            </a:r>
          </a:p>
          <a:p>
            <a:pPr marL="860425" lvl="3" indent="-285750">
              <a:buFont typeface="Arial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neúroda;  </a:t>
            </a:r>
          </a:p>
          <a:p>
            <a:pPr marL="860425" lvl="3" indent="-285750">
              <a:buFont typeface="Arial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erupce sopek (</a:t>
            </a:r>
            <a:r>
              <a:rPr lang="cs-CZ" sz="1400" dirty="0" err="1">
                <a:latin typeface="Book Antiqua" pitchFamily="18" charset="0"/>
              </a:rPr>
              <a:t>Asamajama</a:t>
            </a:r>
            <a:r>
              <a:rPr lang="cs-CZ" sz="1400" dirty="0">
                <a:latin typeface="Book Antiqua" pitchFamily="18" charset="0"/>
              </a:rPr>
              <a:t>)  </a:t>
            </a:r>
          </a:p>
          <a:p>
            <a:pPr marL="860425" lvl="3" indent="-285750">
              <a:buFont typeface="Arial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záplavy  a hladomor </a:t>
            </a:r>
            <a:r>
              <a:rPr lang="cs-CZ" sz="1400" dirty="0" err="1">
                <a:latin typeface="Book Antiqua" pitchFamily="18" charset="0"/>
              </a:rPr>
              <a:t>Tenmei</a:t>
            </a:r>
            <a:r>
              <a:rPr lang="cs-CZ" sz="1400" dirty="0">
                <a:latin typeface="Book Antiqua" pitchFamily="18" charset="0"/>
              </a:rPr>
              <a:t> (1782-87)</a:t>
            </a:r>
          </a:p>
          <a:p>
            <a:pPr marL="860425" lvl="3" indent="-285750">
              <a:buFont typeface="Arial" pitchFamily="34" charset="0"/>
              <a:buChar char="•"/>
            </a:pPr>
            <a:endParaRPr lang="cs-CZ" sz="1400" dirty="0">
              <a:latin typeface="Book Antiqua" pitchFamily="18" charset="0"/>
            </a:endParaRPr>
          </a:p>
          <a:p>
            <a:pPr marL="860425" lvl="3" indent="-285750">
              <a:buFont typeface="Arial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1782 rozjel vysoušení bažin  &gt;  </a:t>
            </a:r>
            <a:r>
              <a:rPr lang="cs-CZ" sz="1400" dirty="0" err="1">
                <a:latin typeface="Book Antiqua" pitchFamily="18" charset="0"/>
              </a:rPr>
              <a:t>Inbanuma</a:t>
            </a:r>
            <a:r>
              <a:rPr lang="cs-CZ" sz="1400" dirty="0">
                <a:latin typeface="Book Antiqua" pitchFamily="18" charset="0"/>
              </a:rPr>
              <a:t> a </a:t>
            </a:r>
            <a:r>
              <a:rPr lang="cs-CZ" sz="1400" dirty="0" err="1">
                <a:latin typeface="Book Antiqua" pitchFamily="18" charset="0"/>
              </a:rPr>
              <a:t>Teganuma</a:t>
            </a:r>
            <a:endParaRPr lang="cs-CZ" sz="1400" dirty="0">
              <a:latin typeface="Book Antiqua" pitchFamily="18" charset="0"/>
            </a:endParaRPr>
          </a:p>
          <a:p>
            <a:pPr marL="860425" lvl="3" indent="-285750">
              <a:buFont typeface="Arial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1786 „ze zdravotních důvodů“ rezignace</a:t>
            </a:r>
          </a:p>
          <a:p>
            <a:pPr marL="622300" lvl="2"/>
            <a:endParaRPr lang="cs-CZ" sz="1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460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Book Antiqua" pitchFamily="18" charset="0"/>
              </a:rPr>
              <a:t>4. Reformy </a:t>
            </a:r>
            <a:r>
              <a:rPr lang="cs-CZ" sz="3200" dirty="0" err="1">
                <a:latin typeface="Book Antiqua" pitchFamily="18" charset="0"/>
              </a:rPr>
              <a:t>Kansei</a:t>
            </a:r>
            <a:r>
              <a:rPr lang="cs-CZ" sz="3200" dirty="0">
                <a:latin typeface="Book Antiqua" pitchFamily="18" charset="0"/>
              </a:rPr>
              <a:t> – </a:t>
            </a:r>
            <a:r>
              <a:rPr lang="ja-JP" altLang="en-US" sz="3200" dirty="0">
                <a:latin typeface="Book Antiqua" pitchFamily="18" charset="0"/>
              </a:rPr>
              <a:t>寛政改革</a:t>
            </a:r>
            <a:endParaRPr lang="cs-CZ" sz="3200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lvl="1"/>
            <a:r>
              <a:rPr lang="cs-CZ" sz="1600" dirty="0">
                <a:latin typeface="Book Antiqua" pitchFamily="18" charset="0"/>
              </a:rPr>
              <a:t>1787 prosazen </a:t>
            </a:r>
            <a:r>
              <a:rPr lang="cs-CZ" sz="1600" b="1" noProof="1">
                <a:latin typeface="Book Antiqua" pitchFamily="18" charset="0"/>
              </a:rPr>
              <a:t>Macudaira Sadanobu </a:t>
            </a:r>
            <a:r>
              <a:rPr lang="cs-CZ" sz="1400" noProof="1">
                <a:latin typeface="Book Antiqua" pitchFamily="18" charset="0"/>
              </a:rPr>
              <a:t>(1758-1829)</a:t>
            </a:r>
            <a:r>
              <a:rPr lang="cs-CZ" sz="1600" dirty="0">
                <a:latin typeface="Book Antiqua" pitchFamily="18" charset="0"/>
              </a:rPr>
              <a:t>, vzdělaný konfuciánec, vnuk </a:t>
            </a:r>
            <a:r>
              <a:rPr lang="cs-CZ" sz="1600" dirty="0" err="1">
                <a:latin typeface="Book Antiqua" pitchFamily="18" charset="0"/>
              </a:rPr>
              <a:t>Jošimuneho</a:t>
            </a:r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šógun </a:t>
            </a:r>
            <a:r>
              <a:rPr lang="cs-CZ" sz="1600" dirty="0" err="1">
                <a:latin typeface="Book Antiqua" pitchFamily="18" charset="0"/>
              </a:rPr>
              <a:t>Ienari</a:t>
            </a:r>
            <a:r>
              <a:rPr lang="cs-CZ" sz="1600" dirty="0">
                <a:latin typeface="Book Antiqua" pitchFamily="18" charset="0"/>
              </a:rPr>
              <a:t> (1773-1841)</a:t>
            </a:r>
          </a:p>
          <a:p>
            <a:pPr lvl="1"/>
            <a:endParaRPr lang="cs-CZ" sz="1600" dirty="0">
              <a:latin typeface="Book Antiqua" pitchFamily="18" charset="0"/>
            </a:endParaRPr>
          </a:p>
          <a:p>
            <a:r>
              <a:rPr lang="cs-CZ" sz="2000" dirty="0">
                <a:latin typeface="Book Antiqua" pitchFamily="18" charset="0"/>
              </a:rPr>
              <a:t>reformy </a:t>
            </a:r>
            <a:r>
              <a:rPr lang="cs-CZ" sz="2000" dirty="0" err="1">
                <a:latin typeface="Book Antiqua" pitchFamily="18" charset="0"/>
              </a:rPr>
              <a:t>Kansei</a:t>
            </a:r>
            <a:r>
              <a:rPr lang="cs-CZ" sz="2000" dirty="0">
                <a:latin typeface="Book Antiqua" pitchFamily="18" charset="0"/>
              </a:rPr>
              <a:t> </a:t>
            </a:r>
            <a:r>
              <a:rPr lang="cs-CZ" altLang="ja-JP" sz="2000" dirty="0">
                <a:latin typeface="Book Antiqua" pitchFamily="18" charset="0"/>
              </a:rPr>
              <a:t>1</a:t>
            </a:r>
            <a:r>
              <a:rPr lang="en-US" altLang="ja-JP" sz="2000" dirty="0">
                <a:latin typeface="Book Antiqua" pitchFamily="18" charset="0"/>
              </a:rPr>
              <a:t>7</a:t>
            </a:r>
            <a:r>
              <a:rPr lang="cs-CZ" altLang="ja-JP" sz="2000" dirty="0">
                <a:latin typeface="Book Antiqua" pitchFamily="18" charset="0"/>
              </a:rPr>
              <a:t>89-93</a:t>
            </a:r>
            <a:endParaRPr lang="cs-CZ" sz="20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korektivní charakter,  bez nových myšlenek a nápadů na příjmy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omezení obchodu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„ochrana“ vazalů – téměř anulace půjček + následné pouliční nepokoje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dramatická omezení osobní spotřeby</a:t>
            </a:r>
            <a:endParaRPr lang="cs-CZ" sz="1200" dirty="0">
              <a:latin typeface="Book Antiqua" pitchFamily="18" charset="0"/>
              <a:sym typeface="Wingdings" pitchFamily="2" charset="2"/>
            </a:endParaRPr>
          </a:p>
          <a:p>
            <a:pPr lvl="2"/>
            <a:r>
              <a:rPr lang="cs-CZ" sz="1400" dirty="0">
                <a:latin typeface="Book Antiqua" pitchFamily="18" charset="0"/>
                <a:sym typeface="Wingdings" pitchFamily="2" charset="2"/>
              </a:rPr>
              <a:t>informátoři v </a:t>
            </a:r>
            <a:r>
              <a:rPr lang="cs-CZ" sz="1400" noProof="1">
                <a:latin typeface="Book Antiqua" pitchFamily="18" charset="0"/>
                <a:sym typeface="Wingdings" pitchFamily="2" charset="2"/>
              </a:rPr>
              <a:t>Jošiwaře</a:t>
            </a:r>
            <a:r>
              <a:rPr lang="cs-CZ" sz="1400" dirty="0">
                <a:latin typeface="Book Antiqua" pitchFamily="18" charset="0"/>
                <a:sym typeface="Wingdings" pitchFamily="2" charset="2"/>
              </a:rPr>
              <a:t>, omezení hazardu</a:t>
            </a:r>
          </a:p>
          <a:p>
            <a:pPr lvl="2"/>
            <a:r>
              <a:rPr lang="cs-CZ" sz="1400" dirty="0">
                <a:latin typeface="Book Antiqua" pitchFamily="18" charset="0"/>
                <a:sym typeface="Wingdings" pitchFamily="2" charset="2"/>
              </a:rPr>
              <a:t>1789 obnovení </a:t>
            </a:r>
            <a:r>
              <a:rPr lang="cs-CZ" sz="1400" i="1" noProof="1">
                <a:latin typeface="Book Antiqua" pitchFamily="18" charset="0"/>
                <a:sym typeface="Wingdings" pitchFamily="2" charset="2"/>
              </a:rPr>
              <a:t>agemai</a:t>
            </a:r>
            <a:r>
              <a:rPr lang="cs-CZ" sz="1400" dirty="0">
                <a:latin typeface="Book Antiqua" pitchFamily="18" charset="0"/>
                <a:sym typeface="Wingdings" pitchFamily="2" charset="2"/>
              </a:rPr>
              <a:t> :  1793 malý přebytek</a:t>
            </a:r>
          </a:p>
          <a:p>
            <a:pPr lvl="1"/>
            <a:r>
              <a:rPr lang="cs-CZ" sz="1800" dirty="0">
                <a:latin typeface="Book Antiqua" pitchFamily="18" charset="0"/>
              </a:rPr>
              <a:t>výsledek problematický</a:t>
            </a:r>
          </a:p>
          <a:p>
            <a:pPr lvl="2"/>
            <a:endParaRPr lang="cs-CZ" sz="14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dílčí přínosy</a:t>
            </a:r>
          </a:p>
          <a:p>
            <a:pPr lvl="2"/>
            <a:r>
              <a:rPr lang="cs-CZ" sz="1600" dirty="0">
                <a:latin typeface="Book Antiqua" pitchFamily="18" charset="0"/>
              </a:rPr>
              <a:t>snaha tvořit rezervy</a:t>
            </a:r>
          </a:p>
          <a:p>
            <a:pPr lvl="2"/>
            <a:r>
              <a:rPr lang="cs-CZ" sz="1600" dirty="0">
                <a:latin typeface="Book Antiqua" pitchFamily="18" charset="0"/>
              </a:rPr>
              <a:t>dosazování schopných</a:t>
            </a:r>
          </a:p>
          <a:p>
            <a:pPr lvl="2"/>
            <a:r>
              <a:rPr lang="cs-CZ" sz="1600" dirty="0">
                <a:latin typeface="Book Antiqua" pitchFamily="18" charset="0"/>
              </a:rPr>
              <a:t>obnova vesnic (snižování roboty)</a:t>
            </a:r>
          </a:p>
          <a:p>
            <a:pPr lvl="1"/>
            <a:endParaRPr lang="cs-CZ" sz="16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672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>
                <a:latin typeface="Book Antiqua" pitchFamily="18" charset="0"/>
              </a:rPr>
              <a:t>literatura – </a:t>
            </a:r>
            <a:r>
              <a:rPr lang="ja-JP" altLang="en-US" sz="2000">
                <a:latin typeface="Book Antiqua" pitchFamily="18" charset="0"/>
              </a:rPr>
              <a:t>文献</a:t>
            </a:r>
            <a:endParaRPr lang="cs-CZ" altLang="ja-JP" sz="2000">
              <a:latin typeface="Book Antiqua" pitchFamily="18" charset="0"/>
            </a:endParaRPr>
          </a:p>
          <a:p>
            <a:endParaRPr lang="cs-CZ" altLang="ja-JP" sz="2000">
              <a:latin typeface="Book Antiqua" pitchFamily="18" charset="0"/>
            </a:endParaRPr>
          </a:p>
          <a:p>
            <a:r>
              <a:rPr lang="cs-CZ" sz="2000" i="1">
                <a:latin typeface="Book Antiqua" pitchFamily="18" charset="0"/>
              </a:rPr>
              <a:t>Dějiny Japonska</a:t>
            </a:r>
            <a:r>
              <a:rPr lang="cs-CZ" sz="2000">
                <a:latin typeface="Book Antiqua" pitchFamily="18" charset="0"/>
              </a:rPr>
              <a:t>, Reischauer, Craig, s 92-116 </a:t>
            </a:r>
            <a:r>
              <a:rPr lang="cs-CZ" sz="1200">
                <a:solidFill>
                  <a:schemeClr val="bg2">
                    <a:lumMod val="50000"/>
                  </a:schemeClr>
                </a:solidFill>
                <a:latin typeface="Book Antiqua" pitchFamily="18" charset="0"/>
              </a:rPr>
              <a:t>(kulturu méně)</a:t>
            </a:r>
            <a:endParaRPr lang="cs-CZ" sz="2000">
              <a:solidFill>
                <a:schemeClr val="bg2">
                  <a:lumMod val="50000"/>
                </a:schemeClr>
              </a:solidFill>
              <a:latin typeface="Book Antiqua" pitchFamily="18" charset="0"/>
            </a:endParaRPr>
          </a:p>
          <a:p>
            <a:r>
              <a:rPr lang="cs-CZ" sz="2000" i="1">
                <a:latin typeface="Book Antiqua" pitchFamily="18" charset="0"/>
              </a:rPr>
              <a:t>A History of Japan, Second Ed.</a:t>
            </a:r>
            <a:r>
              <a:rPr lang="cs-CZ" sz="2000">
                <a:latin typeface="Book Antiqua" pitchFamily="18" charset="0"/>
              </a:rPr>
              <a:t>, Conrad Totman, s 252-84</a:t>
            </a:r>
          </a:p>
          <a:p>
            <a:r>
              <a:rPr lang="cs-CZ" sz="2000" b="1" i="1">
                <a:latin typeface="Book Antiqua" pitchFamily="18" charset="0"/>
              </a:rPr>
              <a:t>Early Modern Japan</a:t>
            </a:r>
            <a:r>
              <a:rPr lang="cs-CZ" sz="2000">
                <a:latin typeface="Book Antiqua" pitchFamily="18" charset="0"/>
              </a:rPr>
              <a:t>, Conrad Totman, Part Four, s 233-347</a:t>
            </a:r>
          </a:p>
          <a:p>
            <a:r>
              <a:rPr lang="cs-CZ" sz="2000" i="1">
                <a:latin typeface="Book Antiqua" pitchFamily="18" charset="0"/>
              </a:rPr>
              <a:t>The Making of Modern Japan</a:t>
            </a:r>
            <a:r>
              <a:rPr lang="cs-CZ" sz="2000">
                <a:latin typeface="Book Antiqua" pitchFamily="18" charset="0"/>
              </a:rPr>
              <a:t>, Marius Jansen, kap. 7, s 187-222 (</a:t>
            </a:r>
            <a:r>
              <a:rPr lang="cs-CZ" sz="1600" i="1">
                <a:latin typeface="Book Antiqua" pitchFamily="18" charset="0"/>
              </a:rPr>
              <a:t>ovšem značně tematicky, nikoli narrativ</a:t>
            </a:r>
            <a:r>
              <a:rPr lang="cs-CZ" sz="2000">
                <a:latin typeface="Book Antiqua" pitchFamily="18" charset="0"/>
              </a:rPr>
              <a:t>)</a:t>
            </a:r>
          </a:p>
          <a:p>
            <a:r>
              <a:rPr lang="cs-CZ" sz="2000" i="1">
                <a:latin typeface="Book Antiqua" pitchFamily="18" charset="0"/>
              </a:rPr>
              <a:t>A Modern History of Japan</a:t>
            </a:r>
            <a:r>
              <a:rPr lang="cs-CZ" sz="2000">
                <a:latin typeface="Book Antiqua" pitchFamily="18" charset="0"/>
              </a:rPr>
              <a:t>, Andrew Gordon, s 20-45,  (</a:t>
            </a:r>
            <a:r>
              <a:rPr lang="cs-CZ" sz="1600" i="1">
                <a:latin typeface="Book Antiqua" pitchFamily="18" charset="0"/>
              </a:rPr>
              <a:t>spíše útržkovitě</a:t>
            </a:r>
            <a:r>
              <a:rPr lang="cs-CZ" sz="2000">
                <a:latin typeface="Book Antiqua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1148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/>
          </a:bodyPr>
          <a:lstStyle/>
          <a:p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1. </a:t>
            </a:r>
            <a:r>
              <a:rPr kumimoji="0" lang="cs-CZ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Cunajošiho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 vláda</a:t>
            </a:r>
            <a:r>
              <a:rPr lang="cs-CZ" sz="2000" dirty="0">
                <a:latin typeface="Book Antiqua" pitchFamily="18" charset="0"/>
              </a:rPr>
              <a:t> </a:t>
            </a:r>
            <a:r>
              <a:rPr lang="cs-CZ" dirty="0">
                <a:solidFill>
                  <a:prstClr val="black"/>
                </a:solidFill>
                <a:latin typeface="Book Antiqua" pitchFamily="18" charset="0"/>
                <a:ea typeface="+mj-ea"/>
                <a:cs typeface="+mj-cs"/>
              </a:rPr>
              <a:t>(1646-1709)</a:t>
            </a:r>
            <a:endParaRPr lang="en-US" dirty="0">
              <a:solidFill>
                <a:prstClr val="black"/>
              </a:solidFill>
              <a:latin typeface="Book Antiqua" pitchFamily="18" charset="0"/>
              <a:ea typeface="+mj-ea"/>
              <a:cs typeface="+mj-cs"/>
            </a:endParaRP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1. přísná kontrola venkova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2. pokus o eticky zdůvodněnou vládu </a:t>
            </a: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otevřená / razantní politika   vs   zhoršování ekonom. situace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„venkovan“ z </a:t>
            </a:r>
            <a:r>
              <a:rPr lang="cs-CZ" sz="1600" dirty="0" err="1">
                <a:latin typeface="Book Antiqua" pitchFamily="18" charset="0"/>
              </a:rPr>
              <a:t>Tatebajaši</a:t>
            </a:r>
            <a:r>
              <a:rPr lang="cs-CZ" sz="1600" dirty="0">
                <a:latin typeface="Book Antiqua" pitchFamily="18" charset="0"/>
              </a:rPr>
              <a:t>, proto úřad komořího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konfiskace 33 lén,  13 snížení důchodů, tresty i </a:t>
            </a:r>
            <a:r>
              <a:rPr lang="cs-CZ" sz="1600" dirty="0" err="1">
                <a:latin typeface="Book Antiqua" pitchFamily="18" charset="0"/>
              </a:rPr>
              <a:t>hatamoto</a:t>
            </a:r>
            <a:endParaRPr lang="cs-CZ" sz="1600" dirty="0">
              <a:latin typeface="Book Antiqua" pitchFamily="18" charset="0"/>
            </a:endParaRP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ideál „ctnostné vlády“</a:t>
            </a: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marL="266700" lvl="1" indent="-228600">
              <a:tabLst>
                <a:tab pos="542925" algn="l"/>
              </a:tabLst>
            </a:pPr>
            <a:r>
              <a:rPr lang="cs-CZ" sz="1600" dirty="0">
                <a:latin typeface="Book Antiqua" pitchFamily="18" charset="0"/>
              </a:rPr>
              <a:t>1683 </a:t>
            </a:r>
            <a:r>
              <a:rPr lang="cs-CZ" sz="1200" dirty="0">
                <a:latin typeface="Book Antiqua" pitchFamily="18" charset="0"/>
              </a:rPr>
              <a:t>opět</a:t>
            </a:r>
            <a:r>
              <a:rPr lang="cs-CZ" sz="1600" dirty="0">
                <a:latin typeface="Book Antiqua" pitchFamily="18" charset="0"/>
              </a:rPr>
              <a:t> revize </a:t>
            </a:r>
            <a:r>
              <a:rPr lang="cs-CZ" sz="1600" i="1" dirty="0">
                <a:latin typeface="Book Antiqua" pitchFamily="18" charset="0"/>
              </a:rPr>
              <a:t>Zákoníku vojenské šlechty</a:t>
            </a:r>
            <a:endParaRPr lang="cs-CZ" altLang="ja-JP" sz="1600" i="1" dirty="0">
              <a:latin typeface="Book Antiqua" pitchFamily="18" charset="0"/>
            </a:endParaRPr>
          </a:p>
          <a:p>
            <a:pPr marL="266700" lvl="1" indent="-228600">
              <a:tabLst>
                <a:tab pos="542925" algn="l"/>
              </a:tabLst>
            </a:pPr>
            <a:r>
              <a:rPr lang="cs-CZ" sz="1600" dirty="0">
                <a:latin typeface="Book Antiqua" pitchFamily="18" charset="0"/>
              </a:rPr>
              <a:t>1687 politika „ediktů o milosrdenství“</a:t>
            </a:r>
            <a:endParaRPr lang="cs-CZ" sz="1200" dirty="0">
              <a:latin typeface="Book Antiqua" pitchFamily="18" charset="0"/>
            </a:endParaRPr>
          </a:p>
          <a:p>
            <a:pPr marL="266700" lvl="1" indent="-228600">
              <a:tabLst>
                <a:tab pos="542925" algn="l"/>
              </a:tabLst>
            </a:pPr>
            <a:r>
              <a:rPr lang="cs-CZ" sz="1600" dirty="0">
                <a:latin typeface="Book Antiqua" pitchFamily="18" charset="0"/>
              </a:rPr>
              <a:t>podpora buddhismu</a:t>
            </a:r>
          </a:p>
          <a:p>
            <a:pPr marL="438150" lvl="2" indent="0">
              <a:buNone/>
              <a:tabLst>
                <a:tab pos="542925" algn="l"/>
              </a:tabLst>
            </a:pPr>
            <a:endParaRPr lang="cs-CZ" altLang="ja-JP" sz="1200" dirty="0">
              <a:latin typeface="Book Antiqua" pitchFamily="18" charset="0"/>
            </a:endParaRPr>
          </a:p>
          <a:p>
            <a:pPr marL="266700" lvl="1" indent="-228600">
              <a:tabLst>
                <a:tab pos="542925" algn="l"/>
              </a:tabLst>
            </a:pPr>
            <a:endParaRPr lang="cs-CZ" sz="1600" dirty="0">
              <a:latin typeface="Book Antiqua" pitchFamily="18" charset="0"/>
            </a:endParaRPr>
          </a:p>
          <a:p>
            <a:pPr marL="266700" lvl="1" indent="-228600">
              <a:tabLst>
                <a:tab pos="542925" algn="l"/>
              </a:tabLst>
            </a:pPr>
            <a:r>
              <a:rPr lang="cs-CZ" sz="1600" dirty="0">
                <a:latin typeface="Book Antiqua" pitchFamily="18" charset="0"/>
              </a:rPr>
              <a:t>1701 incident </a:t>
            </a:r>
            <a:r>
              <a:rPr lang="cs-CZ" sz="1600" dirty="0" err="1">
                <a:latin typeface="Book Antiqua" pitchFamily="18" charset="0"/>
              </a:rPr>
              <a:t>Akó</a:t>
            </a:r>
            <a:r>
              <a:rPr lang="cs-CZ" sz="1600" dirty="0">
                <a:latin typeface="Book Antiqua" pitchFamily="18" charset="0"/>
              </a:rPr>
              <a:t> (případ 47 samurajů)</a:t>
            </a:r>
            <a:endParaRPr lang="cs-CZ" altLang="ja-JP" sz="1600" dirty="0">
              <a:latin typeface="Book Antiqua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409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342900" lvl="1" indent="-342900"/>
            <a:r>
              <a:rPr lang="cs-CZ" sz="2000" dirty="0">
                <a:latin typeface="Book Antiqua" pitchFamily="18" charset="0"/>
              </a:rPr>
              <a:t>finanční potíže</a:t>
            </a:r>
          </a:p>
          <a:p>
            <a:pPr marL="342900" lvl="1" indent="-342900"/>
            <a:r>
              <a:rPr lang="cs-CZ" sz="1600" dirty="0">
                <a:latin typeface="Book Antiqua" pitchFamily="18" charset="0"/>
              </a:rPr>
              <a:t>úsporné edikty </a:t>
            </a:r>
          </a:p>
          <a:p>
            <a:pPr marL="742950" lvl="2" indent="-342900"/>
            <a:r>
              <a:rPr lang="cs-CZ" sz="1400" dirty="0">
                <a:latin typeface="Book Antiqua" pitchFamily="18" charset="0"/>
              </a:rPr>
              <a:t>rozpis zákazů, už od 1684</a:t>
            </a:r>
          </a:p>
          <a:p>
            <a:pPr marL="742950" lvl="2" indent="-342900"/>
            <a:r>
              <a:rPr lang="cs-CZ" sz="1400" dirty="0">
                <a:latin typeface="Book Antiqua" pitchFamily="18" charset="0"/>
              </a:rPr>
              <a:t>trestání okázalosti (</a:t>
            </a:r>
            <a:r>
              <a:rPr lang="cs-CZ" sz="1400" dirty="0" err="1">
                <a:latin typeface="Book Antiqua" pitchFamily="18" charset="0"/>
              </a:rPr>
              <a:t>Jodoja</a:t>
            </a:r>
            <a:r>
              <a:rPr lang="cs-CZ" sz="1400" dirty="0">
                <a:latin typeface="Book Antiqua" pitchFamily="18" charset="0"/>
              </a:rPr>
              <a:t>, 1705)</a:t>
            </a:r>
          </a:p>
          <a:p>
            <a:pPr marL="742950" lvl="2" indent="-342900"/>
            <a:endParaRPr lang="cs-CZ" sz="1400" dirty="0">
              <a:latin typeface="Book Antiqua" pitchFamily="18" charset="0"/>
            </a:endParaRPr>
          </a:p>
          <a:p>
            <a:pPr marL="742950" lvl="2" indent="-342900"/>
            <a:r>
              <a:rPr lang="cs-CZ" sz="1400" dirty="0">
                <a:latin typeface="Book Antiqua" pitchFamily="18" charset="0"/>
              </a:rPr>
              <a:t>spotřeba dána společenským statusem</a:t>
            </a:r>
          </a:p>
          <a:p>
            <a:pPr marL="742950" lvl="2" indent="-342900"/>
            <a:r>
              <a:rPr lang="cs-CZ" sz="1400" dirty="0">
                <a:latin typeface="Book Antiqua" pitchFamily="18" charset="0"/>
              </a:rPr>
              <a:t>rádce </a:t>
            </a:r>
            <a:r>
              <a:rPr lang="cs-CZ" sz="1400" dirty="0" err="1">
                <a:latin typeface="Book Antiqua" pitchFamily="18" charset="0"/>
              </a:rPr>
              <a:t>Ogiwara</a:t>
            </a:r>
            <a:r>
              <a:rPr lang="cs-CZ" sz="1400" dirty="0">
                <a:latin typeface="Book Antiqua" pitchFamily="18" charset="0"/>
              </a:rPr>
              <a:t> </a:t>
            </a:r>
            <a:r>
              <a:rPr lang="cs-CZ" sz="1400" dirty="0" err="1">
                <a:latin typeface="Book Antiqua" pitchFamily="18" charset="0"/>
              </a:rPr>
              <a:t>Šigehide</a:t>
            </a:r>
            <a:r>
              <a:rPr lang="cs-CZ" sz="1400" dirty="0">
                <a:latin typeface="Book Antiqua" pitchFamily="18" charset="0"/>
              </a:rPr>
              <a:t> &gt;</a:t>
            </a:r>
          </a:p>
          <a:p>
            <a:pPr marL="742950" lvl="2" indent="-342900"/>
            <a:r>
              <a:rPr lang="cs-CZ" sz="1400" dirty="0">
                <a:latin typeface="Book Antiqua" pitchFamily="18" charset="0"/>
              </a:rPr>
              <a:t>devalvační politika :  </a:t>
            </a:r>
          </a:p>
          <a:p>
            <a:pPr marL="342900" lvl="1" indent="-342900"/>
            <a:endParaRPr lang="cs-CZ" sz="1600" dirty="0">
              <a:latin typeface="Book Antiqua" pitchFamily="18" charset="0"/>
            </a:endParaRPr>
          </a:p>
          <a:p>
            <a:pPr marL="342900" lvl="1" indent="-342900"/>
            <a:r>
              <a:rPr lang="cs-CZ" sz="1600" dirty="0">
                <a:latin typeface="Book Antiqua" pitchFamily="18" charset="0"/>
              </a:rPr>
              <a:t>omezení </a:t>
            </a:r>
            <a:r>
              <a:rPr lang="cs-CZ" sz="1600" dirty="0" err="1">
                <a:latin typeface="Book Antiqua" pitchFamily="18" charset="0"/>
              </a:rPr>
              <a:t>ZO</a:t>
            </a:r>
            <a:endParaRPr lang="cs-CZ" sz="1600" dirty="0">
              <a:latin typeface="Book Antiqua" pitchFamily="18" charset="0"/>
            </a:endParaRPr>
          </a:p>
          <a:p>
            <a:pPr marL="742950" lvl="2" indent="-342900"/>
            <a:r>
              <a:rPr lang="cs-CZ" sz="1400" dirty="0">
                <a:latin typeface="Book Antiqua" pitchFamily="18" charset="0"/>
              </a:rPr>
              <a:t>cla</a:t>
            </a:r>
          </a:p>
          <a:p>
            <a:pPr marL="742950" lvl="2" indent="-342900"/>
            <a:r>
              <a:rPr lang="cs-CZ" sz="1400" dirty="0">
                <a:latin typeface="Book Antiqua" pitchFamily="18" charset="0"/>
              </a:rPr>
              <a:t>Nagasaki </a:t>
            </a:r>
            <a:r>
              <a:rPr lang="cs-CZ" sz="1400" dirty="0" err="1">
                <a:latin typeface="Book Antiqua" pitchFamily="18" charset="0"/>
              </a:rPr>
              <a:t>kaišo</a:t>
            </a:r>
            <a:r>
              <a:rPr lang="cs-CZ" sz="1400" dirty="0">
                <a:latin typeface="Book Antiqua" pitchFamily="18" charset="0"/>
              </a:rPr>
              <a:t> – celní úřad</a:t>
            </a:r>
          </a:p>
        </p:txBody>
      </p:sp>
    </p:spTree>
    <p:extLst>
      <p:ext uri="{BB962C8B-B14F-4D97-AF65-F5344CB8AC3E}">
        <p14:creationId xmlns:p14="http://schemas.microsoft.com/office/powerpoint/2010/main" val="1837188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Book Antiqua" pitchFamily="18" charset="0"/>
              </a:rPr>
              <a:t>Doba </a:t>
            </a:r>
            <a:r>
              <a:rPr lang="cs-CZ" sz="2000" dirty="0" err="1">
                <a:latin typeface="Book Antiqua" pitchFamily="18" charset="0"/>
              </a:rPr>
              <a:t>Šótoku</a:t>
            </a:r>
            <a:endParaRPr lang="cs-CZ" altLang="ja-JP" sz="2000" dirty="0">
              <a:latin typeface="Book Antiqua" pitchFamily="18" charset="0"/>
            </a:endParaRPr>
          </a:p>
          <a:p>
            <a:endParaRPr lang="cs-CZ" altLang="ja-JP" sz="2000" dirty="0">
              <a:latin typeface="Book Antiqua" pitchFamily="18" charset="0"/>
            </a:endParaRPr>
          </a:p>
          <a:p>
            <a:r>
              <a:rPr lang="cs-CZ" sz="2000" dirty="0">
                <a:latin typeface="Book Antiqua" pitchFamily="18" charset="0"/>
              </a:rPr>
              <a:t>šógunové 6. </a:t>
            </a:r>
            <a:r>
              <a:rPr lang="cs-CZ" sz="2000" dirty="0" err="1">
                <a:latin typeface="Book Antiqua" pitchFamily="18" charset="0"/>
              </a:rPr>
              <a:t>Ienobu</a:t>
            </a:r>
            <a:r>
              <a:rPr lang="cs-CZ" sz="2000" dirty="0">
                <a:latin typeface="Book Antiqua" pitchFamily="18" charset="0"/>
              </a:rPr>
              <a:t> (1709-12) a </a:t>
            </a:r>
            <a:r>
              <a:rPr lang="cs-CZ" sz="2000" dirty="0" err="1">
                <a:latin typeface="Book Antiqua" pitchFamily="18" charset="0"/>
              </a:rPr>
              <a:t>Iecugu</a:t>
            </a:r>
            <a:r>
              <a:rPr lang="cs-CZ" sz="2000" dirty="0">
                <a:latin typeface="Book Antiqua" pitchFamily="18" charset="0"/>
              </a:rPr>
              <a:t> (1712-16)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odstranit politiku </a:t>
            </a:r>
            <a:r>
              <a:rPr lang="cs-CZ" sz="1600" dirty="0" err="1">
                <a:latin typeface="Book Antiqua" pitchFamily="18" charset="0"/>
              </a:rPr>
              <a:t>Šórui</a:t>
            </a:r>
            <a:r>
              <a:rPr lang="cs-CZ" sz="1600" dirty="0">
                <a:latin typeface="Book Antiqua" pitchFamily="18" charset="0"/>
              </a:rPr>
              <a:t> </a:t>
            </a:r>
            <a:r>
              <a:rPr lang="cs-CZ" sz="1600" dirty="0" err="1">
                <a:latin typeface="Book Antiqua" pitchFamily="18" charset="0"/>
              </a:rPr>
              <a:t>awaremi</a:t>
            </a:r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600" dirty="0" err="1">
                <a:latin typeface="Book Antiqua" pitchFamily="18" charset="0"/>
              </a:rPr>
              <a:t>Arai</a:t>
            </a:r>
            <a:r>
              <a:rPr lang="cs-CZ" sz="1600" dirty="0">
                <a:latin typeface="Book Antiqua" pitchFamily="18" charset="0"/>
              </a:rPr>
              <a:t> </a:t>
            </a:r>
            <a:r>
              <a:rPr lang="cs-CZ" sz="1600" dirty="0" err="1">
                <a:latin typeface="Book Antiqua" pitchFamily="18" charset="0"/>
              </a:rPr>
              <a:t>Hakuseki</a:t>
            </a:r>
            <a:r>
              <a:rPr lang="cs-CZ" sz="1600" dirty="0">
                <a:latin typeface="Book Antiqua" pitchFamily="18" charset="0"/>
              </a:rPr>
              <a:t> a plán měnových opatření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dohled na :</a:t>
            </a:r>
          </a:p>
          <a:p>
            <a:pPr marL="1754188" lvl="2" indent="-285750">
              <a:buFont typeface="Courier New" panose="02070309020205020404" pitchFamily="49" charset="0"/>
              <a:buChar char="o"/>
            </a:pPr>
            <a:r>
              <a:rPr lang="cs-CZ" sz="1400" dirty="0">
                <a:latin typeface="Book Antiqua" pitchFamily="18" charset="0"/>
              </a:rPr>
              <a:t>směnné poměry</a:t>
            </a:r>
          </a:p>
          <a:p>
            <a:pPr marL="1754188" lvl="2" indent="-285750">
              <a:buFont typeface="Courier New" panose="02070309020205020404" pitchFamily="49" charset="0"/>
              <a:buChar char="o"/>
            </a:pPr>
            <a:r>
              <a:rPr lang="cs-CZ" sz="1400" dirty="0">
                <a:latin typeface="Book Antiqua" pitchFamily="18" charset="0"/>
              </a:rPr>
              <a:t>rovnováhu poptávky a nabídky</a:t>
            </a: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za </a:t>
            </a:r>
            <a:r>
              <a:rPr lang="cs-CZ" sz="1600" dirty="0" err="1">
                <a:latin typeface="Book Antiqua" pitchFamily="18" charset="0"/>
              </a:rPr>
              <a:t>Iecugua</a:t>
            </a:r>
            <a:r>
              <a:rPr lang="cs-CZ" sz="1600" dirty="0">
                <a:latin typeface="Book Antiqua" pitchFamily="18" charset="0"/>
              </a:rPr>
              <a:t> první nové emise 1715</a:t>
            </a: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utužení kontroly využití vzácných kovů +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snaha omezit export vzácných kovů z Nagasaki</a:t>
            </a:r>
          </a:p>
        </p:txBody>
      </p:sp>
    </p:spTree>
    <p:extLst>
      <p:ext uri="{BB962C8B-B14F-4D97-AF65-F5344CB8AC3E}">
        <p14:creationId xmlns:p14="http://schemas.microsoft.com/office/powerpoint/2010/main" val="280155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Book Antiqua" pitchFamily="18" charset="0"/>
              </a:rPr>
              <a:t>2. Reformy </a:t>
            </a:r>
            <a:r>
              <a:rPr lang="cs-CZ" sz="3200" dirty="0" err="1">
                <a:latin typeface="Book Antiqua" pitchFamily="18" charset="0"/>
              </a:rPr>
              <a:t>Kjóhó</a:t>
            </a:r>
            <a:r>
              <a:rPr lang="cs-CZ" sz="3200" dirty="0">
                <a:latin typeface="Book Antiqua" pitchFamily="18" charset="0"/>
              </a:rPr>
              <a:t> – </a:t>
            </a:r>
            <a:r>
              <a:rPr lang="ja-JP" altLang="en-US" sz="3200" dirty="0">
                <a:latin typeface="Book Antiqua" pitchFamily="18" charset="0"/>
              </a:rPr>
              <a:t>享保改革</a:t>
            </a:r>
            <a:endParaRPr lang="cs-CZ" sz="3200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lvl="1"/>
            <a:r>
              <a:rPr lang="cs-CZ" sz="1600" dirty="0">
                <a:latin typeface="Book Antiqua" pitchFamily="18" charset="0"/>
              </a:rPr>
              <a:t>období </a:t>
            </a:r>
            <a:r>
              <a:rPr lang="cs-CZ" sz="1600" dirty="0" err="1">
                <a:latin typeface="Book Antiqua" pitchFamily="18" charset="0"/>
              </a:rPr>
              <a:t>Kjóhó</a:t>
            </a:r>
            <a:r>
              <a:rPr lang="cs-CZ" sz="1600" dirty="0">
                <a:latin typeface="Book Antiqua" pitchFamily="18" charset="0"/>
              </a:rPr>
              <a:t> 1716-35</a:t>
            </a:r>
          </a:p>
          <a:p>
            <a:r>
              <a:rPr lang="cs-CZ" sz="2000" dirty="0">
                <a:latin typeface="Book Antiqua" pitchFamily="18" charset="0"/>
              </a:rPr>
              <a:t>8. šógun </a:t>
            </a:r>
            <a:r>
              <a:rPr lang="cs-CZ" sz="2000" dirty="0" err="1">
                <a:latin typeface="Book Antiqua" pitchFamily="18" charset="0"/>
              </a:rPr>
              <a:t>Jošimune</a:t>
            </a:r>
            <a:r>
              <a:rPr lang="cs-CZ" sz="2000" dirty="0">
                <a:latin typeface="Book Antiqua" pitchFamily="18" charset="0"/>
              </a:rPr>
              <a:t> (</a:t>
            </a:r>
            <a:r>
              <a:rPr lang="ja-JP" altLang="en-US" sz="2000" dirty="0">
                <a:latin typeface="Book Antiqua" pitchFamily="18" charset="0"/>
              </a:rPr>
              <a:t>吉宗</a:t>
            </a:r>
            <a:r>
              <a:rPr lang="cs-CZ" altLang="ja-JP" sz="2000" dirty="0">
                <a:latin typeface="Book Antiqua" pitchFamily="18" charset="0"/>
              </a:rPr>
              <a:t>, </a:t>
            </a:r>
            <a:r>
              <a:rPr lang="en-US" altLang="ja-JP" sz="2000" dirty="0">
                <a:latin typeface="Book Antiqua" pitchFamily="18" charset="0"/>
              </a:rPr>
              <a:t> </a:t>
            </a:r>
            <a:r>
              <a:rPr lang="cs-CZ" altLang="ja-JP" sz="2000" dirty="0">
                <a:latin typeface="Book Antiqua" pitchFamily="18" charset="0"/>
              </a:rPr>
              <a:t>1</a:t>
            </a:r>
            <a:r>
              <a:rPr lang="en-US" altLang="ja-JP" sz="2000" dirty="0">
                <a:latin typeface="Book Antiqua" pitchFamily="18" charset="0"/>
              </a:rPr>
              <a:t>71</a:t>
            </a:r>
            <a:r>
              <a:rPr lang="cs-CZ" altLang="ja-JP" sz="2000" dirty="0">
                <a:latin typeface="Book Antiqua" pitchFamily="18" charset="0"/>
              </a:rPr>
              <a:t>6-</a:t>
            </a:r>
            <a:r>
              <a:rPr lang="en-US" altLang="ja-JP" sz="2000" dirty="0">
                <a:latin typeface="Book Antiqua" pitchFamily="18" charset="0"/>
              </a:rPr>
              <a:t>4</a:t>
            </a:r>
            <a:r>
              <a:rPr lang="cs-CZ" altLang="ja-JP" sz="2000" dirty="0">
                <a:latin typeface="Book Antiqua" pitchFamily="18" charset="0"/>
              </a:rPr>
              <a:t>5</a:t>
            </a:r>
            <a:r>
              <a:rPr lang="cs-CZ" sz="2000" dirty="0">
                <a:latin typeface="Book Antiqua" pitchFamily="18" charset="0"/>
              </a:rPr>
              <a:t>)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žil </a:t>
            </a:r>
            <a:r>
              <a:rPr lang="en-US" sz="1600" dirty="0">
                <a:latin typeface="Book Antiqua" pitchFamily="18" charset="0"/>
              </a:rPr>
              <a:t>1684-1751, </a:t>
            </a:r>
            <a:r>
              <a:rPr lang="cs-CZ" sz="1600" dirty="0">
                <a:latin typeface="Book Antiqua" pitchFamily="18" charset="0"/>
              </a:rPr>
              <a:t>z </a:t>
            </a:r>
            <a:r>
              <a:rPr lang="en-US" sz="1600" dirty="0" err="1">
                <a:latin typeface="Book Antiqua" pitchFamily="18" charset="0"/>
              </a:rPr>
              <a:t>Kii</a:t>
            </a:r>
            <a:r>
              <a:rPr lang="cs-CZ" sz="1600" dirty="0">
                <a:latin typeface="Book Antiqua" pitchFamily="18" charset="0"/>
              </a:rPr>
              <a:t> -</a:t>
            </a:r>
            <a:r>
              <a:rPr lang="en-US" sz="1600" dirty="0">
                <a:latin typeface="Book Antiqua" pitchFamily="18" charset="0"/>
              </a:rPr>
              <a:t> 1</a:t>
            </a:r>
            <a:r>
              <a:rPr lang="cs-CZ" sz="1600" dirty="0">
                <a:latin typeface="Book Antiqua" pitchFamily="18" charset="0"/>
              </a:rPr>
              <a:t>. </a:t>
            </a:r>
            <a:r>
              <a:rPr lang="en-US" sz="1600" dirty="0">
                <a:latin typeface="Book Antiqua" pitchFamily="18" charset="0"/>
              </a:rPr>
              <a:t>z </a:t>
            </a:r>
            <a:r>
              <a:rPr lang="en-US" sz="1600" dirty="0" err="1">
                <a:latin typeface="Book Antiqua" pitchFamily="18" charset="0"/>
              </a:rPr>
              <a:t>gosanke</a:t>
            </a:r>
            <a:r>
              <a:rPr lang="cs-CZ" sz="1600" dirty="0">
                <a:latin typeface="Book Antiqua" pitchFamily="18" charset="0"/>
              </a:rPr>
              <a:t> , zkušený, z venkova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navrátil polit. prestiž </a:t>
            </a:r>
            <a:r>
              <a:rPr lang="cs-CZ" sz="1600" dirty="0" err="1">
                <a:latin typeface="Book Antiqua" pitchFamily="18" charset="0"/>
              </a:rPr>
              <a:t>fudai</a:t>
            </a:r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obratná personální politika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systém „doplatku služného“ (</a:t>
            </a:r>
            <a:r>
              <a:rPr lang="cs-CZ" sz="1600" dirty="0" err="1">
                <a:latin typeface="Book Antiqua" pitchFamily="18" charset="0"/>
              </a:rPr>
              <a:t>tašidaka</a:t>
            </a:r>
            <a:r>
              <a:rPr lang="cs-CZ" sz="1600" dirty="0">
                <a:latin typeface="Book Antiqua" pitchFamily="18" charset="0"/>
              </a:rPr>
              <a:t> </a:t>
            </a:r>
            <a:r>
              <a:rPr lang="ja-JP" altLang="en-US" sz="1600" dirty="0">
                <a:latin typeface="Book Antiqua" pitchFamily="18" charset="0"/>
              </a:rPr>
              <a:t>足高の制</a:t>
            </a:r>
            <a:r>
              <a:rPr lang="cs-CZ" sz="1600" dirty="0">
                <a:latin typeface="Book Antiqua" pitchFamily="18" charset="0"/>
              </a:rPr>
              <a:t>)</a:t>
            </a: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hlavní cíle reforem :</a:t>
            </a:r>
          </a:p>
          <a:p>
            <a:pPr lvl="2"/>
            <a:r>
              <a:rPr lang="cs-CZ" sz="1600" dirty="0">
                <a:latin typeface="Book Antiqua" pitchFamily="18" charset="0"/>
              </a:rPr>
              <a:t>1) pozvednutí samurajské vrstvy;  upevnění </a:t>
            </a:r>
            <a:r>
              <a:rPr lang="cs-CZ" sz="1600" dirty="0" err="1">
                <a:latin typeface="Book Antiqua" pitchFamily="18" charset="0"/>
              </a:rPr>
              <a:t>konfuc</a:t>
            </a:r>
            <a:r>
              <a:rPr lang="cs-CZ" sz="1600" dirty="0">
                <a:latin typeface="Book Antiqua" pitchFamily="18" charset="0"/>
              </a:rPr>
              <a:t>. etiky;  „návrat“ ke střídmosti</a:t>
            </a:r>
          </a:p>
          <a:p>
            <a:pPr lvl="2"/>
            <a:r>
              <a:rPr lang="cs-CZ" sz="1600" dirty="0">
                <a:latin typeface="Book Antiqua" pitchFamily="18" charset="0"/>
              </a:rPr>
              <a:t>2) finanční stabilita</a:t>
            </a: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„rozbuškou“ reforem neúroda 1720-21</a:t>
            </a:r>
          </a:p>
          <a:p>
            <a:endParaRPr lang="en-US" sz="20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43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Book Antiqua" pitchFamily="18" charset="0"/>
              </a:rPr>
              <a:t>1 reformy v Edu</a:t>
            </a:r>
          </a:p>
          <a:p>
            <a:pPr lvl="1"/>
            <a:r>
              <a:rPr lang="cs-CZ" sz="1800" dirty="0">
                <a:latin typeface="Book Antiqua" pitchFamily="18" charset="0"/>
              </a:rPr>
              <a:t>vazalové a finance :</a:t>
            </a:r>
          </a:p>
          <a:p>
            <a:pPr lvl="2"/>
            <a:r>
              <a:rPr lang="cs-CZ" sz="1600" dirty="0">
                <a:latin typeface="Book Antiqua" pitchFamily="18" charset="0"/>
              </a:rPr>
              <a:t>od </a:t>
            </a:r>
            <a:r>
              <a:rPr lang="cs-CZ" sz="1600" dirty="0" err="1">
                <a:latin typeface="Book Antiqua" pitchFamily="18" charset="0"/>
              </a:rPr>
              <a:t>pol</a:t>
            </a:r>
            <a:r>
              <a:rPr lang="cs-CZ" sz="1600" dirty="0">
                <a:latin typeface="Book Antiqua" pitchFamily="18" charset="0"/>
              </a:rPr>
              <a:t> 17C život na dluh…</a:t>
            </a:r>
          </a:p>
          <a:p>
            <a:pPr lvl="3"/>
            <a:r>
              <a:rPr lang="cs-CZ" sz="1400" dirty="0">
                <a:latin typeface="Book Antiqua" pitchFamily="18" charset="0"/>
              </a:rPr>
              <a:t>nutil je šetřit,</a:t>
            </a:r>
          </a:p>
          <a:p>
            <a:pPr lvl="3"/>
            <a:r>
              <a:rPr lang="cs-CZ" sz="1400" dirty="0">
                <a:latin typeface="Book Antiqua" pitchFamily="18" charset="0"/>
              </a:rPr>
              <a:t>ale soudní spory </a:t>
            </a:r>
            <a:r>
              <a:rPr lang="cs-CZ" sz="1400" i="1" dirty="0" err="1">
                <a:latin typeface="Book Antiqua" pitchFamily="18" charset="0"/>
              </a:rPr>
              <a:t>kanekudži</a:t>
            </a:r>
            <a:r>
              <a:rPr lang="cs-CZ" sz="1400" dirty="0">
                <a:latin typeface="Book Antiqua" pitchFamily="18" charset="0"/>
              </a:rPr>
              <a:t> – nucení k mimosoudnímu vyrovnání</a:t>
            </a: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800" dirty="0">
                <a:latin typeface="Book Antiqua" pitchFamily="18" charset="0"/>
              </a:rPr>
              <a:t>mechanismy zadlužování</a:t>
            </a:r>
          </a:p>
          <a:p>
            <a:pPr lvl="2"/>
            <a:r>
              <a:rPr lang="cs-CZ" sz="1600" dirty="0">
                <a:latin typeface="Book Antiqua" pitchFamily="18" charset="0"/>
              </a:rPr>
              <a:t>1690s – </a:t>
            </a:r>
            <a:r>
              <a:rPr lang="cs-CZ" sz="1600" dirty="0">
                <a:solidFill>
                  <a:srgbClr val="FF0000"/>
                </a:solidFill>
                <a:latin typeface="Book Antiqua" pitchFamily="18" charset="0"/>
              </a:rPr>
              <a:t>devalvace</a:t>
            </a:r>
            <a:r>
              <a:rPr lang="cs-CZ" sz="1600" dirty="0">
                <a:latin typeface="Book Antiqua" pitchFamily="18" charset="0"/>
              </a:rPr>
              <a:t> &gt; mince proti rýži nižší hodnotu</a:t>
            </a:r>
          </a:p>
          <a:p>
            <a:pPr lvl="2"/>
            <a:r>
              <a:rPr lang="cs-CZ" sz="1600" dirty="0">
                <a:latin typeface="Book Antiqua" pitchFamily="18" charset="0"/>
                <a:sym typeface="Wingdings" panose="05000000000000000000" pitchFamily="2" charset="2"/>
              </a:rPr>
              <a:t>od 1715 </a:t>
            </a:r>
            <a:r>
              <a:rPr lang="cs-CZ" sz="1600" dirty="0" err="1">
                <a:latin typeface="Book Antiqua" pitchFamily="18" charset="0"/>
                <a:sym typeface="Wingdings" panose="05000000000000000000" pitchFamily="2" charset="2"/>
              </a:rPr>
              <a:t>Hakusekiho</a:t>
            </a:r>
            <a:r>
              <a:rPr lang="cs-CZ" sz="1600" dirty="0">
                <a:latin typeface="Book Antiqua" pitchFamily="18" charset="0"/>
                <a:sym typeface="Wingdings" panose="05000000000000000000" pitchFamily="2" charset="2"/>
              </a:rPr>
              <a:t> a </a:t>
            </a:r>
            <a:r>
              <a:rPr lang="cs-CZ" sz="1600" dirty="0" err="1">
                <a:latin typeface="Book Antiqua" pitchFamily="18" charset="0"/>
                <a:sym typeface="Wingdings" panose="05000000000000000000" pitchFamily="2" charset="2"/>
              </a:rPr>
              <a:t>Jošimuneho</a:t>
            </a:r>
            <a:r>
              <a:rPr lang="cs-CZ" sz="1600" dirty="0">
                <a:latin typeface="Book Antiqua" pitchFamily="18" charset="0"/>
                <a:sym typeface="Wingdings" panose="05000000000000000000" pitchFamily="2" charset="2"/>
              </a:rPr>
              <a:t> </a:t>
            </a:r>
            <a:r>
              <a:rPr lang="cs-CZ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sym typeface="Wingdings" panose="05000000000000000000" pitchFamily="2" charset="2"/>
              </a:rPr>
              <a:t>revalvace</a:t>
            </a:r>
            <a:r>
              <a:rPr lang="cs-CZ" sz="1600" dirty="0">
                <a:latin typeface="Book Antiqua" pitchFamily="18" charset="0"/>
                <a:sym typeface="Wingdings" panose="05000000000000000000" pitchFamily="2" charset="2"/>
              </a:rPr>
              <a:t> </a:t>
            </a:r>
          </a:p>
          <a:p>
            <a:pPr lvl="2"/>
            <a:r>
              <a:rPr lang="cs-CZ" sz="1600" dirty="0">
                <a:latin typeface="Book Antiqua" pitchFamily="18" charset="0"/>
                <a:sym typeface="Wingdings" panose="05000000000000000000" pitchFamily="2" charset="2"/>
              </a:rPr>
              <a:t>1719 výnos o nevymahatelnosti půjček</a:t>
            </a:r>
          </a:p>
          <a:p>
            <a:pPr lvl="2"/>
            <a:r>
              <a:rPr lang="cs-CZ" sz="1600" dirty="0">
                <a:latin typeface="Book Antiqua" pitchFamily="18" charset="0"/>
                <a:sym typeface="Wingdings" panose="05000000000000000000" pitchFamily="2" charset="2"/>
              </a:rPr>
              <a:t>od 1720 důsledky revalvace &gt;</a:t>
            </a:r>
          </a:p>
          <a:p>
            <a:pPr lvl="2"/>
            <a:r>
              <a:rPr lang="cs-CZ" sz="1600" dirty="0">
                <a:latin typeface="Book Antiqua" pitchFamily="18" charset="0"/>
                <a:sym typeface="Wingdings" panose="05000000000000000000" pitchFamily="2" charset="2"/>
              </a:rPr>
              <a:t>+ příliv rýže do měst + pokles samurajů &gt; pád cen rýže</a:t>
            </a:r>
          </a:p>
          <a:p>
            <a:pPr lvl="2"/>
            <a:r>
              <a:rPr lang="cs-CZ" sz="1600" dirty="0">
                <a:latin typeface="Book Antiqua" pitchFamily="18" charset="0"/>
                <a:sym typeface="Wingdings" panose="05000000000000000000" pitchFamily="2" charset="2"/>
              </a:rPr>
              <a:t>pokles spotřebních cen se zpožděním kopíroval vývoj cen rýže</a:t>
            </a:r>
          </a:p>
          <a:p>
            <a:pPr lvl="2"/>
            <a:endParaRPr lang="cs-CZ" sz="1600" dirty="0">
              <a:latin typeface="Book Antiqua" pitchFamily="18" charset="0"/>
              <a:sym typeface="Wingdings" panose="05000000000000000000" pitchFamily="2" charset="2"/>
            </a:endParaRPr>
          </a:p>
          <a:p>
            <a:pPr lvl="2"/>
            <a:r>
              <a:rPr lang="cs-CZ" sz="1600" dirty="0">
                <a:latin typeface="Book Antiqua" pitchFamily="18" charset="0"/>
                <a:sym typeface="Wingdings" panose="05000000000000000000" pitchFamily="2" charset="2"/>
              </a:rPr>
              <a:t>při devalvaci město „těží“, při deflaci „nese“ břímě</a:t>
            </a:r>
            <a:endParaRPr lang="cs-CZ" sz="16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758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/>
          </a:bodyPr>
          <a:lstStyle/>
          <a:p>
            <a:pPr lvl="1"/>
            <a:r>
              <a:rPr lang="cs-CZ" sz="1600">
                <a:latin typeface="Book Antiqua" pitchFamily="18" charset="0"/>
              </a:rPr>
              <a:t>požáry</a:t>
            </a:r>
          </a:p>
          <a:p>
            <a:pPr lvl="2"/>
            <a:r>
              <a:rPr lang="cs-CZ" sz="1400">
                <a:latin typeface="Book Antiqua" pitchFamily="18" charset="0"/>
              </a:rPr>
              <a:t>1720 hasičské sbory </a:t>
            </a:r>
            <a:r>
              <a:rPr lang="cs-CZ" sz="1400" i="1">
                <a:latin typeface="Book Antiqua" pitchFamily="18" charset="0"/>
              </a:rPr>
              <a:t>mačibikeši</a:t>
            </a:r>
          </a:p>
          <a:p>
            <a:pPr lvl="2"/>
            <a:r>
              <a:rPr lang="cs-CZ" sz="1400">
                <a:latin typeface="Book Antiqua" pitchFamily="18" charset="0"/>
              </a:rPr>
              <a:t>nehořlavé tašky, typ </a:t>
            </a:r>
            <a:r>
              <a:rPr lang="cs-CZ" sz="1400" i="1">
                <a:latin typeface="Book Antiqua" pitchFamily="18" charset="0"/>
              </a:rPr>
              <a:t>sangawara</a:t>
            </a:r>
          </a:p>
          <a:p>
            <a:pPr lvl="2"/>
            <a:r>
              <a:rPr lang="cs-CZ" sz="1400">
                <a:latin typeface="Book Antiqua" pitchFamily="18" charset="0"/>
              </a:rPr>
              <a:t>širší cesty</a:t>
            </a:r>
          </a:p>
        </p:txBody>
      </p:sp>
    </p:spTree>
    <p:extLst>
      <p:ext uri="{BB962C8B-B14F-4D97-AF65-F5344CB8AC3E}">
        <p14:creationId xmlns:p14="http://schemas.microsoft.com/office/powerpoint/2010/main" val="1039796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sz="2000" dirty="0">
                <a:latin typeface="Book Antiqua" pitchFamily="18" charset="0"/>
              </a:rPr>
              <a:t>2 v </a:t>
            </a:r>
            <a:r>
              <a:rPr lang="cs-CZ" sz="2000" dirty="0" err="1">
                <a:latin typeface="Book Antiqua" pitchFamily="18" charset="0"/>
              </a:rPr>
              <a:t>Kantó</a:t>
            </a:r>
            <a:endParaRPr lang="cs-CZ" sz="20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tlak na revize katastru &gt; zvýšení daňového příjmu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zvýšení průměrné daňové zátěže z 40 na 50%</a:t>
            </a:r>
          </a:p>
          <a:p>
            <a:pPr lvl="2"/>
            <a:endParaRPr lang="cs-CZ" sz="1400" dirty="0">
              <a:latin typeface="Book Antiqua" pitchFamily="18" charset="0"/>
            </a:endParaRPr>
          </a:p>
          <a:p>
            <a:r>
              <a:rPr lang="cs-CZ" sz="2000" dirty="0">
                <a:latin typeface="Book Antiqua" pitchFamily="18" charset="0"/>
              </a:rPr>
              <a:t>3 vůči knížatům</a:t>
            </a:r>
            <a:endParaRPr lang="en-US" sz="20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pomoc k efektivnější vládě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promyšlenější zemědělská politika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zlepšit výběr daní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potlačení role obchodníků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tvořit úspory</a:t>
            </a:r>
          </a:p>
          <a:p>
            <a:pPr lvl="1"/>
            <a:r>
              <a:rPr lang="cs-CZ" sz="1600" dirty="0">
                <a:latin typeface="Book Antiqua" pitchFamily="18" charset="0"/>
              </a:rPr>
              <a:t>chování knížat (vazalů)</a:t>
            </a:r>
          </a:p>
          <a:p>
            <a:pPr lvl="1"/>
            <a:endParaRPr lang="cs-CZ" sz="16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1721 pokus o </a:t>
            </a:r>
            <a:r>
              <a:rPr lang="cs-CZ" sz="1200" dirty="0">
                <a:latin typeface="Book Antiqua" pitchFamily="18" charset="0"/>
              </a:rPr>
              <a:t>(dočasné)</a:t>
            </a:r>
            <a:r>
              <a:rPr lang="cs-CZ" sz="1600" dirty="0">
                <a:latin typeface="Book Antiqua" pitchFamily="18" charset="0"/>
              </a:rPr>
              <a:t> omezení systému </a:t>
            </a:r>
            <a:r>
              <a:rPr lang="cs-CZ" sz="1600" i="1" dirty="0" err="1">
                <a:latin typeface="Book Antiqua" pitchFamily="18" charset="0"/>
              </a:rPr>
              <a:t>sankin</a:t>
            </a:r>
            <a:r>
              <a:rPr lang="cs-CZ" sz="1600" i="1" dirty="0">
                <a:latin typeface="Book Antiqua" pitchFamily="18" charset="0"/>
              </a:rPr>
              <a:t> </a:t>
            </a:r>
            <a:r>
              <a:rPr lang="cs-CZ" sz="1600" i="1" dirty="0" err="1">
                <a:latin typeface="Book Antiqua" pitchFamily="18" charset="0"/>
              </a:rPr>
              <a:t>kótai</a:t>
            </a:r>
            <a:r>
              <a:rPr lang="cs-CZ" sz="1600" dirty="0">
                <a:latin typeface="Book Antiqua" pitchFamily="18" charset="0"/>
              </a:rPr>
              <a:t> (na ½)</a:t>
            </a:r>
            <a:endParaRPr lang="cs-CZ" sz="1600" i="1" dirty="0">
              <a:latin typeface="Book Antiqua" pitchFamily="18" charset="0"/>
            </a:endParaRPr>
          </a:p>
          <a:p>
            <a:pPr lvl="2"/>
            <a:r>
              <a:rPr lang="cs-CZ" sz="1400" dirty="0">
                <a:latin typeface="Book Antiqua" pitchFamily="18" charset="0"/>
              </a:rPr>
              <a:t>1722 nařízeno snížit hodnoty darů </a:t>
            </a:r>
            <a:r>
              <a:rPr lang="cs-CZ" sz="1400" dirty="0" err="1">
                <a:latin typeface="Book Antiqua" pitchFamily="18" charset="0"/>
              </a:rPr>
              <a:t>bkf</a:t>
            </a:r>
            <a:r>
              <a:rPr lang="cs-CZ" sz="1400" dirty="0">
                <a:latin typeface="Book Antiqua" pitchFamily="18" charset="0"/>
              </a:rPr>
              <a:t> na 1/10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naturální daň </a:t>
            </a:r>
            <a:r>
              <a:rPr lang="cs-CZ" sz="1400" i="1" dirty="0" err="1">
                <a:latin typeface="Book Antiqua" pitchFamily="18" charset="0"/>
              </a:rPr>
              <a:t>agemai</a:t>
            </a:r>
            <a:r>
              <a:rPr lang="cs-CZ" sz="1400" dirty="0">
                <a:latin typeface="Book Antiqua" pitchFamily="18" charset="0"/>
              </a:rPr>
              <a:t> </a:t>
            </a:r>
          </a:p>
          <a:p>
            <a:pPr marL="914400" lvl="2" indent="0">
              <a:buNone/>
            </a:pPr>
            <a:endParaRPr lang="cs-CZ" sz="1400" dirty="0">
              <a:latin typeface="Book Antiqua" pitchFamily="18" charset="0"/>
            </a:endParaRPr>
          </a:p>
          <a:p>
            <a:pPr lvl="1"/>
            <a:r>
              <a:rPr lang="cs-CZ" sz="1600" dirty="0">
                <a:latin typeface="Book Antiqua" pitchFamily="18" charset="0"/>
              </a:rPr>
              <a:t>zapojení knížat do veřejných (protipovodňových) prací</a:t>
            </a:r>
          </a:p>
          <a:p>
            <a:pPr lvl="2"/>
            <a:r>
              <a:rPr lang="cs-CZ" sz="1400" dirty="0">
                <a:latin typeface="Book Antiqua" pitchFamily="18" charset="0"/>
              </a:rPr>
              <a:t>1720 nuceně </a:t>
            </a:r>
            <a:r>
              <a:rPr lang="cs-CZ" sz="1400" i="1" dirty="0" err="1">
                <a:latin typeface="Book Antiqua" pitchFamily="18" charset="0"/>
              </a:rPr>
              <a:t>kunijaku</a:t>
            </a:r>
            <a:r>
              <a:rPr lang="cs-CZ" sz="1400" i="1" dirty="0">
                <a:latin typeface="Book Antiqua" pitchFamily="18" charset="0"/>
              </a:rPr>
              <a:t> </a:t>
            </a:r>
            <a:r>
              <a:rPr lang="cs-CZ" sz="1400" i="1" dirty="0" err="1">
                <a:latin typeface="Book Antiqua" pitchFamily="18" charset="0"/>
              </a:rPr>
              <a:t>bušin</a:t>
            </a:r>
            <a:r>
              <a:rPr lang="cs-CZ" sz="1400" dirty="0">
                <a:latin typeface="Book Antiqua" pitchFamily="18" charset="0"/>
              </a:rPr>
              <a:t> (namísto </a:t>
            </a:r>
            <a:r>
              <a:rPr lang="cs-CZ" sz="1400" i="1" dirty="0" err="1">
                <a:latin typeface="Book Antiqua" pitchFamily="18" charset="0"/>
              </a:rPr>
              <a:t>otecudai</a:t>
            </a:r>
            <a:r>
              <a:rPr lang="cs-CZ" sz="1400" i="1" dirty="0">
                <a:latin typeface="Book Antiqua" pitchFamily="18" charset="0"/>
              </a:rPr>
              <a:t> </a:t>
            </a:r>
            <a:r>
              <a:rPr lang="cs-CZ" sz="1400" i="1" dirty="0" err="1">
                <a:latin typeface="Book Antiqua" pitchFamily="18" charset="0"/>
              </a:rPr>
              <a:t>bušin</a:t>
            </a:r>
            <a:r>
              <a:rPr lang="cs-CZ" sz="1400" dirty="0">
                <a:latin typeface="Book Antiqua" pitchFamily="18" charset="0"/>
              </a:rPr>
              <a:t>), s dozorem</a:t>
            </a:r>
            <a:endParaRPr lang="cs-CZ" sz="1400" i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5378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2480</TotalTime>
  <Words>950</Words>
  <Application>Microsoft Office PowerPoint</Application>
  <PresentationFormat>Předvádění na obrazovce (4:3)</PresentationFormat>
  <Paragraphs>195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Book Antiqua</vt:lpstr>
      <vt:lpstr>Calibri</vt:lpstr>
      <vt:lpstr>Courier New</vt:lpstr>
      <vt:lpstr>Motiv systému Office</vt:lpstr>
      <vt:lpstr>Stagnující 18. století</vt:lpstr>
      <vt:lpstr>Prezentace aplikace PowerPoint</vt:lpstr>
      <vt:lpstr>Prezentace aplikace PowerPoint</vt:lpstr>
      <vt:lpstr>Prezentace aplikace PowerPoint</vt:lpstr>
      <vt:lpstr>Prezentace aplikace PowerPoint</vt:lpstr>
      <vt:lpstr>2. Reformy Kjóhó – 享保改革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3. „Tanumova doba“ –  田沼時代</vt:lpstr>
      <vt:lpstr>Prezentace aplikace PowerPoint</vt:lpstr>
      <vt:lpstr>Prezentace aplikace PowerPoint</vt:lpstr>
      <vt:lpstr>4. Reformy Kansei – 寛政改革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Japonské styky se zahraničím ve středověku (11C-16C)</dc:title>
  <dc:creator>limex</dc:creator>
  <cp:lastModifiedBy>David Labus</cp:lastModifiedBy>
  <cp:revision>136</cp:revision>
  <dcterms:created xsi:type="dcterms:W3CDTF">2011-11-12T17:06:15Z</dcterms:created>
  <dcterms:modified xsi:type="dcterms:W3CDTF">2020-11-29T14:14:42Z</dcterms:modified>
</cp:coreProperties>
</file>