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0" r:id="rId3"/>
    <p:sldId id="318" r:id="rId4"/>
    <p:sldId id="301" r:id="rId5"/>
    <p:sldId id="303" r:id="rId6"/>
    <p:sldId id="285" r:id="rId7"/>
    <p:sldId id="316" r:id="rId8"/>
    <p:sldId id="309" r:id="rId9"/>
    <p:sldId id="288" r:id="rId10"/>
    <p:sldId id="299" r:id="rId11"/>
    <p:sldId id="258" r:id="rId12"/>
    <p:sldId id="261" r:id="rId13"/>
    <p:sldId id="300" r:id="rId14"/>
    <p:sldId id="269" r:id="rId15"/>
    <p:sldId id="274" r:id="rId16"/>
    <p:sldId id="294" r:id="rId17"/>
    <p:sldId id="307" r:id="rId18"/>
    <p:sldId id="319" r:id="rId19"/>
    <p:sldId id="305" r:id="rId20"/>
    <p:sldId id="306" r:id="rId21"/>
    <p:sldId id="304" r:id="rId22"/>
    <p:sldId id="308" r:id="rId23"/>
    <p:sldId id="317"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01AD3C5A-BB3C-4E9B-9061-DFADB92E28E7}" type="datetimeFigureOut">
              <a:rPr lang="cs-CZ" smtClean="0"/>
              <a:t>22.3.2021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34110C-9549-4A3B-AD87-89A124DC938F}" type="slidenum">
              <a:rPr lang="cs-CZ" smtClean="0"/>
              <a:t>‹#›</a:t>
            </a:fld>
            <a:endParaRPr lang="cs-CZ"/>
          </a:p>
        </p:txBody>
      </p:sp>
    </p:spTree>
    <p:extLst>
      <p:ext uri="{BB962C8B-B14F-4D97-AF65-F5344CB8AC3E}">
        <p14:creationId xmlns:p14="http://schemas.microsoft.com/office/powerpoint/2010/main" val="3107299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1AD3C5A-BB3C-4E9B-9061-DFADB92E28E7}" type="datetimeFigureOut">
              <a:rPr lang="cs-CZ" smtClean="0"/>
              <a:t>22.3.2021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34110C-9549-4A3B-AD87-89A124DC938F}" type="slidenum">
              <a:rPr lang="cs-CZ" smtClean="0"/>
              <a:t>‹#›</a:t>
            </a:fld>
            <a:endParaRPr lang="cs-CZ"/>
          </a:p>
        </p:txBody>
      </p:sp>
    </p:spTree>
    <p:extLst>
      <p:ext uri="{BB962C8B-B14F-4D97-AF65-F5344CB8AC3E}">
        <p14:creationId xmlns:p14="http://schemas.microsoft.com/office/powerpoint/2010/main" val="101081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1AD3C5A-BB3C-4E9B-9061-DFADB92E28E7}" type="datetimeFigureOut">
              <a:rPr lang="cs-CZ" smtClean="0"/>
              <a:t>22.3.2021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34110C-9549-4A3B-AD87-89A124DC938F}" type="slidenum">
              <a:rPr lang="cs-CZ" smtClean="0"/>
              <a:t>‹#›</a:t>
            </a:fld>
            <a:endParaRPr lang="cs-CZ"/>
          </a:p>
        </p:txBody>
      </p:sp>
    </p:spTree>
    <p:extLst>
      <p:ext uri="{BB962C8B-B14F-4D97-AF65-F5344CB8AC3E}">
        <p14:creationId xmlns:p14="http://schemas.microsoft.com/office/powerpoint/2010/main" val="306783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1AD3C5A-BB3C-4E9B-9061-DFADB92E28E7}" type="datetimeFigureOut">
              <a:rPr lang="cs-CZ" smtClean="0"/>
              <a:t>22.3.2021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34110C-9549-4A3B-AD87-89A124DC938F}" type="slidenum">
              <a:rPr lang="cs-CZ" smtClean="0"/>
              <a:t>‹#›</a:t>
            </a:fld>
            <a:endParaRPr lang="cs-CZ"/>
          </a:p>
        </p:txBody>
      </p:sp>
    </p:spTree>
    <p:extLst>
      <p:ext uri="{BB962C8B-B14F-4D97-AF65-F5344CB8AC3E}">
        <p14:creationId xmlns:p14="http://schemas.microsoft.com/office/powerpoint/2010/main" val="428503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01AD3C5A-BB3C-4E9B-9061-DFADB92E28E7}" type="datetimeFigureOut">
              <a:rPr lang="cs-CZ" smtClean="0"/>
              <a:t>22.3.2021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34110C-9549-4A3B-AD87-89A124DC938F}" type="slidenum">
              <a:rPr lang="cs-CZ" smtClean="0"/>
              <a:t>‹#›</a:t>
            </a:fld>
            <a:endParaRPr lang="cs-CZ"/>
          </a:p>
        </p:txBody>
      </p:sp>
    </p:spTree>
    <p:extLst>
      <p:ext uri="{BB962C8B-B14F-4D97-AF65-F5344CB8AC3E}">
        <p14:creationId xmlns:p14="http://schemas.microsoft.com/office/powerpoint/2010/main" val="396597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1AD3C5A-BB3C-4E9B-9061-DFADB92E28E7}" type="datetimeFigureOut">
              <a:rPr lang="cs-CZ" smtClean="0"/>
              <a:t>22.3.2021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34110C-9549-4A3B-AD87-89A124DC938F}" type="slidenum">
              <a:rPr lang="cs-CZ" smtClean="0"/>
              <a:t>‹#›</a:t>
            </a:fld>
            <a:endParaRPr lang="cs-CZ"/>
          </a:p>
        </p:txBody>
      </p:sp>
    </p:spTree>
    <p:extLst>
      <p:ext uri="{BB962C8B-B14F-4D97-AF65-F5344CB8AC3E}">
        <p14:creationId xmlns:p14="http://schemas.microsoft.com/office/powerpoint/2010/main" val="35716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1AD3C5A-BB3C-4E9B-9061-DFADB92E28E7}" type="datetimeFigureOut">
              <a:rPr lang="cs-CZ" smtClean="0"/>
              <a:t>22.3.2021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234110C-9549-4A3B-AD87-89A124DC938F}" type="slidenum">
              <a:rPr lang="cs-CZ" smtClean="0"/>
              <a:t>‹#›</a:t>
            </a:fld>
            <a:endParaRPr lang="cs-CZ"/>
          </a:p>
        </p:txBody>
      </p:sp>
    </p:spTree>
    <p:extLst>
      <p:ext uri="{BB962C8B-B14F-4D97-AF65-F5344CB8AC3E}">
        <p14:creationId xmlns:p14="http://schemas.microsoft.com/office/powerpoint/2010/main" val="127502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1AD3C5A-BB3C-4E9B-9061-DFADB92E28E7}" type="datetimeFigureOut">
              <a:rPr lang="cs-CZ" smtClean="0"/>
              <a:t>22.3.2021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234110C-9549-4A3B-AD87-89A124DC938F}" type="slidenum">
              <a:rPr lang="cs-CZ" smtClean="0"/>
              <a:t>‹#›</a:t>
            </a:fld>
            <a:endParaRPr lang="cs-CZ"/>
          </a:p>
        </p:txBody>
      </p:sp>
    </p:spTree>
    <p:extLst>
      <p:ext uri="{BB962C8B-B14F-4D97-AF65-F5344CB8AC3E}">
        <p14:creationId xmlns:p14="http://schemas.microsoft.com/office/powerpoint/2010/main" val="373462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1AD3C5A-BB3C-4E9B-9061-DFADB92E28E7}" type="datetimeFigureOut">
              <a:rPr lang="cs-CZ" smtClean="0"/>
              <a:t>22.3.2021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234110C-9549-4A3B-AD87-89A124DC938F}" type="slidenum">
              <a:rPr lang="cs-CZ" smtClean="0"/>
              <a:t>‹#›</a:t>
            </a:fld>
            <a:endParaRPr lang="cs-CZ"/>
          </a:p>
        </p:txBody>
      </p:sp>
    </p:spTree>
    <p:extLst>
      <p:ext uri="{BB962C8B-B14F-4D97-AF65-F5344CB8AC3E}">
        <p14:creationId xmlns:p14="http://schemas.microsoft.com/office/powerpoint/2010/main" val="91790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01AD3C5A-BB3C-4E9B-9061-DFADB92E28E7}" type="datetimeFigureOut">
              <a:rPr lang="cs-CZ" smtClean="0"/>
              <a:t>22.3.2021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34110C-9549-4A3B-AD87-89A124DC938F}" type="slidenum">
              <a:rPr lang="cs-CZ" smtClean="0"/>
              <a:t>‹#›</a:t>
            </a:fld>
            <a:endParaRPr lang="cs-CZ"/>
          </a:p>
        </p:txBody>
      </p:sp>
    </p:spTree>
    <p:extLst>
      <p:ext uri="{BB962C8B-B14F-4D97-AF65-F5344CB8AC3E}">
        <p14:creationId xmlns:p14="http://schemas.microsoft.com/office/powerpoint/2010/main" val="215909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01AD3C5A-BB3C-4E9B-9061-DFADB92E28E7}" type="datetimeFigureOut">
              <a:rPr lang="cs-CZ" smtClean="0"/>
              <a:t>22.3.2021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34110C-9549-4A3B-AD87-89A124DC938F}" type="slidenum">
              <a:rPr lang="cs-CZ" smtClean="0"/>
              <a:t>‹#›</a:t>
            </a:fld>
            <a:endParaRPr lang="cs-CZ"/>
          </a:p>
        </p:txBody>
      </p:sp>
    </p:spTree>
    <p:extLst>
      <p:ext uri="{BB962C8B-B14F-4D97-AF65-F5344CB8AC3E}">
        <p14:creationId xmlns:p14="http://schemas.microsoft.com/office/powerpoint/2010/main" val="3743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D3C5A-BB3C-4E9B-9061-DFADB92E28E7}" type="datetimeFigureOut">
              <a:rPr lang="cs-CZ" smtClean="0"/>
              <a:t>22.3.2021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4110C-9549-4A3B-AD87-89A124DC938F}" type="slidenum">
              <a:rPr lang="cs-CZ" smtClean="0"/>
              <a:t>‹#›</a:t>
            </a:fld>
            <a:endParaRPr lang="cs-CZ"/>
          </a:p>
        </p:txBody>
      </p:sp>
    </p:spTree>
    <p:extLst>
      <p:ext uri="{BB962C8B-B14F-4D97-AF65-F5344CB8AC3E}">
        <p14:creationId xmlns:p14="http://schemas.microsoft.com/office/powerpoint/2010/main" val="63138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11111" y="1179513"/>
            <a:ext cx="9776178" cy="2249487"/>
          </a:xfrm>
        </p:spPr>
        <p:txBody>
          <a:bodyPr>
            <a:normAutofit fontScale="90000"/>
          </a:bodyPr>
          <a:lstStyle/>
          <a:p>
            <a:r>
              <a:rPr lang="cs-CZ" sz="5400" b="1" dirty="0" err="1">
                <a:latin typeface="Georgia" panose="02040502050405020303" pitchFamily="18" charset="0"/>
              </a:rPr>
              <a:t>Laozi</a:t>
            </a:r>
            <a:r>
              <a:rPr lang="cs-CZ" sz="5400" b="1" dirty="0">
                <a:latin typeface="Georgia" panose="02040502050405020303" pitchFamily="18" charset="0"/>
              </a:rPr>
              <a:t> (</a:t>
            </a:r>
            <a:r>
              <a:rPr lang="cs-CZ" sz="5400" b="1" dirty="0" err="1">
                <a:latin typeface="Georgia" panose="02040502050405020303" pitchFamily="18" charset="0"/>
              </a:rPr>
              <a:t>Daodejing</a:t>
            </a:r>
            <a:r>
              <a:rPr lang="cs-CZ" sz="5400" b="1" dirty="0">
                <a:latin typeface="Georgia" panose="02040502050405020303" pitchFamily="18" charset="0"/>
              </a:rPr>
              <a:t>) a Han </a:t>
            </a:r>
            <a:r>
              <a:rPr lang="cs-CZ" sz="5400" b="1" dirty="0" err="1">
                <a:latin typeface="Georgia" panose="02040502050405020303" pitchFamily="18" charset="0"/>
              </a:rPr>
              <a:t>Feizi</a:t>
            </a:r>
            <a:br>
              <a:rPr lang="cs-CZ" sz="5400" dirty="0">
                <a:latin typeface="Georgia" panose="02040502050405020303" pitchFamily="18" charset="0"/>
              </a:rPr>
            </a:br>
            <a:endParaRPr lang="cs-CZ" sz="5000" dirty="0">
              <a:latin typeface="Georgia" panose="02040502050405020303" pitchFamily="18" charset="0"/>
            </a:endParaRPr>
          </a:p>
        </p:txBody>
      </p:sp>
      <p:sp>
        <p:nvSpPr>
          <p:cNvPr id="3" name="Podnadpis 2"/>
          <p:cNvSpPr>
            <a:spLocks noGrp="1"/>
          </p:cNvSpPr>
          <p:nvPr>
            <p:ph type="subTitle" idx="1"/>
          </p:nvPr>
        </p:nvSpPr>
        <p:spPr/>
        <p:txBody>
          <a:bodyPr>
            <a:normAutofit fontScale="92500" lnSpcReduction="10000"/>
          </a:bodyPr>
          <a:lstStyle/>
          <a:p>
            <a:r>
              <a:rPr lang="cs-CZ" sz="3600" dirty="0">
                <a:latin typeface="Georgia" panose="02040502050405020303" pitchFamily="18" charset="0"/>
              </a:rPr>
              <a:t>Anti-tradicionalismus pozdních </a:t>
            </a:r>
          </a:p>
          <a:p>
            <a:r>
              <a:rPr lang="cs-CZ" sz="3600" dirty="0">
                <a:latin typeface="Georgia" panose="02040502050405020303" pitchFamily="18" charset="0"/>
              </a:rPr>
              <a:t>Válčících států</a:t>
            </a:r>
          </a:p>
          <a:p>
            <a:r>
              <a:rPr lang="cs-CZ" sz="3600" dirty="0">
                <a:latin typeface="Georgia" panose="02040502050405020303" pitchFamily="18" charset="0"/>
              </a:rPr>
              <a:t>(4.-3. st. př.n.l.)</a:t>
            </a:r>
          </a:p>
        </p:txBody>
      </p:sp>
    </p:spTree>
    <p:extLst>
      <p:ext uri="{BB962C8B-B14F-4D97-AF65-F5344CB8AC3E}">
        <p14:creationId xmlns:p14="http://schemas.microsoft.com/office/powerpoint/2010/main" val="228025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35365" y="1422900"/>
            <a:ext cx="6650807" cy="4010947"/>
          </a:xfrm>
        </p:spPr>
      </p:pic>
      <p:pic>
        <p:nvPicPr>
          <p:cNvPr id="2052"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246577" y="617300"/>
            <a:ext cx="2631740" cy="5809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C5FCADE3-F97F-4F67-8D29-A7A5C386C0E8}"/>
              </a:ext>
            </a:extLst>
          </p:cNvPr>
          <p:cNvSpPr txBox="1"/>
          <p:nvPr/>
        </p:nvSpPr>
        <p:spPr>
          <a:xfrm>
            <a:off x="4435365" y="437322"/>
            <a:ext cx="6921748" cy="369332"/>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Hedvábné svitky (</a:t>
            </a:r>
            <a:r>
              <a:rPr lang="cs-CZ" dirty="0" err="1">
                <a:latin typeface="Times New Roman" panose="02020603050405020304" pitchFamily="18" charset="0"/>
                <a:cs typeface="Times New Roman" panose="02020603050405020304" pitchFamily="18" charset="0"/>
              </a:rPr>
              <a:t>juan</a:t>
            </a:r>
            <a:r>
              <a:rPr lang="cs-CZ"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卷</a:t>
            </a:r>
            <a:r>
              <a:rPr lang="cs-CZ" dirty="0">
                <a:latin typeface="Times New Roman" panose="02020603050405020304" pitchFamily="18" charset="0"/>
                <a:cs typeface="Times New Roman" panose="02020603050405020304" pitchFamily="18" charset="0"/>
              </a:rPr>
              <a:t>) – </a:t>
            </a:r>
            <a:r>
              <a:rPr lang="cs-CZ" dirty="0" err="1">
                <a:latin typeface="Times New Roman" panose="02020603050405020304" pitchFamily="18" charset="0"/>
                <a:cs typeface="Times New Roman" panose="02020603050405020304" pitchFamily="18" charset="0"/>
              </a:rPr>
              <a:t>Mawangduiský</a:t>
            </a:r>
            <a:r>
              <a:rPr lang="cs-CZ" dirty="0">
                <a:latin typeface="Times New Roman" panose="02020603050405020304" pitchFamily="18" charset="0"/>
                <a:cs typeface="Times New Roman" panose="02020603050405020304" pitchFamily="18" charset="0"/>
              </a:rPr>
              <a:t> rukopis </a:t>
            </a:r>
            <a:r>
              <a:rPr lang="cs-CZ" dirty="0" err="1">
                <a:latin typeface="Times New Roman" panose="02020603050405020304" pitchFamily="18" charset="0"/>
                <a:cs typeface="Times New Roman" panose="02020603050405020304" pitchFamily="18" charset="0"/>
              </a:rPr>
              <a:t>Laozi</a:t>
            </a:r>
            <a:r>
              <a:rPr lang="cs-CZ" dirty="0">
                <a:latin typeface="Times New Roman" panose="02020603050405020304" pitchFamily="18" charset="0"/>
                <a:cs typeface="Times New Roman" panose="02020603050405020304" pitchFamily="18" charset="0"/>
              </a:rPr>
              <a:t>  (Tao-</a:t>
            </a:r>
            <a:r>
              <a:rPr lang="cs-CZ" dirty="0" err="1">
                <a:latin typeface="Times New Roman" panose="02020603050405020304" pitchFamily="18" charset="0"/>
                <a:cs typeface="Times New Roman" panose="02020603050405020304" pitchFamily="18" charset="0"/>
              </a:rPr>
              <a:t>te</a:t>
            </a:r>
            <a:r>
              <a:rPr lang="cs-CZ" dirty="0">
                <a:latin typeface="Times New Roman" panose="02020603050405020304" pitchFamily="18" charset="0"/>
                <a:cs typeface="Times New Roman" panose="02020603050405020304" pitchFamily="18" charset="0"/>
              </a:rPr>
              <a:t>-</a:t>
            </a:r>
            <a:r>
              <a:rPr lang="cs-CZ" dirty="0" err="1">
                <a:latin typeface="Times New Roman" panose="02020603050405020304" pitchFamily="18" charset="0"/>
                <a:cs typeface="Times New Roman" panose="02020603050405020304" pitchFamily="18" charset="0"/>
              </a:rPr>
              <a:t>ťing</a:t>
            </a:r>
            <a:r>
              <a:rPr lang="cs-CZ"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1319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stretch>
            <a:fillRect/>
          </a:stretch>
        </p:blipFill>
        <p:spPr>
          <a:xfrm>
            <a:off x="858078" y="639108"/>
            <a:ext cx="10475843" cy="6003853"/>
          </a:xfrm>
          <a:prstGeom prst="rect">
            <a:avLst/>
          </a:prstGeom>
        </p:spPr>
      </p:pic>
      <p:sp>
        <p:nvSpPr>
          <p:cNvPr id="2" name="TextovéPole 1">
            <a:extLst>
              <a:ext uri="{FF2B5EF4-FFF2-40B4-BE49-F238E27FC236}">
                <a16:creationId xmlns:a16="http://schemas.microsoft.com/office/drawing/2014/main" id="{6AD53642-AECE-4A07-8CCC-E5FA55094EF1}"/>
              </a:ext>
            </a:extLst>
          </p:cNvPr>
          <p:cNvSpPr txBox="1"/>
          <p:nvPr/>
        </p:nvSpPr>
        <p:spPr>
          <a:xfrm>
            <a:off x="1245705" y="861391"/>
            <a:ext cx="7513982" cy="369332"/>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Bambusové proužky z </a:t>
            </a:r>
            <a:r>
              <a:rPr lang="cs-CZ" dirty="0" err="1">
                <a:latin typeface="Times New Roman" panose="02020603050405020304" pitchFamily="18" charset="0"/>
                <a:cs typeface="Times New Roman" panose="02020603050405020304" pitchFamily="18" charset="0"/>
              </a:rPr>
              <a:t>Guodian</a:t>
            </a:r>
            <a:r>
              <a:rPr lang="cs-CZ" dirty="0">
                <a:latin typeface="Times New Roman" panose="02020603050405020304" pitchFamily="18" charset="0"/>
                <a:cs typeface="Times New Roman" panose="02020603050405020304" pitchFamily="18" charset="0"/>
              </a:rPr>
              <a:t>, po vyčištění od bahna a před konzervací </a:t>
            </a:r>
          </a:p>
        </p:txBody>
      </p:sp>
    </p:spTree>
    <p:extLst>
      <p:ext uri="{BB962C8B-B14F-4D97-AF65-F5344CB8AC3E}">
        <p14:creationId xmlns:p14="http://schemas.microsoft.com/office/powerpoint/2010/main" val="270149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20945" y="880060"/>
            <a:ext cx="2989684" cy="5502486"/>
          </a:xfrm>
        </p:spPr>
      </p:pic>
      <p:pic>
        <p:nvPicPr>
          <p:cNvPr id="2052" name="Picture 4" descr="太一生水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649896" y="880060"/>
            <a:ext cx="3136417" cy="550248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56433F59-97E9-4F34-A85C-E431616E22F1}"/>
              </a:ext>
            </a:extLst>
          </p:cNvPr>
          <p:cNvSpPr txBox="1"/>
          <p:nvPr/>
        </p:nvSpPr>
        <p:spPr>
          <a:xfrm>
            <a:off x="830538" y="233729"/>
            <a:ext cx="10937391" cy="646331"/>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Bambusové proužky naložené v konzervačním roztoku – ukázka </a:t>
            </a:r>
            <a:r>
              <a:rPr lang="cs-CZ" dirty="0" err="1">
                <a:latin typeface="Times New Roman" panose="02020603050405020304" pitchFamily="18" charset="0"/>
                <a:cs typeface="Times New Roman" panose="02020603050405020304" pitchFamily="18" charset="0"/>
              </a:rPr>
              <a:t>Chuského</a:t>
            </a:r>
            <a:r>
              <a:rPr lang="cs-CZ" dirty="0">
                <a:latin typeface="Times New Roman" panose="02020603050405020304" pitchFamily="18" charset="0"/>
                <a:cs typeface="Times New Roman" panose="02020603050405020304" pitchFamily="18" charset="0"/>
              </a:rPr>
              <a:t> písma (rukopis </a:t>
            </a:r>
            <a:r>
              <a:rPr lang="cs-CZ" dirty="0" err="1">
                <a:latin typeface="Times New Roman" panose="02020603050405020304" pitchFamily="18" charset="0"/>
                <a:cs typeface="Times New Roman" panose="02020603050405020304" pitchFamily="18" charset="0"/>
              </a:rPr>
              <a:t>Heng</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Xian</a:t>
            </a:r>
            <a:r>
              <a:rPr lang="cs-CZ" dirty="0">
                <a:latin typeface="Times New Roman" panose="02020603050405020304" pitchFamily="18" charset="0"/>
                <a:cs typeface="Times New Roman" panose="02020603050405020304" pitchFamily="18" charset="0"/>
              </a:rPr>
              <a:t> ze sbírky Šanghajského muzea) </a:t>
            </a:r>
          </a:p>
        </p:txBody>
      </p:sp>
    </p:spTree>
    <p:extLst>
      <p:ext uri="{BB962C8B-B14F-4D97-AF65-F5344CB8AC3E}">
        <p14:creationId xmlns:p14="http://schemas.microsoft.com/office/powerpoint/2010/main" val="4258872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4"/>
            <a:ext cx="10515600" cy="6154945"/>
          </a:xfrm>
          <a:blipFill>
            <a:blip r:embed="rId2"/>
            <a:tile tx="0" ty="0" sx="100000" sy="100000" flip="none" algn="tl"/>
          </a:blipFill>
        </p:spPr>
        <p:txBody>
          <a:bodyPr>
            <a:normAutofit/>
          </a:bodyPr>
          <a:lstStyle/>
          <a:p>
            <a:pPr>
              <a:lnSpc>
                <a:spcPct val="100000"/>
              </a:lnSpc>
            </a:pPr>
            <a:r>
              <a:rPr lang="cs-CZ" altLang="zh-TW" sz="4000" b="1" dirty="0">
                <a:latin typeface="Times New Roman" panose="02020603050405020304" pitchFamily="18" charset="0"/>
                <a:cs typeface="Times New Roman" panose="02020603050405020304" pitchFamily="18" charset="0"/>
              </a:rPr>
              <a:t>Nově objevené texty (20. století)</a:t>
            </a:r>
            <a:br>
              <a:rPr lang="cs-CZ" altLang="zh-TW" sz="2000" dirty="0">
                <a:latin typeface="Times New Roman" panose="02020603050405020304" pitchFamily="18" charset="0"/>
                <a:cs typeface="Times New Roman" panose="02020603050405020304" pitchFamily="18" charset="0"/>
              </a:rPr>
            </a:br>
            <a:r>
              <a:rPr lang="cs-CZ" altLang="zh-TW" sz="3100" dirty="0">
                <a:latin typeface="Times New Roman" panose="02020603050405020304" pitchFamily="18" charset="0"/>
                <a:cs typeface="Times New Roman" panose="02020603050405020304" pitchFamily="18" charset="0"/>
              </a:rPr>
              <a:t>1.) </a:t>
            </a:r>
            <a:r>
              <a:rPr lang="cs-CZ" altLang="zh-TW" sz="3100" dirty="0" err="1">
                <a:latin typeface="Times New Roman" panose="02020603050405020304" pitchFamily="18" charset="0"/>
                <a:cs typeface="Times New Roman" panose="02020603050405020304" pitchFamily="18" charset="0"/>
              </a:rPr>
              <a:t>Mawangdui</a:t>
            </a:r>
            <a:r>
              <a:rPr lang="cs-CZ" altLang="zh-TW" sz="3100" dirty="0">
                <a:latin typeface="Times New Roman" panose="02020603050405020304" pitchFamily="18" charset="0"/>
                <a:cs typeface="Times New Roman" panose="02020603050405020304" pitchFamily="18" charset="0"/>
              </a:rPr>
              <a:t> </a:t>
            </a:r>
            <a:r>
              <a:rPr lang="zh-TW" altLang="en-US" sz="3100" dirty="0">
                <a:latin typeface="Times New Roman" panose="02020603050405020304" pitchFamily="18" charset="0"/>
                <a:cs typeface="Times New Roman" panose="02020603050405020304" pitchFamily="18" charset="0"/>
              </a:rPr>
              <a:t>馬王堆 </a:t>
            </a:r>
            <a:r>
              <a:rPr lang="cs-CZ" altLang="zh-TW" sz="3100" dirty="0">
                <a:latin typeface="Times New Roman" panose="02020603050405020304" pitchFamily="18" charset="0"/>
                <a:cs typeface="Times New Roman" panose="02020603050405020304" pitchFamily="18" charset="0"/>
              </a:rPr>
              <a:t>1973 </a:t>
            </a:r>
            <a:br>
              <a:rPr lang="en-US" altLang="zh-TW" sz="2000" dirty="0">
                <a:latin typeface="Times New Roman" panose="02020603050405020304" pitchFamily="18" charset="0"/>
                <a:cs typeface="Times New Roman" panose="02020603050405020304" pitchFamily="18" charset="0"/>
              </a:rPr>
            </a:br>
            <a:r>
              <a:rPr lang="cs-CZ" altLang="zh-TW" sz="2000" dirty="0">
                <a:latin typeface="Times New Roman" panose="02020603050405020304" pitchFamily="18" charset="0"/>
                <a:cs typeface="Times New Roman" panose="02020603050405020304" pitchFamily="18" charset="0"/>
              </a:rPr>
              <a:t>poblíž </a:t>
            </a:r>
            <a:r>
              <a:rPr lang="cs-CZ" altLang="zh-TW" sz="2000" dirty="0" err="1">
                <a:latin typeface="Times New Roman" panose="02020603050405020304" pitchFamily="18" charset="0"/>
                <a:cs typeface="Times New Roman" panose="02020603050405020304" pitchFamily="18" charset="0"/>
              </a:rPr>
              <a:t>Changsha</a:t>
            </a:r>
            <a:r>
              <a:rPr lang="cs-CZ" altLang="zh-TW" sz="2000" dirty="0">
                <a:latin typeface="Times New Roman" panose="02020603050405020304" pitchFamily="18" charset="0"/>
                <a:cs typeface="Times New Roman" panose="02020603050405020304" pitchFamily="18" charset="0"/>
              </a:rPr>
              <a:t>, dnešní </a:t>
            </a:r>
            <a:r>
              <a:rPr lang="cs-CZ" altLang="zh-TW" sz="2000" dirty="0" err="1">
                <a:latin typeface="Times New Roman" panose="02020603050405020304" pitchFamily="18" charset="0"/>
                <a:cs typeface="Times New Roman" panose="02020603050405020304" pitchFamily="18" charset="0"/>
              </a:rPr>
              <a:t>Hunan</a:t>
            </a:r>
            <a:r>
              <a:rPr lang="cs-CZ" altLang="zh-TW" sz="2000" dirty="0">
                <a:latin typeface="Times New Roman" panose="02020603050405020304" pitchFamily="18" charset="0"/>
                <a:cs typeface="Times New Roman" panose="02020603050405020304" pitchFamily="18" charset="0"/>
              </a:rPr>
              <a:t>, Válčící stát </a:t>
            </a:r>
            <a:r>
              <a:rPr lang="cs-CZ" altLang="zh-TW" sz="2000" dirty="0" err="1">
                <a:latin typeface="Times New Roman" panose="02020603050405020304" pitchFamily="18" charset="0"/>
                <a:cs typeface="Times New Roman" panose="02020603050405020304" pitchFamily="18" charset="0"/>
              </a:rPr>
              <a:t>Chu</a:t>
            </a:r>
            <a:r>
              <a:rPr lang="cs-CZ" altLang="zh-TW" sz="2000"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楚</a:t>
            </a:r>
            <a:r>
              <a:rPr lang="cs-CZ" altLang="zh-TW" sz="2000" dirty="0">
                <a:latin typeface="Times New Roman" panose="02020603050405020304" pitchFamily="18" charset="0"/>
                <a:cs typeface="Times New Roman" panose="02020603050405020304" pitchFamily="18" charset="0"/>
              </a:rPr>
              <a:t>; hrob nižší šlechty, uzavřen nejpozději 168 př.n.l. </a:t>
            </a:r>
            <a:br>
              <a:rPr lang="cs-CZ" altLang="zh-TW" sz="2000" dirty="0">
                <a:latin typeface="Times New Roman" panose="02020603050405020304" pitchFamily="18" charset="0"/>
                <a:cs typeface="Times New Roman" panose="02020603050405020304" pitchFamily="18" charset="0"/>
              </a:rPr>
            </a:br>
            <a:r>
              <a:rPr lang="cs-CZ" altLang="zh-TW" sz="2000" dirty="0">
                <a:latin typeface="Times New Roman" panose="02020603050405020304" pitchFamily="18" charset="0"/>
                <a:cs typeface="Times New Roman" panose="02020603050405020304" pitchFamily="18" charset="0"/>
              </a:rPr>
              <a:t>Texty na hedvábí: </a:t>
            </a:r>
            <a:r>
              <a:rPr lang="cs-CZ" altLang="zh-TW" sz="2000" i="1" dirty="0" err="1">
                <a:latin typeface="Times New Roman" panose="02020603050405020304" pitchFamily="18" charset="0"/>
                <a:cs typeface="Times New Roman" panose="02020603050405020304" pitchFamily="18" charset="0"/>
              </a:rPr>
              <a:t>Yi</a:t>
            </a:r>
            <a:r>
              <a:rPr lang="cs-CZ" altLang="zh-TW" sz="2000" i="1" dirty="0">
                <a:latin typeface="Times New Roman" panose="02020603050405020304" pitchFamily="18" charset="0"/>
                <a:cs typeface="Times New Roman" panose="02020603050405020304" pitchFamily="18" charset="0"/>
              </a:rPr>
              <a:t> jing</a:t>
            </a:r>
            <a:r>
              <a:rPr lang="cs-CZ" altLang="zh-TW" sz="2000" dirty="0">
                <a:latin typeface="Times New Roman" panose="02020603050405020304" pitchFamily="18" charset="0"/>
                <a:cs typeface="Times New Roman" panose="02020603050405020304" pitchFamily="18" charset="0"/>
              </a:rPr>
              <a:t>, </a:t>
            </a:r>
            <a:r>
              <a:rPr lang="cs-CZ" altLang="zh-TW" sz="2000" i="1" dirty="0" err="1">
                <a:latin typeface="Times New Roman" panose="02020603050405020304" pitchFamily="18" charset="0"/>
                <a:cs typeface="Times New Roman" panose="02020603050405020304" pitchFamily="18" charset="0"/>
              </a:rPr>
              <a:t>Laozi</a:t>
            </a:r>
            <a:r>
              <a:rPr lang="cs-CZ" altLang="zh-TW" sz="2000" i="1" dirty="0">
                <a:latin typeface="Times New Roman" panose="02020603050405020304" pitchFamily="18" charset="0"/>
                <a:cs typeface="Times New Roman" panose="02020603050405020304" pitchFamily="18" charset="0"/>
              </a:rPr>
              <a:t> A</a:t>
            </a:r>
            <a:r>
              <a:rPr lang="cs-CZ" altLang="zh-TW" sz="2000" dirty="0">
                <a:latin typeface="Times New Roman" panose="02020603050405020304" pitchFamily="18" charset="0"/>
                <a:cs typeface="Times New Roman" panose="02020603050405020304" pitchFamily="18" charset="0"/>
              </a:rPr>
              <a:t> </a:t>
            </a:r>
            <a:r>
              <a:rPr lang="cs-CZ" altLang="zh-TW" sz="2000" dirty="0" err="1">
                <a:latin typeface="Times New Roman" panose="02020603050405020304" pitchFamily="18" charset="0"/>
                <a:cs typeface="Times New Roman" panose="02020603050405020304" pitchFamily="18" charset="0"/>
              </a:rPr>
              <a:t>a</a:t>
            </a:r>
            <a:r>
              <a:rPr lang="cs-CZ" altLang="zh-TW" sz="2000" dirty="0">
                <a:latin typeface="Times New Roman" panose="02020603050405020304" pitchFamily="18" charset="0"/>
                <a:cs typeface="Times New Roman" panose="02020603050405020304" pitchFamily="18" charset="0"/>
              </a:rPr>
              <a:t> </a:t>
            </a:r>
            <a:r>
              <a:rPr lang="cs-CZ" altLang="zh-TW" sz="2000" i="1" dirty="0">
                <a:latin typeface="Times New Roman" panose="02020603050405020304" pitchFamily="18" charset="0"/>
                <a:cs typeface="Times New Roman" panose="02020603050405020304" pitchFamily="18" charset="0"/>
              </a:rPr>
              <a:t>B, </a:t>
            </a:r>
            <a:r>
              <a:rPr lang="cs-CZ" altLang="zh-TW" sz="2000" i="1" dirty="0" err="1">
                <a:latin typeface="Times New Roman" panose="02020603050405020304" pitchFamily="18" charset="0"/>
                <a:cs typeface="Times New Roman" panose="02020603050405020304" pitchFamily="18" charset="0"/>
              </a:rPr>
              <a:t>Zhan</a:t>
            </a:r>
            <a:r>
              <a:rPr lang="cs-CZ" altLang="zh-TW" sz="2000" i="1" dirty="0">
                <a:latin typeface="Times New Roman" panose="02020603050405020304" pitchFamily="18" charset="0"/>
                <a:cs typeface="Times New Roman" panose="02020603050405020304" pitchFamily="18" charset="0"/>
              </a:rPr>
              <a:t> </a:t>
            </a:r>
            <a:r>
              <a:rPr lang="cs-CZ" altLang="zh-TW" sz="2000" i="1" dirty="0" err="1">
                <a:latin typeface="Times New Roman" panose="02020603050405020304" pitchFamily="18" charset="0"/>
                <a:cs typeface="Times New Roman" panose="02020603050405020304" pitchFamily="18" charset="0"/>
              </a:rPr>
              <a:t>Guo</a:t>
            </a:r>
            <a:r>
              <a:rPr lang="cs-CZ" altLang="zh-TW" sz="2000" i="1" dirty="0">
                <a:latin typeface="Times New Roman" panose="02020603050405020304" pitchFamily="18" charset="0"/>
                <a:cs typeface="Times New Roman" panose="02020603050405020304" pitchFamily="18" charset="0"/>
              </a:rPr>
              <a:t> </a:t>
            </a:r>
            <a:r>
              <a:rPr lang="cs-CZ" altLang="zh-TW" sz="2000" i="1" dirty="0" err="1">
                <a:latin typeface="Times New Roman" panose="02020603050405020304" pitchFamily="18" charset="0"/>
                <a:cs typeface="Times New Roman" panose="02020603050405020304" pitchFamily="18" charset="0"/>
              </a:rPr>
              <a:t>Ce</a:t>
            </a:r>
            <a:r>
              <a:rPr lang="cs-CZ" altLang="zh-TW" sz="2000" i="1" dirty="0">
                <a:latin typeface="Times New Roman" panose="02020603050405020304" pitchFamily="18" charset="0"/>
                <a:cs typeface="Times New Roman" panose="02020603050405020304" pitchFamily="18" charset="0"/>
              </a:rPr>
              <a:t>, Čtyři kanonické texty Žlutého císaře</a:t>
            </a:r>
            <a:r>
              <a:rPr lang="cs-CZ" altLang="zh-TW" sz="2000" dirty="0">
                <a:latin typeface="Times New Roman" panose="02020603050405020304" pitchFamily="18" charset="0"/>
                <a:cs typeface="Times New Roman" panose="02020603050405020304" pitchFamily="18" charset="0"/>
              </a:rPr>
              <a:t> (</a:t>
            </a:r>
            <a:r>
              <a:rPr lang="cs-CZ" altLang="zh-TW" sz="2000" i="1" dirty="0" err="1">
                <a:latin typeface="Times New Roman" panose="02020603050405020304" pitchFamily="18" charset="0"/>
                <a:cs typeface="Times New Roman" panose="02020603050405020304" pitchFamily="18" charset="0"/>
              </a:rPr>
              <a:t>Huangdi</a:t>
            </a:r>
            <a:r>
              <a:rPr lang="cs-CZ" altLang="zh-TW" sz="2000" i="1" dirty="0">
                <a:latin typeface="Times New Roman" panose="02020603050405020304" pitchFamily="18" charset="0"/>
                <a:cs typeface="Times New Roman" panose="02020603050405020304" pitchFamily="18" charset="0"/>
              </a:rPr>
              <a:t> </a:t>
            </a:r>
            <a:r>
              <a:rPr lang="cs-CZ" altLang="zh-TW" sz="2000" i="1" dirty="0" err="1">
                <a:latin typeface="Times New Roman" panose="02020603050405020304" pitchFamily="18" charset="0"/>
                <a:cs typeface="Times New Roman" panose="02020603050405020304" pitchFamily="18" charset="0"/>
              </a:rPr>
              <a:t>Sijing</a:t>
            </a:r>
            <a:r>
              <a:rPr lang="cs-CZ" altLang="zh-TW" sz="2000" dirty="0">
                <a:latin typeface="Times New Roman" panose="02020603050405020304" pitchFamily="18" charset="0"/>
                <a:cs typeface="Times New Roman" panose="02020603050405020304" pitchFamily="18" charset="0"/>
              </a:rPr>
              <a:t>), texty o lékařství, vojenství, šesteru umění (obřadnost </a:t>
            </a:r>
            <a:r>
              <a:rPr lang="cs-CZ" altLang="zh-TW" sz="2000" i="1" dirty="0" err="1">
                <a:latin typeface="Times New Roman" panose="02020603050405020304" pitchFamily="18" charset="0"/>
                <a:cs typeface="Times New Roman" panose="02020603050405020304" pitchFamily="18" charset="0"/>
              </a:rPr>
              <a:t>li</a:t>
            </a:r>
            <a:r>
              <a:rPr lang="cs-CZ" altLang="zh-TW" sz="2000"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禮</a:t>
            </a:r>
            <a:r>
              <a:rPr lang="cs-CZ" altLang="zh-TW" sz="2000" dirty="0">
                <a:latin typeface="Times New Roman" panose="02020603050405020304" pitchFamily="18" charset="0"/>
                <a:cs typeface="Times New Roman" panose="02020603050405020304" pitchFamily="18" charset="0"/>
              </a:rPr>
              <a:t>, hudba</a:t>
            </a:r>
            <a:r>
              <a:rPr lang="zh-TW" altLang="en-US" sz="2000" dirty="0">
                <a:latin typeface="Times New Roman" panose="02020603050405020304" pitchFamily="18" charset="0"/>
                <a:cs typeface="Times New Roman" panose="02020603050405020304" pitchFamily="18" charset="0"/>
              </a:rPr>
              <a:t> </a:t>
            </a:r>
            <a:r>
              <a:rPr lang="cs-CZ" altLang="zh-TW" sz="2000" i="1" dirty="0" err="1">
                <a:latin typeface="Times New Roman" panose="02020603050405020304" pitchFamily="18" charset="0"/>
                <a:cs typeface="Times New Roman" panose="02020603050405020304" pitchFamily="18" charset="0"/>
              </a:rPr>
              <a:t>yue</a:t>
            </a:r>
            <a:r>
              <a:rPr lang="cs-CZ" altLang="zh-TW" sz="2000" i="1"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樂</a:t>
            </a:r>
            <a:r>
              <a:rPr lang="cs-CZ" altLang="zh-TW" sz="2000" dirty="0">
                <a:latin typeface="Times New Roman" panose="02020603050405020304" pitchFamily="18" charset="0"/>
                <a:cs typeface="Times New Roman" panose="02020603050405020304" pitchFamily="18" charset="0"/>
              </a:rPr>
              <a:t>, lukostřelba</a:t>
            </a:r>
            <a:r>
              <a:rPr lang="zh-TW" altLang="en-US" sz="2000" dirty="0">
                <a:latin typeface="Times New Roman" panose="02020603050405020304" pitchFamily="18" charset="0"/>
                <a:cs typeface="Times New Roman" panose="02020603050405020304" pitchFamily="18" charset="0"/>
              </a:rPr>
              <a:t> </a:t>
            </a:r>
            <a:r>
              <a:rPr lang="cs-CZ" altLang="zh-TW" sz="2000" i="1" dirty="0" err="1">
                <a:latin typeface="Times New Roman" panose="02020603050405020304" pitchFamily="18" charset="0"/>
                <a:cs typeface="Times New Roman" panose="02020603050405020304" pitchFamily="18" charset="0"/>
              </a:rPr>
              <a:t>she</a:t>
            </a:r>
            <a:r>
              <a:rPr lang="cs-CZ" altLang="zh-TW" sz="2000" i="1"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射</a:t>
            </a:r>
            <a:r>
              <a:rPr lang="cs-CZ" altLang="zh-TW" sz="2000" dirty="0">
                <a:latin typeface="Times New Roman" panose="02020603050405020304" pitchFamily="18" charset="0"/>
                <a:cs typeface="Times New Roman" panose="02020603050405020304" pitchFamily="18" charset="0"/>
              </a:rPr>
              <a:t>, vozatajství</a:t>
            </a:r>
            <a:r>
              <a:rPr lang="zh-TW" altLang="en-US" sz="2000" dirty="0">
                <a:latin typeface="Times New Roman" panose="02020603050405020304" pitchFamily="18" charset="0"/>
                <a:cs typeface="Times New Roman" panose="02020603050405020304" pitchFamily="18" charset="0"/>
              </a:rPr>
              <a:t> </a:t>
            </a:r>
            <a:r>
              <a:rPr lang="cs-CZ" altLang="zh-TW" sz="2000" i="1" dirty="0" err="1">
                <a:latin typeface="Times New Roman" panose="02020603050405020304" pitchFamily="18" charset="0"/>
                <a:cs typeface="Times New Roman" panose="02020603050405020304" pitchFamily="18" charset="0"/>
              </a:rPr>
              <a:t>yu</a:t>
            </a:r>
            <a:r>
              <a:rPr lang="cs-CZ" altLang="zh-TW" sz="2000" i="1"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御</a:t>
            </a:r>
            <a:r>
              <a:rPr lang="cs-CZ" altLang="zh-TW" sz="2000" dirty="0">
                <a:latin typeface="Times New Roman" panose="02020603050405020304" pitchFamily="18" charset="0"/>
                <a:cs typeface="Times New Roman" panose="02020603050405020304" pitchFamily="18" charset="0"/>
              </a:rPr>
              <a:t>, písmo</a:t>
            </a:r>
            <a:r>
              <a:rPr lang="zh-TW" altLang="en-US" sz="2000" dirty="0">
                <a:latin typeface="Times New Roman" panose="02020603050405020304" pitchFamily="18" charset="0"/>
                <a:cs typeface="Times New Roman" panose="02020603050405020304" pitchFamily="18" charset="0"/>
              </a:rPr>
              <a:t> </a:t>
            </a:r>
            <a:r>
              <a:rPr lang="cs-CZ" altLang="zh-TW" sz="2000" i="1" dirty="0" err="1">
                <a:latin typeface="Times New Roman" panose="02020603050405020304" pitchFamily="18" charset="0"/>
                <a:cs typeface="Times New Roman" panose="02020603050405020304" pitchFamily="18" charset="0"/>
              </a:rPr>
              <a:t>shu</a:t>
            </a:r>
            <a:r>
              <a:rPr lang="cs-CZ" altLang="zh-TW" sz="2000" i="1"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書</a:t>
            </a:r>
            <a:r>
              <a:rPr lang="cs-CZ" altLang="zh-TW" sz="2000" dirty="0">
                <a:latin typeface="Times New Roman" panose="02020603050405020304" pitchFamily="18" charset="0"/>
                <a:cs typeface="Times New Roman" panose="02020603050405020304" pitchFamily="18" charset="0"/>
              </a:rPr>
              <a:t>, matematika</a:t>
            </a:r>
            <a:r>
              <a:rPr lang="zh-TW" altLang="en-US" sz="2000" dirty="0">
                <a:latin typeface="Times New Roman" panose="02020603050405020304" pitchFamily="18" charset="0"/>
                <a:cs typeface="Times New Roman" panose="02020603050405020304" pitchFamily="18" charset="0"/>
              </a:rPr>
              <a:t> </a:t>
            </a:r>
            <a:r>
              <a:rPr lang="cs-CZ" altLang="zh-TW" sz="2000" i="1" dirty="0" err="1">
                <a:latin typeface="Times New Roman" panose="02020603050405020304" pitchFamily="18" charset="0"/>
                <a:cs typeface="Times New Roman" panose="02020603050405020304" pitchFamily="18" charset="0"/>
              </a:rPr>
              <a:t>shu</a:t>
            </a:r>
            <a:r>
              <a:rPr lang="cs-CZ" altLang="zh-TW" sz="2000" i="1"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數</a:t>
            </a:r>
            <a:r>
              <a:rPr lang="cs-CZ" altLang="zh-TW" sz="2000" dirty="0">
                <a:latin typeface="Times New Roman" panose="02020603050405020304" pitchFamily="18" charset="0"/>
                <a:cs typeface="Times New Roman" panose="02020603050405020304" pitchFamily="18" charset="0"/>
              </a:rPr>
              <a:t>)</a:t>
            </a:r>
            <a:br>
              <a:rPr lang="cs-CZ" altLang="zh-TW" sz="2000" dirty="0">
                <a:latin typeface="Times New Roman" panose="02020603050405020304" pitchFamily="18" charset="0"/>
                <a:cs typeface="Times New Roman" panose="02020603050405020304" pitchFamily="18" charset="0"/>
              </a:rPr>
            </a:br>
            <a:br>
              <a:rPr lang="cs-CZ" altLang="zh-TW" sz="2000" dirty="0">
                <a:latin typeface="Times New Roman" panose="02020603050405020304" pitchFamily="18" charset="0"/>
                <a:cs typeface="Times New Roman" panose="02020603050405020304" pitchFamily="18" charset="0"/>
              </a:rPr>
            </a:br>
            <a:r>
              <a:rPr lang="en-US" altLang="zh-TW" sz="3100" dirty="0">
                <a:solidFill>
                  <a:prstClr val="black"/>
                </a:solidFill>
                <a:latin typeface="Times New Roman" panose="02020603050405020304" pitchFamily="18" charset="0"/>
                <a:cs typeface="Times New Roman" panose="02020603050405020304" pitchFamily="18" charset="0"/>
              </a:rPr>
              <a:t>2.</a:t>
            </a:r>
            <a:r>
              <a:rPr lang="cs-CZ" altLang="zh-TW" sz="3100" dirty="0">
                <a:solidFill>
                  <a:prstClr val="black"/>
                </a:solidFill>
                <a:latin typeface="Times New Roman" panose="02020603050405020304" pitchFamily="18" charset="0"/>
                <a:cs typeface="Times New Roman" panose="02020603050405020304" pitchFamily="18" charset="0"/>
              </a:rPr>
              <a:t>) </a:t>
            </a:r>
            <a:r>
              <a:rPr lang="cs-CZ" altLang="zh-TW" sz="3100" dirty="0" err="1">
                <a:solidFill>
                  <a:prstClr val="black"/>
                </a:solidFill>
                <a:latin typeface="Times New Roman" panose="02020603050405020304" pitchFamily="18" charset="0"/>
                <a:cs typeface="Times New Roman" panose="02020603050405020304" pitchFamily="18" charset="0"/>
              </a:rPr>
              <a:t>Guodian</a:t>
            </a:r>
            <a:r>
              <a:rPr lang="cs-CZ" altLang="zh-TW" sz="3100" dirty="0">
                <a:solidFill>
                  <a:prstClr val="black"/>
                </a:solidFill>
                <a:latin typeface="Times New Roman" panose="02020603050405020304" pitchFamily="18" charset="0"/>
                <a:cs typeface="Times New Roman" panose="02020603050405020304" pitchFamily="18" charset="0"/>
              </a:rPr>
              <a:t> </a:t>
            </a:r>
            <a:r>
              <a:rPr lang="zh-TW" altLang="en-US" sz="3200" dirty="0">
                <a:latin typeface="Times New Roman" panose="02020603050405020304" pitchFamily="18" charset="0"/>
                <a:cs typeface="Times New Roman" panose="02020603050405020304" pitchFamily="18" charset="0"/>
              </a:rPr>
              <a:t>郭店</a:t>
            </a:r>
            <a:r>
              <a:rPr lang="cs-CZ" altLang="zh-TW" sz="3200" dirty="0">
                <a:latin typeface="Times New Roman" panose="02020603050405020304" pitchFamily="18" charset="0"/>
                <a:cs typeface="Times New Roman" panose="02020603050405020304" pitchFamily="18" charset="0"/>
              </a:rPr>
              <a:t> 1993</a:t>
            </a:r>
            <a:br>
              <a:rPr lang="cs-CZ" altLang="zh-TW" sz="2000" dirty="0">
                <a:latin typeface="Times New Roman" panose="02020603050405020304" pitchFamily="18" charset="0"/>
                <a:cs typeface="Times New Roman" panose="02020603050405020304" pitchFamily="18" charset="0"/>
              </a:rPr>
            </a:br>
            <a:r>
              <a:rPr lang="cs-CZ" altLang="zh-TW" sz="2000" dirty="0">
                <a:latin typeface="Times New Roman" panose="02020603050405020304" pitchFamily="18" charset="0"/>
                <a:cs typeface="Times New Roman" panose="02020603050405020304" pitchFamily="18" charset="0"/>
              </a:rPr>
              <a:t>poblíž </a:t>
            </a:r>
            <a:r>
              <a:rPr lang="cs-CZ" altLang="zh-TW" sz="2000" dirty="0" err="1">
                <a:latin typeface="Times New Roman" panose="02020603050405020304" pitchFamily="18" charset="0"/>
                <a:cs typeface="Times New Roman" panose="02020603050405020304" pitchFamily="18" charset="0"/>
              </a:rPr>
              <a:t>Jingmen</a:t>
            </a:r>
            <a:r>
              <a:rPr lang="zh-TW" altLang="en-US" sz="2000" dirty="0">
                <a:latin typeface="Times New Roman" panose="02020603050405020304" pitchFamily="18" charset="0"/>
                <a:cs typeface="Times New Roman" panose="02020603050405020304" pitchFamily="18" charset="0"/>
              </a:rPr>
              <a:t> 荊們</a:t>
            </a:r>
            <a:r>
              <a:rPr lang="cs-CZ" altLang="zh-TW" sz="2000" dirty="0">
                <a:latin typeface="Times New Roman" panose="02020603050405020304" pitchFamily="18" charset="0"/>
                <a:cs typeface="Times New Roman" panose="02020603050405020304" pitchFamily="18" charset="0"/>
              </a:rPr>
              <a:t>, </a:t>
            </a:r>
            <a:r>
              <a:rPr lang="cs-CZ" altLang="zh-TW" sz="2000" dirty="0" err="1">
                <a:latin typeface="Times New Roman" panose="02020603050405020304" pitchFamily="18" charset="0"/>
                <a:cs typeface="Times New Roman" panose="02020603050405020304" pitchFamily="18" charset="0"/>
              </a:rPr>
              <a:t>Hubei</a:t>
            </a:r>
            <a:r>
              <a:rPr lang="cs-CZ" altLang="zh-TW" sz="2000" dirty="0">
                <a:latin typeface="Times New Roman" panose="02020603050405020304" pitchFamily="18" charset="0"/>
                <a:cs typeface="Times New Roman" panose="02020603050405020304" pitchFamily="18" charset="0"/>
              </a:rPr>
              <a:t>, území státu </a:t>
            </a:r>
            <a:r>
              <a:rPr lang="cs-CZ" altLang="zh-TW" sz="2000" dirty="0" err="1">
                <a:latin typeface="Times New Roman" panose="02020603050405020304" pitchFamily="18" charset="0"/>
                <a:cs typeface="Times New Roman" panose="02020603050405020304" pitchFamily="18" charset="0"/>
              </a:rPr>
              <a:t>Chu</a:t>
            </a:r>
            <a:r>
              <a:rPr lang="cs-CZ" altLang="zh-TW" sz="2000" dirty="0">
                <a:latin typeface="Times New Roman" panose="02020603050405020304" pitchFamily="18" charset="0"/>
                <a:cs typeface="Times New Roman" panose="02020603050405020304" pitchFamily="18" charset="0"/>
              </a:rPr>
              <a:t> </a:t>
            </a:r>
            <a:r>
              <a:rPr lang="zh-TW" altLang="en-US" sz="2000" dirty="0">
                <a:latin typeface="Times New Roman" panose="02020603050405020304" pitchFamily="18" charset="0"/>
                <a:cs typeface="Times New Roman" panose="02020603050405020304" pitchFamily="18" charset="0"/>
              </a:rPr>
              <a:t>楚</a:t>
            </a:r>
            <a:r>
              <a:rPr lang="cs-CZ" altLang="zh-TW" sz="2000" dirty="0">
                <a:latin typeface="Times New Roman" panose="02020603050405020304" pitchFamily="18" charset="0"/>
                <a:cs typeface="Times New Roman" panose="02020603050405020304" pitchFamily="18" charset="0"/>
              </a:rPr>
              <a:t>; hrob uzavřen nejspíš před 300 př.n.l.</a:t>
            </a:r>
            <a:br>
              <a:rPr lang="cs-CZ" altLang="zh-TW" sz="2000" dirty="0">
                <a:latin typeface="Times New Roman" panose="02020603050405020304" pitchFamily="18" charset="0"/>
                <a:cs typeface="Times New Roman" panose="02020603050405020304" pitchFamily="18" charset="0"/>
              </a:rPr>
            </a:br>
            <a:r>
              <a:rPr lang="cs-CZ" altLang="zh-TW" sz="2000" dirty="0">
                <a:latin typeface="Times New Roman" panose="02020603050405020304" pitchFamily="18" charset="0"/>
                <a:cs typeface="Times New Roman" panose="02020603050405020304" pitchFamily="18" charset="0"/>
              </a:rPr>
              <a:t>Texty: cca 800 bambusových proužků, konfuciánské texty, 3 nejstarší verze </a:t>
            </a:r>
            <a:r>
              <a:rPr lang="cs-CZ" altLang="zh-TW" sz="2000" i="1" dirty="0" err="1">
                <a:latin typeface="Times New Roman" panose="02020603050405020304" pitchFamily="18" charset="0"/>
                <a:cs typeface="Times New Roman" panose="02020603050405020304" pitchFamily="18" charset="0"/>
              </a:rPr>
              <a:t>Laozi</a:t>
            </a:r>
            <a:r>
              <a:rPr lang="cs-CZ" altLang="zh-TW" sz="2000" dirty="0">
                <a:latin typeface="Times New Roman" panose="02020603050405020304" pitchFamily="18" charset="0"/>
                <a:cs typeface="Times New Roman" panose="02020603050405020304" pitchFamily="18" charset="0"/>
              </a:rPr>
              <a:t>, </a:t>
            </a:r>
            <a:r>
              <a:rPr lang="cs-CZ" altLang="zh-TW" sz="2000" i="1" dirty="0" err="1">
                <a:latin typeface="Times New Roman" panose="02020603050405020304" pitchFamily="18" charset="0"/>
                <a:cs typeface="Times New Roman" panose="02020603050405020304" pitchFamily="18" charset="0"/>
              </a:rPr>
              <a:t>Taiyi</a:t>
            </a:r>
            <a:r>
              <a:rPr lang="cs-CZ" altLang="zh-TW" sz="2000" i="1" dirty="0">
                <a:latin typeface="Times New Roman" panose="02020603050405020304" pitchFamily="18" charset="0"/>
                <a:cs typeface="Times New Roman" panose="02020603050405020304" pitchFamily="18" charset="0"/>
              </a:rPr>
              <a:t> </a:t>
            </a:r>
            <a:r>
              <a:rPr lang="cs-CZ" altLang="zh-TW" sz="2000" i="1" dirty="0" err="1">
                <a:latin typeface="Times New Roman" panose="02020603050405020304" pitchFamily="18" charset="0"/>
                <a:cs typeface="Times New Roman" panose="02020603050405020304" pitchFamily="18" charset="0"/>
              </a:rPr>
              <a:t>sheng</a:t>
            </a:r>
            <a:r>
              <a:rPr lang="cs-CZ" altLang="zh-TW" sz="2000" i="1" dirty="0">
                <a:latin typeface="Times New Roman" panose="02020603050405020304" pitchFamily="18" charset="0"/>
                <a:cs typeface="Times New Roman" panose="02020603050405020304" pitchFamily="18" charset="0"/>
              </a:rPr>
              <a:t> </a:t>
            </a:r>
            <a:r>
              <a:rPr lang="cs-CZ" altLang="zh-TW" sz="2000" i="1" dirty="0" err="1">
                <a:latin typeface="Times New Roman" panose="02020603050405020304" pitchFamily="18" charset="0"/>
                <a:cs typeface="Times New Roman" panose="02020603050405020304" pitchFamily="18" charset="0"/>
              </a:rPr>
              <a:t>shui</a:t>
            </a:r>
            <a:br>
              <a:rPr lang="cs-CZ" altLang="zh-TW" sz="2000" i="1" dirty="0">
                <a:latin typeface="Times New Roman" panose="02020603050405020304" pitchFamily="18" charset="0"/>
                <a:cs typeface="Times New Roman" panose="02020603050405020304" pitchFamily="18" charset="0"/>
              </a:rPr>
            </a:br>
            <a:br>
              <a:rPr lang="cs-CZ" altLang="zh-TW" sz="2000" dirty="0">
                <a:latin typeface="Times New Roman" panose="02020603050405020304" pitchFamily="18" charset="0"/>
                <a:cs typeface="Times New Roman" panose="02020603050405020304" pitchFamily="18" charset="0"/>
              </a:rPr>
            </a:br>
            <a:r>
              <a:rPr lang="cs-CZ" altLang="zh-TW" sz="3100" dirty="0">
                <a:solidFill>
                  <a:prstClr val="black"/>
                </a:solidFill>
                <a:latin typeface="Times New Roman" panose="02020603050405020304" pitchFamily="18" charset="0"/>
                <a:cs typeface="Times New Roman" panose="02020603050405020304" pitchFamily="18" charset="0"/>
              </a:rPr>
              <a:t>3</a:t>
            </a:r>
            <a:r>
              <a:rPr lang="en-US" altLang="zh-TW" sz="3100" dirty="0">
                <a:solidFill>
                  <a:prstClr val="black"/>
                </a:solidFill>
                <a:latin typeface="Times New Roman" panose="02020603050405020304" pitchFamily="18" charset="0"/>
                <a:cs typeface="Times New Roman" panose="02020603050405020304" pitchFamily="18" charset="0"/>
              </a:rPr>
              <a:t>.</a:t>
            </a:r>
            <a:r>
              <a:rPr lang="cs-CZ" altLang="zh-TW" sz="3100" dirty="0">
                <a:solidFill>
                  <a:prstClr val="black"/>
                </a:solidFill>
                <a:latin typeface="Times New Roman" panose="02020603050405020304" pitchFamily="18" charset="0"/>
                <a:cs typeface="Times New Roman" panose="02020603050405020304" pitchFamily="18" charset="0"/>
              </a:rPr>
              <a:t>) </a:t>
            </a:r>
            <a:r>
              <a:rPr lang="cs-CZ" altLang="zh-TW" sz="3100" dirty="0" err="1">
                <a:solidFill>
                  <a:prstClr val="black"/>
                </a:solidFill>
                <a:latin typeface="Times New Roman" panose="02020603050405020304" pitchFamily="18" charset="0"/>
                <a:cs typeface="Times New Roman" panose="02020603050405020304" pitchFamily="18" charset="0"/>
              </a:rPr>
              <a:t>Shanghai</a:t>
            </a:r>
            <a:r>
              <a:rPr lang="cs-CZ" altLang="zh-TW" sz="3100" dirty="0">
                <a:solidFill>
                  <a:prstClr val="black"/>
                </a:solidFill>
                <a:latin typeface="Times New Roman" panose="02020603050405020304" pitchFamily="18" charset="0"/>
                <a:cs typeface="Times New Roman" panose="02020603050405020304" pitchFamily="18" charset="0"/>
              </a:rPr>
              <a:t> museum </a:t>
            </a:r>
            <a:r>
              <a:rPr lang="cs-CZ" altLang="zh-TW" sz="3100" dirty="0" err="1">
                <a:solidFill>
                  <a:prstClr val="black"/>
                </a:solidFill>
                <a:latin typeface="Times New Roman" panose="02020603050405020304" pitchFamily="18" charset="0"/>
                <a:cs typeface="Times New Roman" panose="02020603050405020304" pitchFamily="18" charset="0"/>
              </a:rPr>
              <a:t>collection</a:t>
            </a:r>
            <a:r>
              <a:rPr lang="cs-CZ" altLang="zh-TW" sz="3100" dirty="0">
                <a:solidFill>
                  <a:prstClr val="black"/>
                </a:solidFill>
                <a:latin typeface="Times New Roman" panose="02020603050405020304" pitchFamily="18" charset="0"/>
                <a:cs typeface="Times New Roman" panose="02020603050405020304" pitchFamily="18" charset="0"/>
              </a:rPr>
              <a:t> (</a:t>
            </a:r>
            <a:r>
              <a:rPr lang="zh-TW" altLang="en-US" sz="3100" dirty="0">
                <a:solidFill>
                  <a:prstClr val="black"/>
                </a:solidFill>
                <a:latin typeface="Times New Roman" panose="02020603050405020304" pitchFamily="18" charset="0"/>
                <a:cs typeface="Times New Roman" panose="02020603050405020304" pitchFamily="18" charset="0"/>
              </a:rPr>
              <a:t>上博</a:t>
            </a:r>
            <a:r>
              <a:rPr lang="cs-CZ" altLang="zh-TW" sz="3100" dirty="0">
                <a:solidFill>
                  <a:prstClr val="black"/>
                </a:solidFill>
                <a:latin typeface="Times New Roman" panose="02020603050405020304" pitchFamily="18" charset="0"/>
                <a:cs typeface="Times New Roman" panose="02020603050405020304" pitchFamily="18" charset="0"/>
              </a:rPr>
              <a:t>) 1994</a:t>
            </a:r>
            <a:br>
              <a:rPr lang="cs-CZ" altLang="zh-TW" sz="3100" dirty="0">
                <a:solidFill>
                  <a:prstClr val="black"/>
                </a:solidFill>
                <a:latin typeface="Times New Roman" panose="02020603050405020304" pitchFamily="18" charset="0"/>
                <a:cs typeface="Times New Roman" panose="02020603050405020304" pitchFamily="18" charset="0"/>
              </a:rPr>
            </a:br>
            <a:r>
              <a:rPr lang="cs-CZ" altLang="zh-TW" sz="2000" dirty="0">
                <a:solidFill>
                  <a:prstClr val="black"/>
                </a:solidFill>
                <a:latin typeface="Times New Roman" panose="02020603050405020304" pitchFamily="18" charset="0"/>
                <a:cs typeface="Times New Roman" panose="02020603050405020304" pitchFamily="18" charset="0"/>
              </a:rPr>
              <a:t>bambusové proužky koupené na trhu starožitností v Hongkongu a uložené ve sbírkách Šanghajského muzea, vyloupené z </a:t>
            </a:r>
            <a:r>
              <a:rPr lang="cs-CZ" altLang="zh-TW" sz="2000" dirty="0" err="1">
                <a:solidFill>
                  <a:prstClr val="black"/>
                </a:solidFill>
                <a:latin typeface="Times New Roman" panose="02020603050405020304" pitchFamily="18" charset="0"/>
                <a:cs typeface="Times New Roman" panose="02020603050405020304" pitchFamily="18" charset="0"/>
              </a:rPr>
              <a:t>Chuských</a:t>
            </a:r>
            <a:r>
              <a:rPr lang="cs-CZ" altLang="zh-TW" sz="2000" dirty="0">
                <a:solidFill>
                  <a:prstClr val="black"/>
                </a:solidFill>
                <a:latin typeface="Times New Roman" panose="02020603050405020304" pitchFamily="18" charset="0"/>
                <a:cs typeface="Times New Roman" panose="02020603050405020304" pitchFamily="18" charset="0"/>
              </a:rPr>
              <a:t> hrobů, pravděpodobně stejná lokalita (pol. 4.- 3. stol. př.n.l.); cca 1200 proužků</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973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latin typeface="Georgia" panose="02040502050405020303" pitchFamily="18" charset="0"/>
              </a:rPr>
              <a:t>Tao-</a:t>
            </a:r>
            <a:r>
              <a:rPr lang="cs-CZ" sz="3600" dirty="0" err="1">
                <a:latin typeface="Georgia" panose="02040502050405020303" pitchFamily="18" charset="0"/>
              </a:rPr>
              <a:t>te</a:t>
            </a:r>
            <a:r>
              <a:rPr lang="cs-CZ" sz="3600" dirty="0">
                <a:latin typeface="Georgia" panose="02040502050405020303" pitchFamily="18" charset="0"/>
              </a:rPr>
              <a:t>-</a:t>
            </a:r>
            <a:r>
              <a:rPr lang="cs-CZ" sz="3600" dirty="0" err="1">
                <a:latin typeface="Georgia" panose="02040502050405020303" pitchFamily="18" charset="0"/>
              </a:rPr>
              <a:t>ťing</a:t>
            </a:r>
            <a:r>
              <a:rPr lang="cs-CZ" sz="3600" dirty="0">
                <a:latin typeface="Georgia" panose="02040502050405020303" pitchFamily="18" charset="0"/>
              </a:rPr>
              <a:t>  </a:t>
            </a:r>
            <a:r>
              <a:rPr lang="cs-CZ" sz="2000" dirty="0">
                <a:latin typeface="Georgia" panose="02040502050405020303" pitchFamily="18" charset="0"/>
              </a:rPr>
              <a:t>- </a:t>
            </a:r>
            <a:r>
              <a:rPr lang="cs-CZ" sz="2000" dirty="0">
                <a:highlight>
                  <a:srgbClr val="FFFF00"/>
                </a:highlight>
                <a:latin typeface="Georgia" panose="02040502050405020303" pitchFamily="18" charset="0"/>
              </a:rPr>
              <a:t>překlady si místy protiřečí, záleží na zvoleném interpretačním rámci</a:t>
            </a:r>
            <a:endParaRPr lang="cs-CZ" sz="3600" dirty="0">
              <a:highlight>
                <a:srgbClr val="FFFF00"/>
              </a:highlight>
              <a:latin typeface="Georgia" panose="02040502050405020303" pitchFamily="18" charset="0"/>
            </a:endParaRPr>
          </a:p>
        </p:txBody>
      </p:sp>
      <p:sp>
        <p:nvSpPr>
          <p:cNvPr id="3" name="Zástupný symbol pro obsah 2"/>
          <p:cNvSpPr>
            <a:spLocks noGrp="1"/>
          </p:cNvSpPr>
          <p:nvPr>
            <p:ph idx="1"/>
          </p:nvPr>
        </p:nvSpPr>
        <p:spPr>
          <a:xfrm>
            <a:off x="838200" y="1690688"/>
            <a:ext cx="10515600" cy="4696860"/>
          </a:xfrm>
        </p:spPr>
        <p:txBody>
          <a:bodyPr numCol="3">
            <a:noAutofit/>
          </a:bodyPr>
          <a:lstStyle/>
          <a:p>
            <a:pPr marL="0" indent="0">
              <a:lnSpc>
                <a:spcPct val="100000"/>
              </a:lnSpc>
              <a:spcBef>
                <a:spcPts val="0"/>
              </a:spcBef>
              <a:buNone/>
            </a:pPr>
            <a:r>
              <a:rPr lang="cs-CZ" sz="2000" dirty="0">
                <a:latin typeface="Georgia" panose="02040502050405020303" pitchFamily="18" charset="0"/>
              </a:rPr>
              <a:t>Kapitola 3</a:t>
            </a:r>
          </a:p>
          <a:p>
            <a:pPr marL="0" indent="0">
              <a:lnSpc>
                <a:spcPct val="100000"/>
              </a:lnSpc>
              <a:spcBef>
                <a:spcPts val="0"/>
              </a:spcBef>
              <a:buNone/>
            </a:pPr>
            <a:endParaRPr lang="cs-CZ" altLang="zh-TW" sz="2000" dirty="0">
              <a:latin typeface="Georgia" panose="02040502050405020303" pitchFamily="18" charset="0"/>
            </a:endParaRPr>
          </a:p>
          <a:p>
            <a:pPr marL="0" indent="0">
              <a:lnSpc>
                <a:spcPct val="100000"/>
              </a:lnSpc>
              <a:spcBef>
                <a:spcPts val="0"/>
              </a:spcBef>
              <a:buNone/>
            </a:pPr>
            <a:r>
              <a:rPr lang="cs-CZ" altLang="zh-TW" sz="2400" dirty="0">
                <a:latin typeface="Georgia" panose="02040502050405020303" pitchFamily="18" charset="0"/>
              </a:rPr>
              <a:t>…</a:t>
            </a:r>
          </a:p>
          <a:p>
            <a:pPr marL="0" indent="0">
              <a:lnSpc>
                <a:spcPct val="100000"/>
              </a:lnSpc>
              <a:spcBef>
                <a:spcPts val="0"/>
              </a:spcBef>
              <a:buNone/>
            </a:pPr>
            <a:r>
              <a:rPr lang="zh-TW" altLang="en-US" sz="2400" dirty="0">
                <a:latin typeface="Georgia" panose="02040502050405020303" pitchFamily="18" charset="0"/>
              </a:rPr>
              <a:t>是以聖人之治，</a:t>
            </a:r>
            <a:endParaRPr lang="cs-CZ" altLang="zh-TW" sz="2400" dirty="0">
              <a:latin typeface="Georgia" panose="02040502050405020303" pitchFamily="18" charset="0"/>
            </a:endParaRPr>
          </a:p>
          <a:p>
            <a:pPr marL="0" indent="0">
              <a:lnSpc>
                <a:spcPct val="100000"/>
              </a:lnSpc>
              <a:spcBef>
                <a:spcPts val="0"/>
              </a:spcBef>
              <a:buNone/>
            </a:pPr>
            <a:r>
              <a:rPr lang="zh-TW" altLang="en-US" sz="2400" dirty="0">
                <a:latin typeface="Georgia" panose="02040502050405020303" pitchFamily="18" charset="0"/>
              </a:rPr>
              <a:t>虛其心，</a:t>
            </a:r>
            <a:endParaRPr lang="cs-CZ" altLang="zh-TW" sz="2400" dirty="0">
              <a:latin typeface="Georgia" panose="02040502050405020303" pitchFamily="18" charset="0"/>
            </a:endParaRPr>
          </a:p>
          <a:p>
            <a:pPr marL="0" indent="0">
              <a:lnSpc>
                <a:spcPct val="100000"/>
              </a:lnSpc>
              <a:spcBef>
                <a:spcPts val="0"/>
              </a:spcBef>
              <a:buNone/>
            </a:pPr>
            <a:r>
              <a:rPr lang="zh-TW" altLang="en-US" sz="2400" dirty="0">
                <a:latin typeface="Georgia" panose="02040502050405020303" pitchFamily="18" charset="0"/>
              </a:rPr>
              <a:t>實其腹，</a:t>
            </a:r>
            <a:endParaRPr lang="cs-CZ" altLang="zh-TW" sz="2400" dirty="0">
              <a:latin typeface="Georgia" panose="02040502050405020303" pitchFamily="18" charset="0"/>
            </a:endParaRPr>
          </a:p>
          <a:p>
            <a:pPr marL="0" indent="0">
              <a:lnSpc>
                <a:spcPct val="100000"/>
              </a:lnSpc>
              <a:spcBef>
                <a:spcPts val="0"/>
              </a:spcBef>
              <a:buNone/>
            </a:pPr>
            <a:r>
              <a:rPr lang="zh-TW" altLang="en-US" sz="2400" dirty="0">
                <a:latin typeface="Georgia" panose="02040502050405020303" pitchFamily="18" charset="0"/>
              </a:rPr>
              <a:t>弱其志，</a:t>
            </a:r>
            <a:endParaRPr lang="cs-CZ" altLang="zh-TW" sz="2400" dirty="0">
              <a:latin typeface="Georgia" panose="02040502050405020303" pitchFamily="18" charset="0"/>
            </a:endParaRPr>
          </a:p>
          <a:p>
            <a:pPr marL="0" indent="0">
              <a:lnSpc>
                <a:spcPct val="100000"/>
              </a:lnSpc>
              <a:spcBef>
                <a:spcPts val="0"/>
              </a:spcBef>
              <a:buNone/>
            </a:pPr>
            <a:r>
              <a:rPr lang="zh-TW" altLang="en-US" sz="2400" dirty="0">
                <a:latin typeface="Georgia" panose="02040502050405020303" pitchFamily="18" charset="0"/>
              </a:rPr>
              <a:t>強其骨。</a:t>
            </a:r>
            <a:endParaRPr lang="cs-CZ" altLang="zh-TW" sz="2400" dirty="0">
              <a:latin typeface="Georgia" panose="02040502050405020303" pitchFamily="18" charset="0"/>
            </a:endParaRPr>
          </a:p>
          <a:p>
            <a:pPr marL="0" indent="0">
              <a:lnSpc>
                <a:spcPct val="100000"/>
              </a:lnSpc>
              <a:spcBef>
                <a:spcPts val="0"/>
              </a:spcBef>
              <a:buNone/>
            </a:pPr>
            <a:r>
              <a:rPr lang="zh-TW" altLang="en-US" sz="2400" dirty="0">
                <a:latin typeface="Georgia" panose="02040502050405020303" pitchFamily="18" charset="0"/>
              </a:rPr>
              <a:t>常使民無知無欲。</a:t>
            </a:r>
            <a:endParaRPr lang="cs-CZ" altLang="zh-TW" sz="2400" dirty="0">
              <a:latin typeface="Georgia" panose="02040502050405020303" pitchFamily="18" charset="0"/>
            </a:endParaRPr>
          </a:p>
          <a:p>
            <a:pPr marL="0" indent="0">
              <a:lnSpc>
                <a:spcPct val="100000"/>
              </a:lnSpc>
              <a:spcBef>
                <a:spcPts val="0"/>
              </a:spcBef>
              <a:buNone/>
            </a:pPr>
            <a:r>
              <a:rPr lang="zh-TW" altLang="en-US" sz="2400" dirty="0">
                <a:latin typeface="Georgia" panose="02040502050405020303" pitchFamily="18" charset="0"/>
              </a:rPr>
              <a:t>使夫知者不敢為也。</a:t>
            </a:r>
            <a:endParaRPr lang="cs-CZ" altLang="zh-TW" sz="2400" dirty="0">
              <a:latin typeface="Georgia" panose="02040502050405020303" pitchFamily="18" charset="0"/>
            </a:endParaRPr>
          </a:p>
          <a:p>
            <a:pPr marL="0" indent="0">
              <a:lnSpc>
                <a:spcPct val="100000"/>
              </a:lnSpc>
              <a:spcBef>
                <a:spcPts val="0"/>
              </a:spcBef>
              <a:buNone/>
            </a:pPr>
            <a:endParaRPr lang="cs-CZ" altLang="zh-TW" sz="2000" dirty="0">
              <a:latin typeface="Georgia" panose="02040502050405020303" pitchFamily="18" charset="0"/>
            </a:endParaRPr>
          </a:p>
          <a:p>
            <a:pPr marL="0" indent="0">
              <a:lnSpc>
                <a:spcPct val="100000"/>
              </a:lnSpc>
              <a:spcBef>
                <a:spcPts val="0"/>
              </a:spcBef>
              <a:buNone/>
            </a:pPr>
            <a:endParaRPr lang="cs-CZ" altLang="zh-TW" sz="2000" dirty="0">
              <a:latin typeface="Georgia" panose="02040502050405020303" pitchFamily="18" charset="0"/>
            </a:endParaRPr>
          </a:p>
          <a:p>
            <a:pPr marL="0" indent="0">
              <a:lnSpc>
                <a:spcPct val="100000"/>
              </a:lnSpc>
              <a:spcBef>
                <a:spcPts val="0"/>
              </a:spcBef>
              <a:buNone/>
            </a:pPr>
            <a:endParaRPr lang="cs-CZ" altLang="zh-TW" sz="2000" dirty="0">
              <a:latin typeface="Georgia" panose="02040502050405020303" pitchFamily="18" charset="0"/>
            </a:endParaRPr>
          </a:p>
          <a:p>
            <a:pPr marL="0" indent="0">
              <a:lnSpc>
                <a:spcPct val="100000"/>
              </a:lnSpc>
              <a:spcBef>
                <a:spcPts val="0"/>
              </a:spcBef>
              <a:buNone/>
            </a:pPr>
            <a:endParaRPr lang="cs-CZ" altLang="zh-TW" sz="2000" dirty="0">
              <a:latin typeface="Georgia" panose="02040502050405020303" pitchFamily="18" charset="0"/>
            </a:endParaRPr>
          </a:p>
          <a:p>
            <a:pPr marL="0" indent="0">
              <a:lnSpc>
                <a:spcPct val="100000"/>
              </a:lnSpc>
              <a:spcBef>
                <a:spcPts val="0"/>
              </a:spcBef>
              <a:buNone/>
            </a:pPr>
            <a:r>
              <a:rPr lang="cs-CZ" sz="2000" dirty="0">
                <a:latin typeface="Georgia" panose="02040502050405020303" pitchFamily="18" charset="0"/>
              </a:rPr>
              <a:t>(Berta Krebsová, 1997)</a:t>
            </a:r>
          </a:p>
          <a:p>
            <a:pPr marL="0" indent="0">
              <a:lnSpc>
                <a:spcPct val="100000"/>
              </a:lnSpc>
              <a:spcBef>
                <a:spcPts val="0"/>
              </a:spcBef>
              <a:buNone/>
            </a:pPr>
            <a:endParaRPr lang="cs-CZ" sz="2000" dirty="0">
              <a:latin typeface="Georgia" panose="02040502050405020303" pitchFamily="18" charset="0"/>
            </a:endParaRPr>
          </a:p>
          <a:p>
            <a:pPr marL="0" indent="0">
              <a:lnSpc>
                <a:spcPct val="100000"/>
              </a:lnSpc>
              <a:spcBef>
                <a:spcPts val="0"/>
              </a:spcBef>
              <a:buNone/>
            </a:pPr>
            <a:r>
              <a:rPr lang="cs-CZ" sz="2000" dirty="0">
                <a:latin typeface="Georgia" panose="02040502050405020303" pitchFamily="18" charset="0"/>
              </a:rPr>
              <a:t>Proto: vládne-li moudrý,</a:t>
            </a:r>
          </a:p>
          <a:p>
            <a:pPr marL="0" indent="0">
              <a:lnSpc>
                <a:spcPct val="100000"/>
              </a:lnSpc>
              <a:spcBef>
                <a:spcPts val="0"/>
              </a:spcBef>
              <a:buNone/>
            </a:pPr>
            <a:r>
              <a:rPr lang="cs-CZ" sz="2000" dirty="0">
                <a:latin typeface="Georgia" panose="02040502050405020303" pitchFamily="18" charset="0"/>
              </a:rPr>
              <a:t>vyprazdňuje srdce lidí</a:t>
            </a:r>
          </a:p>
          <a:p>
            <a:pPr marL="0" indent="0">
              <a:lnSpc>
                <a:spcPct val="100000"/>
              </a:lnSpc>
              <a:spcBef>
                <a:spcPts val="0"/>
              </a:spcBef>
              <a:buNone/>
            </a:pPr>
            <a:r>
              <a:rPr lang="cs-CZ" sz="2000" dirty="0">
                <a:latin typeface="Georgia" panose="02040502050405020303" pitchFamily="18" charset="0"/>
              </a:rPr>
              <a:t>a naplňuje jejich mysl;</a:t>
            </a:r>
          </a:p>
          <a:p>
            <a:pPr marL="0" indent="0">
              <a:lnSpc>
                <a:spcPct val="100000"/>
              </a:lnSpc>
              <a:spcBef>
                <a:spcPts val="0"/>
              </a:spcBef>
              <a:buNone/>
            </a:pPr>
            <a:r>
              <a:rPr lang="cs-CZ" sz="2000" dirty="0">
                <a:latin typeface="Georgia" panose="02040502050405020303" pitchFamily="18" charset="0"/>
              </a:rPr>
              <a:t>oslabuje ctižádost lidí</a:t>
            </a:r>
          </a:p>
          <a:p>
            <a:pPr marL="0" indent="0">
              <a:lnSpc>
                <a:spcPct val="100000"/>
              </a:lnSpc>
              <a:spcBef>
                <a:spcPts val="0"/>
              </a:spcBef>
              <a:buNone/>
            </a:pPr>
            <a:r>
              <a:rPr lang="cs-CZ" sz="2000" dirty="0">
                <a:latin typeface="Georgia" panose="02040502050405020303" pitchFamily="18" charset="0"/>
              </a:rPr>
              <a:t>a zpevňuje jejich páteř.</a:t>
            </a:r>
          </a:p>
          <a:p>
            <a:pPr marL="0" indent="0">
              <a:lnSpc>
                <a:spcPct val="100000"/>
              </a:lnSpc>
              <a:spcBef>
                <a:spcPts val="0"/>
              </a:spcBef>
              <a:buNone/>
            </a:pPr>
            <a:endParaRPr lang="cs-CZ" sz="2000" dirty="0">
              <a:latin typeface="Georgia" panose="02040502050405020303" pitchFamily="18" charset="0"/>
            </a:endParaRPr>
          </a:p>
          <a:p>
            <a:pPr marL="0" indent="0">
              <a:lnSpc>
                <a:spcPct val="100000"/>
              </a:lnSpc>
              <a:spcBef>
                <a:spcPts val="0"/>
              </a:spcBef>
              <a:buNone/>
            </a:pPr>
            <a:r>
              <a:rPr lang="cs-CZ" sz="2000" dirty="0">
                <a:latin typeface="Georgia" panose="02040502050405020303" pitchFamily="18" charset="0"/>
              </a:rPr>
              <a:t>Bez ustání usiluje,</a:t>
            </a:r>
          </a:p>
          <a:p>
            <a:pPr marL="0" indent="0">
              <a:lnSpc>
                <a:spcPct val="100000"/>
              </a:lnSpc>
              <a:spcBef>
                <a:spcPts val="0"/>
              </a:spcBef>
              <a:buNone/>
            </a:pPr>
            <a:r>
              <a:rPr lang="cs-CZ" sz="2000" dirty="0">
                <a:latin typeface="Georgia" panose="02040502050405020303" pitchFamily="18" charset="0"/>
              </a:rPr>
              <a:t>aby lidé byli bez chtivosti a zchytralosti;</a:t>
            </a:r>
          </a:p>
          <a:p>
            <a:pPr marL="0" indent="0">
              <a:lnSpc>
                <a:spcPct val="100000"/>
              </a:lnSpc>
              <a:spcBef>
                <a:spcPts val="0"/>
              </a:spcBef>
              <a:buNone/>
            </a:pPr>
            <a:r>
              <a:rPr lang="cs-CZ" sz="2000" dirty="0">
                <a:latin typeface="Georgia" panose="02040502050405020303" pitchFamily="18" charset="0"/>
              </a:rPr>
              <a:t>stará se,</a:t>
            </a:r>
          </a:p>
          <a:p>
            <a:pPr marL="0" indent="0">
              <a:lnSpc>
                <a:spcPct val="100000"/>
              </a:lnSpc>
              <a:spcBef>
                <a:spcPts val="0"/>
              </a:spcBef>
              <a:buNone/>
            </a:pPr>
            <a:r>
              <a:rPr lang="cs-CZ" sz="2000" dirty="0">
                <a:latin typeface="Georgia" panose="02040502050405020303" pitchFamily="18" charset="0"/>
              </a:rPr>
              <a:t>aby ti, kdož jsou zchytralí,</a:t>
            </a:r>
          </a:p>
          <a:p>
            <a:pPr marL="0" indent="0">
              <a:lnSpc>
                <a:spcPct val="100000"/>
              </a:lnSpc>
              <a:spcBef>
                <a:spcPts val="0"/>
              </a:spcBef>
              <a:buNone/>
            </a:pPr>
            <a:r>
              <a:rPr lang="cs-CZ" sz="2000" dirty="0">
                <a:latin typeface="Georgia" panose="02040502050405020303" pitchFamily="18" charset="0"/>
              </a:rPr>
              <a:t>se neodvážili zasahovat.</a:t>
            </a:r>
          </a:p>
          <a:p>
            <a:pPr marL="0" indent="0">
              <a:lnSpc>
                <a:spcPct val="100000"/>
              </a:lnSpc>
              <a:spcBef>
                <a:spcPts val="0"/>
              </a:spcBef>
              <a:buNone/>
            </a:pPr>
            <a:endParaRPr lang="cs-CZ" sz="2000" dirty="0">
              <a:latin typeface="Georgia" panose="02040502050405020303" pitchFamily="18" charset="0"/>
            </a:endParaRPr>
          </a:p>
          <a:p>
            <a:pPr marL="0" indent="0">
              <a:lnSpc>
                <a:spcPct val="100000"/>
              </a:lnSpc>
              <a:spcBef>
                <a:spcPts val="0"/>
              </a:spcBef>
              <a:buNone/>
            </a:pPr>
            <a:r>
              <a:rPr lang="cs-CZ" sz="2000" dirty="0">
                <a:latin typeface="Georgia" panose="02040502050405020303" pitchFamily="18" charset="0"/>
              </a:rPr>
              <a:t>	</a:t>
            </a:r>
          </a:p>
          <a:p>
            <a:pPr marL="0" indent="0">
              <a:lnSpc>
                <a:spcPct val="100000"/>
              </a:lnSpc>
              <a:spcBef>
                <a:spcPts val="0"/>
              </a:spcBef>
              <a:buNone/>
            </a:pPr>
            <a:r>
              <a:rPr lang="cs-CZ" sz="2000" dirty="0">
                <a:latin typeface="Georgia" panose="02040502050405020303" pitchFamily="18" charset="0"/>
              </a:rPr>
              <a:t>(David Sehnal, 2013)</a:t>
            </a:r>
          </a:p>
          <a:p>
            <a:pPr marL="0" indent="0">
              <a:lnSpc>
                <a:spcPct val="100000"/>
              </a:lnSpc>
              <a:spcBef>
                <a:spcPts val="0"/>
              </a:spcBef>
              <a:buNone/>
            </a:pPr>
            <a:endParaRPr lang="cs-CZ" sz="2000" dirty="0">
              <a:latin typeface="Georgia" panose="02040502050405020303" pitchFamily="18" charset="0"/>
            </a:endParaRPr>
          </a:p>
          <a:p>
            <a:pPr marL="0" indent="0">
              <a:lnSpc>
                <a:spcPct val="100000"/>
              </a:lnSpc>
              <a:spcBef>
                <a:spcPts val="0"/>
              </a:spcBef>
              <a:buNone/>
            </a:pPr>
            <a:r>
              <a:rPr lang="cs-CZ" sz="2000" dirty="0">
                <a:latin typeface="Georgia" panose="02040502050405020303" pitchFamily="18" charset="0"/>
              </a:rPr>
              <a:t>A tak, když vládli nanejvýš moudří mužové,</a:t>
            </a:r>
          </a:p>
          <a:p>
            <a:pPr marL="0" indent="0">
              <a:lnSpc>
                <a:spcPct val="100000"/>
              </a:lnSpc>
              <a:spcBef>
                <a:spcPts val="0"/>
              </a:spcBef>
              <a:buNone/>
            </a:pPr>
            <a:r>
              <a:rPr lang="cs-CZ" sz="2000" dirty="0">
                <a:latin typeface="Georgia" panose="02040502050405020303" pitchFamily="18" charset="0"/>
              </a:rPr>
              <a:t>Vyprazdňovali lidu mysl,</a:t>
            </a:r>
          </a:p>
          <a:p>
            <a:pPr marL="0" indent="0">
              <a:lnSpc>
                <a:spcPct val="100000"/>
              </a:lnSpc>
              <a:spcBef>
                <a:spcPts val="0"/>
              </a:spcBef>
              <a:buNone/>
            </a:pPr>
            <a:r>
              <a:rPr lang="cs-CZ" sz="2000" dirty="0">
                <a:latin typeface="Georgia" panose="02040502050405020303" pitchFamily="18" charset="0"/>
              </a:rPr>
              <a:t>a naplňovali jeho břicho,</a:t>
            </a:r>
          </a:p>
          <a:p>
            <a:pPr marL="0" indent="0">
              <a:lnSpc>
                <a:spcPct val="100000"/>
              </a:lnSpc>
              <a:spcBef>
                <a:spcPts val="0"/>
              </a:spcBef>
              <a:buNone/>
            </a:pPr>
            <a:r>
              <a:rPr lang="cs-CZ" sz="2000" dirty="0">
                <a:latin typeface="Georgia" panose="02040502050405020303" pitchFamily="18" charset="0"/>
              </a:rPr>
              <a:t>oslabovali jeho ambice</a:t>
            </a:r>
          </a:p>
          <a:p>
            <a:pPr marL="0" indent="0">
              <a:lnSpc>
                <a:spcPct val="100000"/>
              </a:lnSpc>
              <a:spcBef>
                <a:spcPts val="0"/>
              </a:spcBef>
              <a:buNone/>
            </a:pPr>
            <a:r>
              <a:rPr lang="cs-CZ" sz="2000" dirty="0">
                <a:latin typeface="Georgia" panose="02040502050405020303" pitchFamily="18" charset="0"/>
              </a:rPr>
              <a:t>a posilovali jeho kosti.</a:t>
            </a:r>
          </a:p>
          <a:p>
            <a:pPr marL="0" indent="0">
              <a:lnSpc>
                <a:spcPct val="100000"/>
              </a:lnSpc>
              <a:spcBef>
                <a:spcPts val="0"/>
              </a:spcBef>
              <a:buNone/>
            </a:pPr>
            <a:endParaRPr lang="cs-CZ" sz="2000" dirty="0">
              <a:latin typeface="Georgia" panose="02040502050405020303" pitchFamily="18" charset="0"/>
            </a:endParaRPr>
          </a:p>
          <a:p>
            <a:pPr marL="0" indent="0">
              <a:lnSpc>
                <a:spcPct val="100000"/>
              </a:lnSpc>
              <a:spcBef>
                <a:spcPts val="0"/>
              </a:spcBef>
              <a:buNone/>
            </a:pPr>
            <a:r>
              <a:rPr lang="cs-CZ" sz="2000" dirty="0">
                <a:latin typeface="Georgia" panose="02040502050405020303" pitchFamily="18" charset="0"/>
              </a:rPr>
              <a:t>Působili tak,</a:t>
            </a:r>
          </a:p>
          <a:p>
            <a:pPr marL="0" indent="0">
              <a:lnSpc>
                <a:spcPct val="100000"/>
              </a:lnSpc>
              <a:spcBef>
                <a:spcPts val="0"/>
              </a:spcBef>
              <a:buNone/>
            </a:pPr>
            <a:r>
              <a:rPr lang="cs-CZ" sz="2000" dirty="0">
                <a:latin typeface="Georgia" panose="02040502050405020303" pitchFamily="18" charset="0"/>
              </a:rPr>
              <a:t>aby lid byl v nevědomosti a bez tužeb a</a:t>
            </a:r>
          </a:p>
          <a:p>
            <a:pPr marL="0" indent="0">
              <a:lnSpc>
                <a:spcPct val="100000"/>
              </a:lnSpc>
              <a:spcBef>
                <a:spcPts val="0"/>
              </a:spcBef>
              <a:buNone/>
            </a:pPr>
            <a:r>
              <a:rPr lang="cs-CZ" sz="2000" dirty="0">
                <a:latin typeface="Georgia" panose="02040502050405020303" pitchFamily="18" charset="0"/>
              </a:rPr>
              <a:t>aby ti, kdo přece jen vědí, se neodvážili jednat</a:t>
            </a:r>
          </a:p>
          <a:p>
            <a:pPr marL="0" indent="0">
              <a:lnSpc>
                <a:spcPct val="100000"/>
              </a:lnSpc>
              <a:spcBef>
                <a:spcPts val="0"/>
              </a:spcBef>
              <a:buNone/>
            </a:pPr>
            <a:endParaRPr lang="cs-CZ" sz="2000" dirty="0">
              <a:latin typeface="Georgia" panose="02040502050405020303" pitchFamily="18" charset="0"/>
            </a:endParaRPr>
          </a:p>
          <a:p>
            <a:pPr marL="0" indent="0">
              <a:lnSpc>
                <a:spcPct val="100000"/>
              </a:lnSpc>
              <a:spcBef>
                <a:spcPts val="0"/>
              </a:spcBef>
              <a:buNone/>
            </a:pPr>
            <a:endParaRPr lang="cs-CZ" sz="2000" dirty="0">
              <a:latin typeface="Georgia" panose="02040502050405020303" pitchFamily="18" charset="0"/>
            </a:endParaRPr>
          </a:p>
        </p:txBody>
      </p:sp>
    </p:spTree>
    <p:extLst>
      <p:ext uri="{BB962C8B-B14F-4D97-AF65-F5344CB8AC3E}">
        <p14:creationId xmlns:p14="http://schemas.microsoft.com/office/powerpoint/2010/main" val="36775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96158" y="516835"/>
            <a:ext cx="10515600" cy="5460431"/>
          </a:xfrm>
        </p:spPr>
        <p:txBody>
          <a:bodyPr>
            <a:noAutofit/>
          </a:bodyPr>
          <a:lstStyle/>
          <a:p>
            <a:pPr marL="0" indent="0" algn="ctr">
              <a:lnSpc>
                <a:spcPct val="107000"/>
              </a:lnSpc>
              <a:spcAft>
                <a:spcPts val="800"/>
              </a:spcAft>
              <a:buNone/>
            </a:pPr>
            <a:r>
              <a:rPr lang="cs-CZ" sz="2400" i="1" dirty="0">
                <a:solidFill>
                  <a:srgbClr val="000000"/>
                </a:solidFill>
                <a:latin typeface="Georgia" panose="02040502050405020303" pitchFamily="18" charset="0"/>
                <a:ea typeface="PMingLiU" panose="02020500000000000000" pitchFamily="18" charset="-120"/>
                <a:cs typeface="Times New Roman" panose="02020603050405020304" pitchFamily="18" charset="0"/>
              </a:rPr>
              <a:t>Tao-</a:t>
            </a:r>
            <a:r>
              <a:rPr lang="cs-CZ" sz="2400" i="1" dirty="0" err="1">
                <a:solidFill>
                  <a:srgbClr val="000000"/>
                </a:solidFill>
                <a:latin typeface="Georgia" panose="02040502050405020303" pitchFamily="18" charset="0"/>
                <a:ea typeface="PMingLiU" panose="02020500000000000000" pitchFamily="18" charset="-120"/>
                <a:cs typeface="Times New Roman" panose="02020603050405020304" pitchFamily="18" charset="0"/>
              </a:rPr>
              <a:t>te</a:t>
            </a:r>
            <a:r>
              <a:rPr lang="cs-CZ" sz="2400" i="1" dirty="0">
                <a:solidFill>
                  <a:srgbClr val="000000"/>
                </a:solidFill>
                <a:latin typeface="Georgia" panose="02040502050405020303" pitchFamily="18" charset="0"/>
                <a:ea typeface="PMingLiU" panose="02020500000000000000" pitchFamily="18" charset="-120"/>
                <a:cs typeface="Times New Roman" panose="02020603050405020304" pitchFamily="18" charset="0"/>
              </a:rPr>
              <a:t>-</a:t>
            </a:r>
            <a:r>
              <a:rPr lang="cs-CZ" sz="2400" i="1" dirty="0" err="1">
                <a:solidFill>
                  <a:srgbClr val="000000"/>
                </a:solidFill>
                <a:latin typeface="Georgia" panose="02040502050405020303" pitchFamily="18" charset="0"/>
                <a:ea typeface="PMingLiU" panose="02020500000000000000" pitchFamily="18" charset="-120"/>
                <a:cs typeface="Times New Roman" panose="02020603050405020304" pitchFamily="18" charset="0"/>
              </a:rPr>
              <a:t>ťing</a:t>
            </a:r>
            <a:r>
              <a:rPr lang="cs-CZ" sz="2400" i="1" dirty="0">
                <a:solidFill>
                  <a:srgbClr val="000000"/>
                </a:solidFill>
                <a:latin typeface="Georgia" panose="02040502050405020303" pitchFamily="18" charset="0"/>
                <a:ea typeface="PMingLiU" panose="02020500000000000000" pitchFamily="18" charset="-120"/>
                <a:cs typeface="Times New Roman" panose="02020603050405020304" pitchFamily="18" charset="0"/>
              </a:rPr>
              <a:t> – kosmologické motivy</a:t>
            </a:r>
          </a:p>
          <a:p>
            <a:pPr marL="0" indent="0">
              <a:lnSpc>
                <a:spcPct val="107000"/>
              </a:lnSpc>
              <a:spcAft>
                <a:spcPts val="800"/>
              </a:spcAft>
              <a:buNone/>
            </a:pPr>
            <a:r>
              <a:rPr lang="cs-CZ" sz="2000" b="1" dirty="0" err="1">
                <a:solidFill>
                  <a:srgbClr val="000000"/>
                </a:solidFill>
                <a:latin typeface="Georgia" panose="02040502050405020303" pitchFamily="18" charset="0"/>
                <a:ea typeface="PMingLiU" panose="02020500000000000000" pitchFamily="18" charset="-120"/>
                <a:cs typeface="Times New Roman" panose="02020603050405020304" pitchFamily="18" charset="0"/>
              </a:rPr>
              <a:t>Laozi</a:t>
            </a:r>
            <a:r>
              <a:rPr lang="cs-CZ" sz="2000" b="1" dirty="0">
                <a:solidFill>
                  <a:srgbClr val="000000"/>
                </a:solidFill>
                <a:latin typeface="Georgia" panose="02040502050405020303" pitchFamily="18" charset="0"/>
                <a:ea typeface="PMingLiU" panose="02020500000000000000" pitchFamily="18" charset="-120"/>
                <a:cs typeface="Times New Roman" panose="02020603050405020304" pitchFamily="18" charset="0"/>
              </a:rPr>
              <a:t> 42</a:t>
            </a:r>
            <a:endParaRPr lang="cs-CZ" sz="2000" b="1" dirty="0">
              <a:effectLst/>
              <a:latin typeface="Calibri" panose="020F0502020204030204" pitchFamily="34" charset="0"/>
              <a:ea typeface="PMingLiU" panose="02020500000000000000" pitchFamily="18" charset="-120"/>
              <a:cs typeface="Times New Roman" panose="02020603050405020304" pitchFamily="18" charset="0"/>
            </a:endParaRPr>
          </a:p>
          <a:p>
            <a:pPr marL="0" indent="0">
              <a:buNone/>
            </a:pPr>
            <a:r>
              <a:rPr lang="zh-TW" altLang="en-US" sz="2000" dirty="0">
                <a:solidFill>
                  <a:srgbClr val="000000"/>
                </a:solidFill>
                <a:latin typeface="Georgia" panose="02040502050405020303" pitchFamily="18" charset="0"/>
                <a:ea typeface="PMingLiU" panose="02020500000000000000" pitchFamily="18" charset="-120"/>
                <a:cs typeface="Times New Roman" panose="02020603050405020304" pitchFamily="18" charset="0"/>
              </a:rPr>
              <a:t>道生一，一生二，二生三，三生萬物。</a:t>
            </a:r>
            <a:endParaRPr lang="cs-CZ" altLang="zh-TW" sz="2000" dirty="0">
              <a:solidFill>
                <a:srgbClr val="000000"/>
              </a:solidFill>
              <a:latin typeface="Georgia" panose="02040502050405020303" pitchFamily="18" charset="0"/>
              <a:ea typeface="PMingLiU" panose="02020500000000000000" pitchFamily="18" charset="-120"/>
              <a:cs typeface="Times New Roman" panose="02020603050405020304" pitchFamily="18" charset="0"/>
            </a:endParaRPr>
          </a:p>
          <a:p>
            <a:pPr marL="0" indent="0">
              <a:buNone/>
            </a:pPr>
            <a:r>
              <a:rPr lang="cs-CZ" altLang="zh-TW" sz="2000" dirty="0">
                <a:solidFill>
                  <a:srgbClr val="000000"/>
                </a:solidFill>
                <a:latin typeface="Georgia" panose="02040502050405020303" pitchFamily="18" charset="0"/>
                <a:ea typeface="PMingLiU" panose="02020500000000000000" pitchFamily="18" charset="-120"/>
                <a:cs typeface="Times New Roman" panose="02020603050405020304" pitchFamily="18" charset="0"/>
              </a:rPr>
              <a:t>Tao plodí jedno, jedno plodí dvě, dvě plodí tři, tři plodí deset tisíc věcí.</a:t>
            </a:r>
          </a:p>
          <a:p>
            <a:pPr marL="0" indent="0">
              <a:buNone/>
            </a:pPr>
            <a:r>
              <a:rPr lang="cs-CZ" sz="2000" b="1" dirty="0" err="1">
                <a:solidFill>
                  <a:srgbClr val="000000"/>
                </a:solidFill>
                <a:latin typeface="Georgia" panose="02040502050405020303" pitchFamily="18" charset="0"/>
                <a:ea typeface="PMingLiU" panose="02020500000000000000" pitchFamily="18" charset="-120"/>
                <a:cs typeface="Times New Roman" panose="02020603050405020304" pitchFamily="18" charset="0"/>
              </a:rPr>
              <a:t>Laozi</a:t>
            </a:r>
            <a:r>
              <a:rPr lang="cs-CZ" sz="2000" b="1" dirty="0">
                <a:solidFill>
                  <a:srgbClr val="000000"/>
                </a:solidFill>
                <a:latin typeface="Georgia" panose="02040502050405020303" pitchFamily="18" charset="0"/>
                <a:ea typeface="PMingLiU" panose="02020500000000000000" pitchFamily="18" charset="-120"/>
                <a:cs typeface="Times New Roman" panose="02020603050405020304" pitchFamily="18" charset="0"/>
              </a:rPr>
              <a:t> 40</a:t>
            </a:r>
            <a:endParaRPr lang="cs-CZ" sz="2000" b="1" dirty="0">
              <a:effectLst/>
              <a:latin typeface="Calibri" panose="020F0502020204030204" pitchFamily="34" charset="0"/>
              <a:ea typeface="PMingLiU" panose="02020500000000000000" pitchFamily="18" charset="-120"/>
              <a:cs typeface="Times New Roman" panose="02020603050405020304" pitchFamily="18" charset="0"/>
            </a:endParaRPr>
          </a:p>
          <a:p>
            <a:pPr marL="0" indent="0">
              <a:buNone/>
            </a:pPr>
            <a:r>
              <a:rPr lang="zh-TW" altLang="en-US" sz="2000" dirty="0"/>
              <a:t>反者道之動；弱者道之用。天下萬物生於有，有生於無。</a:t>
            </a:r>
            <a:endParaRPr lang="cs-CZ" altLang="zh-TW" sz="2000" dirty="0"/>
          </a:p>
          <a:p>
            <a:pPr marL="0" indent="0">
              <a:buNone/>
            </a:pPr>
            <a:r>
              <a:rPr lang="cs-CZ" altLang="zh-TW" sz="2000" dirty="0">
                <a:latin typeface="Times New Roman" panose="02020603050405020304" pitchFamily="18" charset="0"/>
                <a:cs typeface="Times New Roman" panose="02020603050405020304" pitchFamily="18" charset="0"/>
              </a:rPr>
              <a:t>Návrat je to, jak se tao pohybuje, slabost je to, jak tao působí. Deset tisíc věcí v podnebesí se rodí ze jsoucího. Jsoucí se rodí z nejsoucího.</a:t>
            </a:r>
            <a:r>
              <a:rPr lang="zh-TW" altLang="en-US" sz="2000" dirty="0">
                <a:latin typeface="Times New Roman" panose="02020603050405020304" pitchFamily="18" charset="0"/>
                <a:cs typeface="Times New Roman" panose="02020603050405020304" pitchFamily="18" charset="0"/>
              </a:rPr>
              <a:t> </a:t>
            </a:r>
            <a:endParaRPr lang="cs-CZ" altLang="zh-TW" sz="2000" dirty="0">
              <a:latin typeface="Times New Roman" panose="02020603050405020304" pitchFamily="18" charset="0"/>
              <a:cs typeface="Times New Roman" panose="02020603050405020304" pitchFamily="18" charset="0"/>
            </a:endParaRPr>
          </a:p>
          <a:p>
            <a:pPr marL="0" indent="0">
              <a:buNone/>
            </a:pPr>
            <a:r>
              <a:rPr lang="cs-CZ" sz="2000" b="1" dirty="0" err="1">
                <a:solidFill>
                  <a:srgbClr val="000000"/>
                </a:solidFill>
                <a:latin typeface="Georgia" panose="02040502050405020303" pitchFamily="18" charset="0"/>
                <a:ea typeface="PMingLiU" panose="02020500000000000000" pitchFamily="18" charset="-120"/>
                <a:cs typeface="Times New Roman" panose="02020603050405020304" pitchFamily="18" charset="0"/>
              </a:rPr>
              <a:t>Laozi</a:t>
            </a:r>
            <a:r>
              <a:rPr lang="cs-CZ" sz="2000" b="1" dirty="0">
                <a:solidFill>
                  <a:srgbClr val="000000"/>
                </a:solidFill>
                <a:latin typeface="Georgia" panose="02040502050405020303" pitchFamily="18" charset="0"/>
                <a:ea typeface="PMingLiU" panose="02020500000000000000" pitchFamily="18" charset="-120"/>
                <a:cs typeface="Times New Roman" panose="02020603050405020304" pitchFamily="18" charset="0"/>
              </a:rPr>
              <a:t> 25  </a:t>
            </a:r>
            <a:endParaRPr lang="en-US" sz="2000" b="1" dirty="0">
              <a:solidFill>
                <a:srgbClr val="000000"/>
              </a:solidFill>
              <a:latin typeface="Georgia" panose="02040502050405020303" pitchFamily="18" charset="0"/>
              <a:ea typeface="PMingLiU" panose="02020500000000000000" pitchFamily="18" charset="-120"/>
              <a:cs typeface="Times New Roman" panose="02020603050405020304" pitchFamily="18" charset="0"/>
            </a:endParaRPr>
          </a:p>
          <a:p>
            <a:pPr marL="0" indent="0">
              <a:lnSpc>
                <a:spcPct val="107000"/>
              </a:lnSpc>
              <a:spcAft>
                <a:spcPts val="800"/>
              </a:spcAft>
              <a:buNone/>
            </a:pPr>
            <a:r>
              <a:rPr lang="zh-TW" altLang="en-US" sz="2000" dirty="0">
                <a:solidFill>
                  <a:srgbClr val="000000"/>
                </a:solidFill>
                <a:latin typeface="Georgia" panose="02040502050405020303" pitchFamily="18" charset="0"/>
                <a:ea typeface="PMingLiU" panose="02020500000000000000" pitchFamily="18" charset="-120"/>
                <a:cs typeface="Times New Roman" panose="02020603050405020304" pitchFamily="18" charset="0"/>
              </a:rPr>
              <a:t>有物混成，先天地生。寂兮寥兮，獨立不改，周行而不殆，可以為天下母。吾不知其名，字之曰道，強為之名曰大。</a:t>
            </a:r>
            <a:endParaRPr lang="cs-CZ" altLang="zh-TW" sz="2000" dirty="0">
              <a:solidFill>
                <a:srgbClr val="000000"/>
              </a:solidFill>
              <a:latin typeface="Georgia" panose="02040502050405020303" pitchFamily="18" charset="0"/>
              <a:ea typeface="PMingLiU" panose="02020500000000000000" pitchFamily="18" charset="-120"/>
              <a:cs typeface="Times New Roman" panose="02020603050405020304" pitchFamily="18" charset="0"/>
            </a:endParaRPr>
          </a:p>
          <a:p>
            <a:pPr marL="0" indent="0">
              <a:lnSpc>
                <a:spcPct val="107000"/>
              </a:lnSpc>
              <a:spcAft>
                <a:spcPts val="800"/>
              </a:spcAft>
              <a:buNone/>
            </a:pPr>
            <a:r>
              <a:rPr lang="cs-CZ" altLang="zh-TW"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Je tu něco, co vyvstává nerozlišené, co tu bylo dříve než nebe a země. Pusté a temné. Stojí samo o sobě a nemění se. Pohybuje se v kruhu a nikdy nekončí. Můžeme to považovat za matku všech věcí. Jeho jméno neznáme, ale dáváme mu uctivé označení tao. Pokud jsme nuceni to pojmenovat, říkáme tomu „velké“.</a:t>
            </a:r>
            <a:endParaRPr lang="en-US" altLang="zh-TW"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598777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683172"/>
            <a:ext cx="10515600" cy="5493791"/>
          </a:xfrm>
        </p:spPr>
        <p:txBody>
          <a:bodyPr>
            <a:normAutofit/>
          </a:bodyPr>
          <a:lstStyle/>
          <a:p>
            <a:pPr marL="0" indent="0" algn="ctr">
              <a:buNone/>
            </a:pPr>
            <a:r>
              <a:rPr lang="cs-CZ" i="1" dirty="0">
                <a:solidFill>
                  <a:srgbClr val="000000"/>
                </a:solidFill>
                <a:latin typeface="Georgia" panose="02040502050405020303" pitchFamily="18" charset="0"/>
                <a:ea typeface="PMingLiU" panose="02020500000000000000" pitchFamily="18" charset="-120"/>
                <a:cs typeface="Times New Roman" panose="02020603050405020304" pitchFamily="18" charset="0"/>
              </a:rPr>
              <a:t>Tao-</a:t>
            </a:r>
            <a:r>
              <a:rPr lang="cs-CZ" i="1" dirty="0" err="1">
                <a:solidFill>
                  <a:srgbClr val="000000"/>
                </a:solidFill>
                <a:latin typeface="Georgia" panose="02040502050405020303" pitchFamily="18" charset="0"/>
                <a:ea typeface="PMingLiU" panose="02020500000000000000" pitchFamily="18" charset="-120"/>
                <a:cs typeface="Times New Roman" panose="02020603050405020304" pitchFamily="18" charset="0"/>
              </a:rPr>
              <a:t>te</a:t>
            </a:r>
            <a:r>
              <a:rPr lang="cs-CZ" i="1" dirty="0">
                <a:solidFill>
                  <a:srgbClr val="000000"/>
                </a:solidFill>
                <a:latin typeface="Georgia" panose="02040502050405020303" pitchFamily="18" charset="0"/>
                <a:ea typeface="PMingLiU" panose="02020500000000000000" pitchFamily="18" charset="-120"/>
                <a:cs typeface="Times New Roman" panose="02020603050405020304" pitchFamily="18" charset="0"/>
              </a:rPr>
              <a:t>-</a:t>
            </a:r>
            <a:r>
              <a:rPr lang="cs-CZ" i="1" dirty="0" err="1">
                <a:solidFill>
                  <a:srgbClr val="000000"/>
                </a:solidFill>
                <a:latin typeface="Georgia" panose="02040502050405020303" pitchFamily="18" charset="0"/>
                <a:ea typeface="PMingLiU" panose="02020500000000000000" pitchFamily="18" charset="-120"/>
                <a:cs typeface="Times New Roman" panose="02020603050405020304" pitchFamily="18" charset="0"/>
              </a:rPr>
              <a:t>ťing</a:t>
            </a:r>
            <a:r>
              <a:rPr lang="cs-CZ" i="1" dirty="0">
                <a:solidFill>
                  <a:srgbClr val="000000"/>
                </a:solidFill>
                <a:latin typeface="Georgia" panose="02040502050405020303" pitchFamily="18" charset="0"/>
                <a:ea typeface="PMingLiU" panose="02020500000000000000" pitchFamily="18" charset="-120"/>
                <a:cs typeface="Times New Roman" panose="02020603050405020304" pitchFamily="18" charset="0"/>
              </a:rPr>
              <a:t> – kosmologické motivy</a:t>
            </a:r>
            <a:endParaRPr lang="cs-CZ" altLang="zh-TW" dirty="0">
              <a:solidFill>
                <a:srgbClr val="000000"/>
              </a:solidFill>
              <a:latin typeface="Times New Roman" panose="02020603050405020304" pitchFamily="18" charset="0"/>
            </a:endParaRPr>
          </a:p>
          <a:p>
            <a:pPr marL="0" indent="0">
              <a:buNone/>
            </a:pPr>
            <a:r>
              <a:rPr lang="en-US" altLang="zh-TW" sz="2000" b="1" dirty="0">
                <a:solidFill>
                  <a:srgbClr val="000000"/>
                </a:solidFill>
                <a:latin typeface="Georgia" panose="02040502050405020303" pitchFamily="18" charset="0"/>
              </a:rPr>
              <a:t>Laozi 1</a:t>
            </a:r>
            <a:endParaRPr lang="en-US" altLang="zh-TW" sz="2000" dirty="0">
              <a:solidFill>
                <a:srgbClr val="000000"/>
              </a:solidFill>
              <a:latin typeface="Georgia" panose="02040502050405020303" pitchFamily="18" charset="0"/>
            </a:endParaRPr>
          </a:p>
          <a:p>
            <a:pPr marL="0" indent="0">
              <a:buNone/>
            </a:pPr>
            <a:r>
              <a:rPr lang="zh-TW" altLang="en-US" sz="2000" dirty="0">
                <a:solidFill>
                  <a:srgbClr val="000000"/>
                </a:solidFill>
                <a:latin typeface="Georgia" panose="02040502050405020303" pitchFamily="18" charset="0"/>
              </a:rPr>
              <a:t>無名天地之始；有名萬物之母。</a:t>
            </a:r>
            <a:endParaRPr lang="cs-CZ" altLang="zh-TW" sz="2000" dirty="0">
              <a:solidFill>
                <a:srgbClr val="000000"/>
              </a:solidFill>
              <a:latin typeface="Georgia" panose="02040502050405020303" pitchFamily="18" charset="0"/>
            </a:endParaRPr>
          </a:p>
          <a:p>
            <a:pPr marL="0" indent="0">
              <a:buNone/>
            </a:pPr>
            <a:r>
              <a:rPr lang="cs-CZ" sz="2000" b="0" i="0" dirty="0">
                <a:solidFill>
                  <a:srgbClr val="000000"/>
                </a:solidFill>
                <a:effectLst/>
                <a:latin typeface="Georgia" panose="02040502050405020303" pitchFamily="18" charset="0"/>
              </a:rPr>
              <a:t>To, co nemá jméno, je počátkem nebe a země. To</a:t>
            </a:r>
            <a:r>
              <a:rPr lang="cs-CZ" sz="2000" dirty="0">
                <a:solidFill>
                  <a:srgbClr val="000000"/>
                </a:solidFill>
                <a:latin typeface="Georgia" panose="02040502050405020303" pitchFamily="18" charset="0"/>
              </a:rPr>
              <a:t>, co má jméno, je matkou deseti tisíc věcí.</a:t>
            </a:r>
          </a:p>
          <a:p>
            <a:pPr marL="0" indent="0">
              <a:buNone/>
            </a:pPr>
            <a:endParaRPr lang="cs-CZ" sz="2000" b="0" i="0" dirty="0">
              <a:solidFill>
                <a:srgbClr val="000000"/>
              </a:solidFill>
              <a:effectLst/>
              <a:latin typeface="Georgia" panose="02040502050405020303" pitchFamily="18" charset="0"/>
            </a:endParaRPr>
          </a:p>
          <a:p>
            <a:pPr marL="0" indent="0">
              <a:buNone/>
            </a:pPr>
            <a:r>
              <a:rPr lang="cs-CZ" sz="2000" b="1" dirty="0">
                <a:solidFill>
                  <a:srgbClr val="000000"/>
                </a:solidFill>
                <a:latin typeface="Georgia" panose="02040502050405020303" pitchFamily="18" charset="0"/>
              </a:rPr>
              <a:t>Srov. </a:t>
            </a:r>
            <a:r>
              <a:rPr lang="cs-CZ" sz="2000" b="1" dirty="0" err="1">
                <a:solidFill>
                  <a:srgbClr val="000000"/>
                </a:solidFill>
                <a:latin typeface="Georgia" panose="02040502050405020303" pitchFamily="18" charset="0"/>
              </a:rPr>
              <a:t>Zhuangzi</a:t>
            </a:r>
            <a:r>
              <a:rPr lang="cs-CZ" sz="2000" b="1" dirty="0">
                <a:solidFill>
                  <a:srgbClr val="000000"/>
                </a:solidFill>
                <a:latin typeface="Georgia" panose="02040502050405020303" pitchFamily="18" charset="0"/>
              </a:rPr>
              <a:t> 22</a:t>
            </a:r>
          </a:p>
          <a:p>
            <a:pPr marL="0" indent="0">
              <a:buNone/>
            </a:pPr>
            <a:r>
              <a:rPr lang="zh-TW" altLang="en-US" sz="2000" dirty="0">
                <a:latin typeface="Georgia" panose="02040502050405020303" pitchFamily="18" charset="0"/>
              </a:rPr>
              <a:t>物物者非物</a:t>
            </a:r>
            <a:r>
              <a:rPr lang="zh-TW" altLang="en-US" sz="2000" dirty="0">
                <a:solidFill>
                  <a:srgbClr val="000000"/>
                </a:solidFill>
                <a:latin typeface="Georgia" panose="02040502050405020303" pitchFamily="18" charset="0"/>
              </a:rPr>
              <a:t>。</a:t>
            </a:r>
            <a:endParaRPr lang="cs-CZ" altLang="zh-TW" sz="2000" dirty="0">
              <a:solidFill>
                <a:srgbClr val="000000"/>
              </a:solidFill>
              <a:latin typeface="Georgia" panose="02040502050405020303" pitchFamily="18" charset="0"/>
            </a:endParaRPr>
          </a:p>
          <a:p>
            <a:pPr marL="0" indent="0">
              <a:buNone/>
            </a:pPr>
            <a:r>
              <a:rPr lang="cs-CZ" sz="2000" dirty="0">
                <a:solidFill>
                  <a:srgbClr val="000000"/>
                </a:solidFill>
                <a:latin typeface="Georgia" panose="02040502050405020303" pitchFamily="18" charset="0"/>
              </a:rPr>
              <a:t>To, co dělá věci věcmi, samo není věc.</a:t>
            </a:r>
          </a:p>
          <a:p>
            <a:pPr marL="0" indent="0">
              <a:buNone/>
            </a:pPr>
            <a:endParaRPr lang="cs-CZ" sz="2000" b="0" i="0" dirty="0">
              <a:solidFill>
                <a:srgbClr val="000000"/>
              </a:solidFill>
              <a:effectLst/>
              <a:latin typeface="Georgia" panose="02040502050405020303" pitchFamily="18" charset="0"/>
            </a:endParaRPr>
          </a:p>
          <a:p>
            <a:pPr marL="0" indent="0">
              <a:buNone/>
            </a:pPr>
            <a:r>
              <a:rPr lang="cs-CZ" sz="2000" b="1" dirty="0" err="1">
                <a:solidFill>
                  <a:srgbClr val="000000"/>
                </a:solidFill>
                <a:latin typeface="Georgia" panose="02040502050405020303" pitchFamily="18" charset="0"/>
              </a:rPr>
              <a:t>Laozi</a:t>
            </a:r>
            <a:r>
              <a:rPr lang="cs-CZ" sz="2000" b="1" dirty="0">
                <a:solidFill>
                  <a:srgbClr val="000000"/>
                </a:solidFill>
                <a:latin typeface="Georgia" panose="02040502050405020303" pitchFamily="18" charset="0"/>
              </a:rPr>
              <a:t> 29</a:t>
            </a:r>
          </a:p>
          <a:p>
            <a:pPr marL="0" indent="0">
              <a:buNone/>
            </a:pPr>
            <a:r>
              <a:rPr lang="zh-TW" altLang="en-US" sz="2000" dirty="0">
                <a:latin typeface="Georgia" panose="02040502050405020303" pitchFamily="18" charset="0"/>
              </a:rPr>
              <a:t>將欲取天下而</a:t>
            </a:r>
            <a:r>
              <a:rPr lang="zh-TW" altLang="en-US" sz="2000" b="1" dirty="0">
                <a:latin typeface="Georgia" panose="02040502050405020303" pitchFamily="18" charset="0"/>
              </a:rPr>
              <a:t>為</a:t>
            </a:r>
            <a:r>
              <a:rPr lang="zh-TW" altLang="en-US" sz="2000" dirty="0">
                <a:latin typeface="Georgia" panose="02040502050405020303" pitchFamily="18" charset="0"/>
              </a:rPr>
              <a:t>之，吾見其不得已。</a:t>
            </a:r>
            <a:r>
              <a:rPr lang="zh-TW" altLang="en-US" sz="2000" b="1" dirty="0">
                <a:latin typeface="Georgia" panose="02040502050405020303" pitchFamily="18" charset="0"/>
              </a:rPr>
              <a:t>天下神器，不可為也</a:t>
            </a:r>
            <a:r>
              <a:rPr lang="zh-TW" altLang="en-US" sz="2000" dirty="0">
                <a:latin typeface="Georgia" panose="02040502050405020303" pitchFamily="18" charset="0"/>
              </a:rPr>
              <a:t>，為者敗之，執者失之。</a:t>
            </a:r>
            <a:endParaRPr lang="cs-CZ" altLang="zh-TW" sz="2000" dirty="0">
              <a:latin typeface="Georgia" panose="02040502050405020303" pitchFamily="18" charset="0"/>
            </a:endParaRPr>
          </a:p>
          <a:p>
            <a:pPr marL="0" indent="0">
              <a:buNone/>
            </a:pPr>
            <a:r>
              <a:rPr lang="cs-CZ" altLang="zh-TW" sz="2000" dirty="0">
                <a:latin typeface="Georgia" panose="02040502050405020303" pitchFamily="18" charset="0"/>
              </a:rPr>
              <a:t>„Kdo chce získat podnebesí tím, že o to usiluje (jedná za tím účelem), dle mého mínění nemůže uspět. Podnebesí je posvátná věc (nádoba), nelze s ní nakládat za nějakým účelem. Kdo s ní nakládá, zničí ji, kdo ji chce vzít, ztratí ji.</a:t>
            </a:r>
          </a:p>
          <a:p>
            <a:pPr marL="0" indent="0">
              <a:buNone/>
            </a:pPr>
            <a:endParaRPr lang="cs-CZ" sz="2000" b="1" i="0" dirty="0">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1564592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683172"/>
            <a:ext cx="10515600" cy="5493791"/>
          </a:xfrm>
        </p:spPr>
        <p:txBody>
          <a:bodyPr>
            <a:normAutofit lnSpcReduction="10000"/>
          </a:bodyPr>
          <a:lstStyle/>
          <a:p>
            <a:pPr marL="0" indent="0" algn="ctr">
              <a:buNone/>
            </a:pPr>
            <a:r>
              <a:rPr lang="cs-CZ" altLang="zh-TW" sz="2400" i="1" dirty="0">
                <a:solidFill>
                  <a:srgbClr val="000000"/>
                </a:solidFill>
                <a:latin typeface="Georgia" panose="02040502050405020303" pitchFamily="18" charset="0"/>
              </a:rPr>
              <a:t>„Legistické“ motivy</a:t>
            </a:r>
          </a:p>
          <a:p>
            <a:pPr marL="0" indent="0">
              <a:buNone/>
            </a:pPr>
            <a:r>
              <a:rPr lang="en-US" altLang="zh-TW" sz="2000" b="1" dirty="0">
                <a:solidFill>
                  <a:srgbClr val="000000"/>
                </a:solidFill>
                <a:latin typeface="Georgia" panose="02040502050405020303" pitchFamily="18" charset="0"/>
              </a:rPr>
              <a:t>Laozi </a:t>
            </a:r>
            <a:r>
              <a:rPr lang="cs-CZ" altLang="zh-TW" sz="2000" b="1" dirty="0">
                <a:solidFill>
                  <a:srgbClr val="000000"/>
                </a:solidFill>
                <a:latin typeface="Georgia" panose="02040502050405020303" pitchFamily="18" charset="0"/>
              </a:rPr>
              <a:t>36</a:t>
            </a:r>
            <a:endParaRPr lang="en-US" altLang="zh-TW" sz="2000" dirty="0">
              <a:solidFill>
                <a:srgbClr val="000000"/>
              </a:solidFill>
              <a:latin typeface="Georgia" panose="02040502050405020303" pitchFamily="18" charset="0"/>
            </a:endParaRPr>
          </a:p>
          <a:p>
            <a:pPr marL="0" indent="0">
              <a:buNone/>
            </a:pPr>
            <a:r>
              <a:rPr lang="zh-TW" altLang="en-US" sz="2000" dirty="0">
                <a:solidFill>
                  <a:srgbClr val="000000"/>
                </a:solidFill>
                <a:latin typeface="Georgia" panose="02040502050405020303" pitchFamily="18" charset="0"/>
              </a:rPr>
              <a:t>魚不可脫於淵，國之利器不可以示人。</a:t>
            </a:r>
            <a:endParaRPr lang="cs-CZ" altLang="zh-TW" sz="2000" dirty="0">
              <a:solidFill>
                <a:srgbClr val="000000"/>
              </a:solidFill>
              <a:latin typeface="Georgia" panose="02040502050405020303" pitchFamily="18" charset="0"/>
            </a:endParaRPr>
          </a:p>
          <a:p>
            <a:pPr marL="0" indent="0">
              <a:buNone/>
            </a:pPr>
            <a:r>
              <a:rPr lang="cs-CZ" altLang="zh-TW" sz="2000" dirty="0">
                <a:solidFill>
                  <a:srgbClr val="000000"/>
                </a:solidFill>
                <a:latin typeface="Georgia" panose="02040502050405020303" pitchFamily="18" charset="0"/>
              </a:rPr>
              <a:t>„Ryba se nemá vytahovat z tůně, ostré nástroje státu se nemají ukazovat lidem.“</a:t>
            </a:r>
          </a:p>
          <a:p>
            <a:pPr marL="0" indent="0">
              <a:buNone/>
            </a:pPr>
            <a:endParaRPr lang="cs-CZ" sz="2000" b="0" i="0" dirty="0">
              <a:solidFill>
                <a:srgbClr val="000000"/>
              </a:solidFill>
              <a:effectLst/>
              <a:latin typeface="Georgia" panose="02040502050405020303" pitchFamily="18" charset="0"/>
            </a:endParaRPr>
          </a:p>
          <a:p>
            <a:pPr marL="0" indent="0">
              <a:buNone/>
            </a:pPr>
            <a:r>
              <a:rPr lang="cs-CZ" sz="2000" b="1" dirty="0" err="1">
                <a:solidFill>
                  <a:srgbClr val="000000"/>
                </a:solidFill>
                <a:latin typeface="Georgia" panose="02040502050405020303" pitchFamily="18" charset="0"/>
              </a:rPr>
              <a:t>Laozi</a:t>
            </a:r>
            <a:r>
              <a:rPr lang="cs-CZ" sz="2000" b="1" dirty="0">
                <a:solidFill>
                  <a:srgbClr val="000000"/>
                </a:solidFill>
                <a:latin typeface="Georgia" panose="02040502050405020303" pitchFamily="18" charset="0"/>
              </a:rPr>
              <a:t> 3</a:t>
            </a:r>
          </a:p>
          <a:p>
            <a:pPr marL="0" indent="0">
              <a:lnSpc>
                <a:spcPct val="100000"/>
              </a:lnSpc>
              <a:spcBef>
                <a:spcPts val="0"/>
              </a:spcBef>
              <a:buNone/>
            </a:pPr>
            <a:r>
              <a:rPr lang="zh-TW" altLang="en-US" sz="2000" dirty="0">
                <a:latin typeface="Georgia" panose="02040502050405020303" pitchFamily="18" charset="0"/>
              </a:rPr>
              <a:t>是以聖人之治，虛其心，實其腹，弱其志，強其骨。常使民無知無欲。使夫知者不敢為也</a:t>
            </a:r>
            <a:r>
              <a:rPr lang="zh-TW" altLang="en-US" sz="2000" dirty="0">
                <a:solidFill>
                  <a:srgbClr val="000000"/>
                </a:solidFill>
                <a:latin typeface="Georgia" panose="02040502050405020303" pitchFamily="18" charset="0"/>
              </a:rPr>
              <a:t>。</a:t>
            </a:r>
            <a:endParaRPr lang="cs-CZ" altLang="zh-TW" sz="2000" dirty="0">
              <a:solidFill>
                <a:srgbClr val="000000"/>
              </a:solidFill>
              <a:latin typeface="Georgia" panose="02040502050405020303" pitchFamily="18" charset="0"/>
            </a:endParaRPr>
          </a:p>
          <a:p>
            <a:pPr marL="0" indent="0">
              <a:buNone/>
            </a:pPr>
            <a:r>
              <a:rPr lang="cs-CZ" sz="2000" b="0" i="0" dirty="0">
                <a:solidFill>
                  <a:srgbClr val="000000"/>
                </a:solidFill>
                <a:effectLst/>
                <a:latin typeface="Georgia" panose="02040502050405020303" pitchFamily="18" charset="0"/>
              </a:rPr>
              <a:t>„Proto když vládne moudrý muž, vyprazdňuje lidu mysl a naplňuje jeho břicho, oslabuje jeho vůli a posiluje jeho kosti. Stará se o to, aby lid nic nevěděl a po ničem netoužil. A kdyby náhodou věděl, aby se neodvážil jednat.“</a:t>
            </a:r>
          </a:p>
          <a:p>
            <a:pPr marL="0" indent="0">
              <a:buNone/>
            </a:pPr>
            <a:endParaRPr lang="cs-CZ" sz="2000" b="1" i="0" dirty="0">
              <a:solidFill>
                <a:srgbClr val="000000"/>
              </a:solidFill>
              <a:effectLst/>
              <a:latin typeface="Georgia" panose="02040502050405020303" pitchFamily="18" charset="0"/>
            </a:endParaRPr>
          </a:p>
          <a:p>
            <a:pPr marL="0" indent="0">
              <a:buNone/>
            </a:pPr>
            <a:r>
              <a:rPr lang="cs-CZ" sz="2000" b="1" i="0" dirty="0" err="1">
                <a:solidFill>
                  <a:srgbClr val="000000"/>
                </a:solidFill>
                <a:effectLst/>
                <a:latin typeface="Georgia" panose="02040502050405020303" pitchFamily="18" charset="0"/>
              </a:rPr>
              <a:t>Laozi</a:t>
            </a:r>
            <a:r>
              <a:rPr lang="cs-CZ" sz="2000" b="1" i="0" dirty="0">
                <a:solidFill>
                  <a:srgbClr val="000000"/>
                </a:solidFill>
                <a:effectLst/>
                <a:latin typeface="Georgia" panose="02040502050405020303" pitchFamily="18" charset="0"/>
              </a:rPr>
              <a:t> 57</a:t>
            </a:r>
          </a:p>
          <a:p>
            <a:pPr marL="0" indent="0">
              <a:buNone/>
            </a:pPr>
            <a:r>
              <a:rPr lang="zh-TW" altLang="en-US" sz="2000" dirty="0">
                <a:solidFill>
                  <a:srgbClr val="000000"/>
                </a:solidFill>
                <a:latin typeface="Georgia" panose="02040502050405020303" pitchFamily="18" charset="0"/>
              </a:rPr>
              <a:t>天下多忌諱，而民彌貧；民多利器，國家滋昏；人多伎巧，奇物滋起；法令滋彰，盜賊多有</a:t>
            </a:r>
            <a:endParaRPr lang="cs-CZ" sz="2000" i="0" dirty="0">
              <a:solidFill>
                <a:srgbClr val="000000"/>
              </a:solidFill>
              <a:effectLst/>
              <a:latin typeface="Georgia" panose="02040502050405020303" pitchFamily="18" charset="0"/>
            </a:endParaRPr>
          </a:p>
          <a:p>
            <a:pPr marL="0" indent="0">
              <a:buNone/>
            </a:pPr>
            <a:r>
              <a:rPr lang="cs-CZ" sz="2000" dirty="0">
                <a:solidFill>
                  <a:srgbClr val="000000"/>
                </a:solidFill>
                <a:latin typeface="Georgia" panose="02040502050405020303" pitchFamily="18" charset="0"/>
              </a:rPr>
              <a:t>„Čím více je ve světě zákazů a zápovědí, tím je lid chudší. Čím více je mezi lidem užitečných nástrojů, tím je lid zmatenější. Čím jsou lidé vynalézavější a šikovnější, tím více se objevuje výmyslů a výstředností. Čím více je zákonů a nařízení, tím více je zlodějů a lupičů.“</a:t>
            </a:r>
          </a:p>
          <a:p>
            <a:pPr marL="0" indent="0">
              <a:buNone/>
            </a:pPr>
            <a:endParaRPr lang="cs-CZ" sz="2000" b="1" i="0" dirty="0">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712654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latin typeface="Georgia" panose="02040502050405020303" pitchFamily="18" charset="0"/>
              </a:rPr>
              <a:t>Tao-</a:t>
            </a:r>
            <a:r>
              <a:rPr lang="cs-CZ" sz="3600" dirty="0" err="1">
                <a:latin typeface="Georgia" panose="02040502050405020303" pitchFamily="18" charset="0"/>
              </a:rPr>
              <a:t>te</a:t>
            </a:r>
            <a:r>
              <a:rPr lang="cs-CZ" sz="3600" dirty="0">
                <a:latin typeface="Georgia" panose="02040502050405020303" pitchFamily="18" charset="0"/>
              </a:rPr>
              <a:t>-</a:t>
            </a:r>
            <a:r>
              <a:rPr lang="cs-CZ" sz="3600" dirty="0" err="1">
                <a:latin typeface="Georgia" panose="02040502050405020303" pitchFamily="18" charset="0"/>
              </a:rPr>
              <a:t>ťing</a:t>
            </a:r>
            <a:endParaRPr lang="cs-CZ" sz="3600" dirty="0">
              <a:latin typeface="Georgia" panose="02040502050405020303" pitchFamily="18" charset="0"/>
            </a:endParaRPr>
          </a:p>
        </p:txBody>
      </p:sp>
      <p:sp>
        <p:nvSpPr>
          <p:cNvPr id="3" name="Zástupný symbol pro obsah 2"/>
          <p:cNvSpPr>
            <a:spLocks noGrp="1"/>
          </p:cNvSpPr>
          <p:nvPr>
            <p:ph idx="1"/>
          </p:nvPr>
        </p:nvSpPr>
        <p:spPr>
          <a:xfrm>
            <a:off x="838200" y="1690688"/>
            <a:ext cx="10515600" cy="4696860"/>
          </a:xfrm>
        </p:spPr>
        <p:txBody>
          <a:bodyPr numCol="3">
            <a:noAutofit/>
          </a:bodyPr>
          <a:lstStyle/>
          <a:p>
            <a:pPr marL="0" indent="0">
              <a:lnSpc>
                <a:spcPct val="100000"/>
              </a:lnSpc>
              <a:spcBef>
                <a:spcPts val="0"/>
              </a:spcBef>
              <a:buNone/>
            </a:pPr>
            <a:r>
              <a:rPr lang="cs-CZ" sz="2000" dirty="0">
                <a:latin typeface="Georgia" panose="02040502050405020303" pitchFamily="18" charset="0"/>
              </a:rPr>
              <a:t>Kapitola 3</a:t>
            </a:r>
          </a:p>
          <a:p>
            <a:pPr marL="0" indent="0">
              <a:lnSpc>
                <a:spcPct val="100000"/>
              </a:lnSpc>
              <a:spcBef>
                <a:spcPts val="0"/>
              </a:spcBef>
              <a:buNone/>
            </a:pPr>
            <a:endParaRPr lang="cs-CZ" altLang="zh-TW" sz="2000" dirty="0">
              <a:latin typeface="Georgia" panose="02040502050405020303" pitchFamily="18" charset="0"/>
            </a:endParaRPr>
          </a:p>
          <a:p>
            <a:pPr marL="0" indent="0">
              <a:lnSpc>
                <a:spcPct val="100000"/>
              </a:lnSpc>
              <a:spcBef>
                <a:spcPts val="0"/>
              </a:spcBef>
              <a:buNone/>
            </a:pPr>
            <a:r>
              <a:rPr lang="cs-CZ" altLang="zh-TW" sz="2400" dirty="0">
                <a:latin typeface="Georgia" panose="02040502050405020303" pitchFamily="18" charset="0"/>
              </a:rPr>
              <a:t>…</a:t>
            </a:r>
          </a:p>
          <a:p>
            <a:pPr marL="0" indent="0">
              <a:lnSpc>
                <a:spcPct val="100000"/>
              </a:lnSpc>
              <a:spcBef>
                <a:spcPts val="0"/>
              </a:spcBef>
              <a:buNone/>
            </a:pPr>
            <a:r>
              <a:rPr lang="zh-TW" altLang="en-US" sz="2400" dirty="0">
                <a:latin typeface="Georgia" panose="02040502050405020303" pitchFamily="18" charset="0"/>
              </a:rPr>
              <a:t>是以聖人之治，</a:t>
            </a:r>
            <a:endParaRPr lang="cs-CZ" altLang="zh-TW" sz="2400" dirty="0">
              <a:latin typeface="Georgia" panose="02040502050405020303" pitchFamily="18" charset="0"/>
            </a:endParaRPr>
          </a:p>
          <a:p>
            <a:pPr marL="0" indent="0">
              <a:lnSpc>
                <a:spcPct val="100000"/>
              </a:lnSpc>
              <a:spcBef>
                <a:spcPts val="0"/>
              </a:spcBef>
              <a:buNone/>
            </a:pPr>
            <a:r>
              <a:rPr lang="zh-TW" altLang="en-US" sz="2400" dirty="0">
                <a:latin typeface="Georgia" panose="02040502050405020303" pitchFamily="18" charset="0"/>
              </a:rPr>
              <a:t>虛其心，</a:t>
            </a:r>
            <a:endParaRPr lang="cs-CZ" altLang="zh-TW" sz="2400" dirty="0">
              <a:latin typeface="Georgia" panose="02040502050405020303" pitchFamily="18" charset="0"/>
            </a:endParaRPr>
          </a:p>
          <a:p>
            <a:pPr marL="0" indent="0">
              <a:lnSpc>
                <a:spcPct val="100000"/>
              </a:lnSpc>
              <a:spcBef>
                <a:spcPts val="0"/>
              </a:spcBef>
              <a:buNone/>
            </a:pPr>
            <a:r>
              <a:rPr lang="zh-TW" altLang="en-US" sz="2400" dirty="0">
                <a:latin typeface="Georgia" panose="02040502050405020303" pitchFamily="18" charset="0"/>
              </a:rPr>
              <a:t>實其腹，</a:t>
            </a:r>
            <a:endParaRPr lang="cs-CZ" altLang="zh-TW" sz="2400" dirty="0">
              <a:latin typeface="Georgia" panose="02040502050405020303" pitchFamily="18" charset="0"/>
            </a:endParaRPr>
          </a:p>
          <a:p>
            <a:pPr marL="0" indent="0">
              <a:lnSpc>
                <a:spcPct val="100000"/>
              </a:lnSpc>
              <a:spcBef>
                <a:spcPts val="0"/>
              </a:spcBef>
              <a:buNone/>
            </a:pPr>
            <a:r>
              <a:rPr lang="zh-TW" altLang="en-US" sz="2400" dirty="0">
                <a:latin typeface="Georgia" panose="02040502050405020303" pitchFamily="18" charset="0"/>
              </a:rPr>
              <a:t>弱其志，</a:t>
            </a:r>
            <a:endParaRPr lang="cs-CZ" altLang="zh-TW" sz="2400" dirty="0">
              <a:latin typeface="Georgia" panose="02040502050405020303" pitchFamily="18" charset="0"/>
            </a:endParaRPr>
          </a:p>
          <a:p>
            <a:pPr marL="0" indent="0">
              <a:lnSpc>
                <a:spcPct val="100000"/>
              </a:lnSpc>
              <a:spcBef>
                <a:spcPts val="0"/>
              </a:spcBef>
              <a:buNone/>
            </a:pPr>
            <a:r>
              <a:rPr lang="zh-TW" altLang="en-US" sz="2400" dirty="0">
                <a:latin typeface="Georgia" panose="02040502050405020303" pitchFamily="18" charset="0"/>
              </a:rPr>
              <a:t>強其骨。</a:t>
            </a:r>
            <a:endParaRPr lang="cs-CZ" altLang="zh-TW" sz="2400" dirty="0">
              <a:latin typeface="Georgia" panose="02040502050405020303" pitchFamily="18" charset="0"/>
            </a:endParaRPr>
          </a:p>
          <a:p>
            <a:pPr marL="0" indent="0">
              <a:lnSpc>
                <a:spcPct val="100000"/>
              </a:lnSpc>
              <a:spcBef>
                <a:spcPts val="0"/>
              </a:spcBef>
              <a:buNone/>
            </a:pPr>
            <a:r>
              <a:rPr lang="zh-TW" altLang="en-US" sz="2400" dirty="0">
                <a:latin typeface="Georgia" panose="02040502050405020303" pitchFamily="18" charset="0"/>
              </a:rPr>
              <a:t>常使民無知無欲。</a:t>
            </a:r>
            <a:endParaRPr lang="cs-CZ" altLang="zh-TW" sz="2400" dirty="0">
              <a:latin typeface="Georgia" panose="02040502050405020303" pitchFamily="18" charset="0"/>
            </a:endParaRPr>
          </a:p>
          <a:p>
            <a:pPr marL="0" indent="0">
              <a:lnSpc>
                <a:spcPct val="100000"/>
              </a:lnSpc>
              <a:spcBef>
                <a:spcPts val="0"/>
              </a:spcBef>
              <a:buNone/>
            </a:pPr>
            <a:r>
              <a:rPr lang="zh-TW" altLang="en-US" sz="2400" dirty="0">
                <a:latin typeface="Georgia" panose="02040502050405020303" pitchFamily="18" charset="0"/>
              </a:rPr>
              <a:t>使夫知者不敢為也。</a:t>
            </a:r>
            <a:endParaRPr lang="cs-CZ" altLang="zh-TW" sz="2400" dirty="0">
              <a:latin typeface="Georgia" panose="02040502050405020303" pitchFamily="18" charset="0"/>
            </a:endParaRPr>
          </a:p>
          <a:p>
            <a:pPr marL="0" indent="0">
              <a:lnSpc>
                <a:spcPct val="100000"/>
              </a:lnSpc>
              <a:spcBef>
                <a:spcPts val="0"/>
              </a:spcBef>
              <a:buNone/>
            </a:pPr>
            <a:endParaRPr lang="cs-CZ" altLang="zh-TW" sz="2000" dirty="0">
              <a:latin typeface="Georgia" panose="02040502050405020303" pitchFamily="18" charset="0"/>
            </a:endParaRPr>
          </a:p>
          <a:p>
            <a:pPr marL="0" indent="0">
              <a:lnSpc>
                <a:spcPct val="100000"/>
              </a:lnSpc>
              <a:spcBef>
                <a:spcPts val="0"/>
              </a:spcBef>
              <a:buNone/>
            </a:pPr>
            <a:endParaRPr lang="cs-CZ" altLang="zh-TW" sz="2000" dirty="0">
              <a:latin typeface="Georgia" panose="02040502050405020303" pitchFamily="18" charset="0"/>
            </a:endParaRPr>
          </a:p>
          <a:p>
            <a:pPr marL="0" indent="0">
              <a:lnSpc>
                <a:spcPct val="100000"/>
              </a:lnSpc>
              <a:spcBef>
                <a:spcPts val="0"/>
              </a:spcBef>
              <a:buNone/>
            </a:pPr>
            <a:endParaRPr lang="cs-CZ" altLang="zh-TW" sz="2000" dirty="0">
              <a:latin typeface="Georgia" panose="02040502050405020303" pitchFamily="18" charset="0"/>
            </a:endParaRPr>
          </a:p>
          <a:p>
            <a:pPr marL="0" indent="0">
              <a:lnSpc>
                <a:spcPct val="100000"/>
              </a:lnSpc>
              <a:spcBef>
                <a:spcPts val="0"/>
              </a:spcBef>
              <a:buNone/>
            </a:pPr>
            <a:endParaRPr lang="cs-CZ" altLang="zh-TW" sz="2000" dirty="0">
              <a:latin typeface="Georgia" panose="02040502050405020303" pitchFamily="18" charset="0"/>
            </a:endParaRPr>
          </a:p>
          <a:p>
            <a:pPr marL="0" indent="0">
              <a:lnSpc>
                <a:spcPct val="100000"/>
              </a:lnSpc>
              <a:spcBef>
                <a:spcPts val="0"/>
              </a:spcBef>
              <a:buNone/>
            </a:pPr>
            <a:r>
              <a:rPr lang="cs-CZ" sz="2000" dirty="0">
                <a:latin typeface="Georgia" panose="02040502050405020303" pitchFamily="18" charset="0"/>
              </a:rPr>
              <a:t>(Berta Krebsová, 1997)</a:t>
            </a:r>
          </a:p>
          <a:p>
            <a:pPr marL="0" indent="0">
              <a:lnSpc>
                <a:spcPct val="100000"/>
              </a:lnSpc>
              <a:spcBef>
                <a:spcPts val="0"/>
              </a:spcBef>
              <a:buNone/>
            </a:pPr>
            <a:endParaRPr lang="cs-CZ" sz="2000" dirty="0">
              <a:latin typeface="Georgia" panose="02040502050405020303" pitchFamily="18" charset="0"/>
            </a:endParaRPr>
          </a:p>
          <a:p>
            <a:pPr marL="0" indent="0">
              <a:lnSpc>
                <a:spcPct val="100000"/>
              </a:lnSpc>
              <a:spcBef>
                <a:spcPts val="0"/>
              </a:spcBef>
              <a:buNone/>
            </a:pPr>
            <a:r>
              <a:rPr lang="cs-CZ" sz="2000" dirty="0">
                <a:latin typeface="Georgia" panose="02040502050405020303" pitchFamily="18" charset="0"/>
              </a:rPr>
              <a:t>Proto: vládne-li moudrý,</a:t>
            </a:r>
          </a:p>
          <a:p>
            <a:pPr marL="0" indent="0">
              <a:lnSpc>
                <a:spcPct val="100000"/>
              </a:lnSpc>
              <a:spcBef>
                <a:spcPts val="0"/>
              </a:spcBef>
              <a:buNone/>
            </a:pPr>
            <a:r>
              <a:rPr lang="cs-CZ" sz="2000" dirty="0">
                <a:latin typeface="Georgia" panose="02040502050405020303" pitchFamily="18" charset="0"/>
              </a:rPr>
              <a:t>vyprazdňuje srdce lidí</a:t>
            </a:r>
          </a:p>
          <a:p>
            <a:pPr marL="0" indent="0">
              <a:lnSpc>
                <a:spcPct val="100000"/>
              </a:lnSpc>
              <a:spcBef>
                <a:spcPts val="0"/>
              </a:spcBef>
              <a:buNone/>
            </a:pPr>
            <a:r>
              <a:rPr lang="cs-CZ" sz="2000" dirty="0">
                <a:latin typeface="Georgia" panose="02040502050405020303" pitchFamily="18" charset="0"/>
              </a:rPr>
              <a:t>a naplňuje jejich mysl;</a:t>
            </a:r>
          </a:p>
          <a:p>
            <a:pPr marL="0" indent="0">
              <a:lnSpc>
                <a:spcPct val="100000"/>
              </a:lnSpc>
              <a:spcBef>
                <a:spcPts val="0"/>
              </a:spcBef>
              <a:buNone/>
            </a:pPr>
            <a:r>
              <a:rPr lang="cs-CZ" sz="2000" dirty="0">
                <a:latin typeface="Georgia" panose="02040502050405020303" pitchFamily="18" charset="0"/>
              </a:rPr>
              <a:t>oslabuje ctižádost lidí</a:t>
            </a:r>
          </a:p>
          <a:p>
            <a:pPr marL="0" indent="0">
              <a:lnSpc>
                <a:spcPct val="100000"/>
              </a:lnSpc>
              <a:spcBef>
                <a:spcPts val="0"/>
              </a:spcBef>
              <a:buNone/>
            </a:pPr>
            <a:r>
              <a:rPr lang="cs-CZ" sz="2000" dirty="0">
                <a:latin typeface="Georgia" panose="02040502050405020303" pitchFamily="18" charset="0"/>
              </a:rPr>
              <a:t>a zpevňuje jejich páteř.</a:t>
            </a:r>
          </a:p>
          <a:p>
            <a:pPr marL="0" indent="0">
              <a:lnSpc>
                <a:spcPct val="100000"/>
              </a:lnSpc>
              <a:spcBef>
                <a:spcPts val="0"/>
              </a:spcBef>
              <a:buNone/>
            </a:pPr>
            <a:endParaRPr lang="cs-CZ" sz="2000" dirty="0">
              <a:latin typeface="Georgia" panose="02040502050405020303" pitchFamily="18" charset="0"/>
            </a:endParaRPr>
          </a:p>
          <a:p>
            <a:pPr marL="0" indent="0">
              <a:lnSpc>
                <a:spcPct val="100000"/>
              </a:lnSpc>
              <a:spcBef>
                <a:spcPts val="0"/>
              </a:spcBef>
              <a:buNone/>
            </a:pPr>
            <a:r>
              <a:rPr lang="cs-CZ" sz="2000" dirty="0">
                <a:latin typeface="Georgia" panose="02040502050405020303" pitchFamily="18" charset="0"/>
              </a:rPr>
              <a:t>Bez ustání usiluje,</a:t>
            </a:r>
          </a:p>
          <a:p>
            <a:pPr marL="0" indent="0">
              <a:lnSpc>
                <a:spcPct val="100000"/>
              </a:lnSpc>
              <a:spcBef>
                <a:spcPts val="0"/>
              </a:spcBef>
              <a:buNone/>
            </a:pPr>
            <a:r>
              <a:rPr lang="cs-CZ" sz="2000" dirty="0">
                <a:latin typeface="Georgia" panose="02040502050405020303" pitchFamily="18" charset="0"/>
              </a:rPr>
              <a:t>aby lidé byli bez chtivosti a zchytralosti;</a:t>
            </a:r>
          </a:p>
          <a:p>
            <a:pPr marL="0" indent="0">
              <a:lnSpc>
                <a:spcPct val="100000"/>
              </a:lnSpc>
              <a:spcBef>
                <a:spcPts val="0"/>
              </a:spcBef>
              <a:buNone/>
            </a:pPr>
            <a:r>
              <a:rPr lang="cs-CZ" sz="2000" dirty="0">
                <a:latin typeface="Georgia" panose="02040502050405020303" pitchFamily="18" charset="0"/>
              </a:rPr>
              <a:t>stará se,</a:t>
            </a:r>
          </a:p>
          <a:p>
            <a:pPr marL="0" indent="0">
              <a:lnSpc>
                <a:spcPct val="100000"/>
              </a:lnSpc>
              <a:spcBef>
                <a:spcPts val="0"/>
              </a:spcBef>
              <a:buNone/>
            </a:pPr>
            <a:r>
              <a:rPr lang="cs-CZ" sz="2000" dirty="0">
                <a:latin typeface="Georgia" panose="02040502050405020303" pitchFamily="18" charset="0"/>
              </a:rPr>
              <a:t>aby ti, kdož jsou zchytralí,</a:t>
            </a:r>
          </a:p>
          <a:p>
            <a:pPr marL="0" indent="0">
              <a:lnSpc>
                <a:spcPct val="100000"/>
              </a:lnSpc>
              <a:spcBef>
                <a:spcPts val="0"/>
              </a:spcBef>
              <a:buNone/>
            </a:pPr>
            <a:r>
              <a:rPr lang="cs-CZ" sz="2000" dirty="0">
                <a:latin typeface="Georgia" panose="02040502050405020303" pitchFamily="18" charset="0"/>
              </a:rPr>
              <a:t>se neodvážili zasahovat.</a:t>
            </a:r>
          </a:p>
          <a:p>
            <a:pPr marL="0" indent="0">
              <a:lnSpc>
                <a:spcPct val="100000"/>
              </a:lnSpc>
              <a:spcBef>
                <a:spcPts val="0"/>
              </a:spcBef>
              <a:buNone/>
            </a:pPr>
            <a:endParaRPr lang="cs-CZ" sz="2000" dirty="0">
              <a:latin typeface="Georgia" panose="02040502050405020303" pitchFamily="18" charset="0"/>
            </a:endParaRPr>
          </a:p>
          <a:p>
            <a:pPr marL="0" indent="0">
              <a:lnSpc>
                <a:spcPct val="100000"/>
              </a:lnSpc>
              <a:spcBef>
                <a:spcPts val="0"/>
              </a:spcBef>
              <a:buNone/>
            </a:pPr>
            <a:r>
              <a:rPr lang="cs-CZ" sz="2000" dirty="0">
                <a:latin typeface="Georgia" panose="02040502050405020303" pitchFamily="18" charset="0"/>
              </a:rPr>
              <a:t>	</a:t>
            </a:r>
          </a:p>
          <a:p>
            <a:pPr marL="0" indent="0">
              <a:lnSpc>
                <a:spcPct val="100000"/>
              </a:lnSpc>
              <a:spcBef>
                <a:spcPts val="0"/>
              </a:spcBef>
              <a:buNone/>
            </a:pPr>
            <a:r>
              <a:rPr lang="cs-CZ" sz="2000" dirty="0">
                <a:latin typeface="Georgia" panose="02040502050405020303" pitchFamily="18" charset="0"/>
              </a:rPr>
              <a:t>(David Sehnal, 2013)</a:t>
            </a:r>
          </a:p>
          <a:p>
            <a:pPr marL="0" indent="0">
              <a:lnSpc>
                <a:spcPct val="100000"/>
              </a:lnSpc>
              <a:spcBef>
                <a:spcPts val="0"/>
              </a:spcBef>
              <a:buNone/>
            </a:pPr>
            <a:endParaRPr lang="cs-CZ" sz="2000" dirty="0">
              <a:latin typeface="Georgia" panose="02040502050405020303" pitchFamily="18" charset="0"/>
            </a:endParaRPr>
          </a:p>
          <a:p>
            <a:pPr marL="0" indent="0">
              <a:lnSpc>
                <a:spcPct val="100000"/>
              </a:lnSpc>
              <a:spcBef>
                <a:spcPts val="0"/>
              </a:spcBef>
              <a:buNone/>
            </a:pPr>
            <a:r>
              <a:rPr lang="cs-CZ" sz="2000" dirty="0">
                <a:latin typeface="Georgia" panose="02040502050405020303" pitchFamily="18" charset="0"/>
              </a:rPr>
              <a:t>A tak, když vládli nanejvýš moudří mužové,</a:t>
            </a:r>
          </a:p>
          <a:p>
            <a:pPr marL="0" indent="0">
              <a:lnSpc>
                <a:spcPct val="100000"/>
              </a:lnSpc>
              <a:spcBef>
                <a:spcPts val="0"/>
              </a:spcBef>
              <a:buNone/>
            </a:pPr>
            <a:r>
              <a:rPr lang="cs-CZ" sz="2000" dirty="0">
                <a:latin typeface="Georgia" panose="02040502050405020303" pitchFamily="18" charset="0"/>
              </a:rPr>
              <a:t>Vyprazdňovali lidu mysl,</a:t>
            </a:r>
          </a:p>
          <a:p>
            <a:pPr marL="0" indent="0">
              <a:lnSpc>
                <a:spcPct val="100000"/>
              </a:lnSpc>
              <a:spcBef>
                <a:spcPts val="0"/>
              </a:spcBef>
              <a:buNone/>
            </a:pPr>
            <a:r>
              <a:rPr lang="cs-CZ" sz="2000" dirty="0">
                <a:latin typeface="Georgia" panose="02040502050405020303" pitchFamily="18" charset="0"/>
              </a:rPr>
              <a:t>a naplňovali jeho břicho,</a:t>
            </a:r>
          </a:p>
          <a:p>
            <a:pPr marL="0" indent="0">
              <a:lnSpc>
                <a:spcPct val="100000"/>
              </a:lnSpc>
              <a:spcBef>
                <a:spcPts val="0"/>
              </a:spcBef>
              <a:buNone/>
            </a:pPr>
            <a:r>
              <a:rPr lang="cs-CZ" sz="2000" dirty="0">
                <a:latin typeface="Georgia" panose="02040502050405020303" pitchFamily="18" charset="0"/>
              </a:rPr>
              <a:t>oslabovali jeho ambice</a:t>
            </a:r>
          </a:p>
          <a:p>
            <a:pPr marL="0" indent="0">
              <a:lnSpc>
                <a:spcPct val="100000"/>
              </a:lnSpc>
              <a:spcBef>
                <a:spcPts val="0"/>
              </a:spcBef>
              <a:buNone/>
            </a:pPr>
            <a:r>
              <a:rPr lang="cs-CZ" sz="2000" dirty="0">
                <a:latin typeface="Georgia" panose="02040502050405020303" pitchFamily="18" charset="0"/>
              </a:rPr>
              <a:t>a posilovali jeho kosti.</a:t>
            </a:r>
          </a:p>
          <a:p>
            <a:pPr marL="0" indent="0">
              <a:lnSpc>
                <a:spcPct val="100000"/>
              </a:lnSpc>
              <a:spcBef>
                <a:spcPts val="0"/>
              </a:spcBef>
              <a:buNone/>
            </a:pPr>
            <a:endParaRPr lang="cs-CZ" sz="2000" dirty="0">
              <a:latin typeface="Georgia" panose="02040502050405020303" pitchFamily="18" charset="0"/>
            </a:endParaRPr>
          </a:p>
          <a:p>
            <a:pPr marL="0" indent="0">
              <a:lnSpc>
                <a:spcPct val="100000"/>
              </a:lnSpc>
              <a:spcBef>
                <a:spcPts val="0"/>
              </a:spcBef>
              <a:buNone/>
            </a:pPr>
            <a:r>
              <a:rPr lang="cs-CZ" sz="2000" dirty="0">
                <a:latin typeface="Georgia" panose="02040502050405020303" pitchFamily="18" charset="0"/>
              </a:rPr>
              <a:t>Působili tak,</a:t>
            </a:r>
          </a:p>
          <a:p>
            <a:pPr marL="0" indent="0">
              <a:lnSpc>
                <a:spcPct val="100000"/>
              </a:lnSpc>
              <a:spcBef>
                <a:spcPts val="0"/>
              </a:spcBef>
              <a:buNone/>
            </a:pPr>
            <a:r>
              <a:rPr lang="cs-CZ" sz="2000" dirty="0">
                <a:latin typeface="Georgia" panose="02040502050405020303" pitchFamily="18" charset="0"/>
              </a:rPr>
              <a:t>aby lid byl v nevědomosti a bez tužeb a</a:t>
            </a:r>
          </a:p>
          <a:p>
            <a:pPr marL="0" indent="0">
              <a:lnSpc>
                <a:spcPct val="100000"/>
              </a:lnSpc>
              <a:spcBef>
                <a:spcPts val="0"/>
              </a:spcBef>
              <a:buNone/>
            </a:pPr>
            <a:r>
              <a:rPr lang="cs-CZ" sz="2000" dirty="0">
                <a:latin typeface="Georgia" panose="02040502050405020303" pitchFamily="18" charset="0"/>
              </a:rPr>
              <a:t>aby ti, kdo přece jen vědí, se neodvážili jednat</a:t>
            </a:r>
          </a:p>
          <a:p>
            <a:pPr marL="0" indent="0">
              <a:lnSpc>
                <a:spcPct val="100000"/>
              </a:lnSpc>
              <a:spcBef>
                <a:spcPts val="0"/>
              </a:spcBef>
              <a:buNone/>
            </a:pPr>
            <a:endParaRPr lang="cs-CZ" sz="2000" dirty="0">
              <a:latin typeface="Georgia" panose="02040502050405020303" pitchFamily="18" charset="0"/>
            </a:endParaRPr>
          </a:p>
          <a:p>
            <a:pPr marL="0" indent="0">
              <a:lnSpc>
                <a:spcPct val="100000"/>
              </a:lnSpc>
              <a:spcBef>
                <a:spcPts val="0"/>
              </a:spcBef>
              <a:buNone/>
            </a:pPr>
            <a:endParaRPr lang="cs-CZ" sz="2000" dirty="0">
              <a:latin typeface="Georgia" panose="02040502050405020303" pitchFamily="18" charset="0"/>
            </a:endParaRPr>
          </a:p>
        </p:txBody>
      </p:sp>
    </p:spTree>
    <p:extLst>
      <p:ext uri="{BB962C8B-B14F-4D97-AF65-F5344CB8AC3E}">
        <p14:creationId xmlns:p14="http://schemas.microsoft.com/office/powerpoint/2010/main" val="3462498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033670"/>
            <a:ext cx="10515600" cy="5482744"/>
          </a:xfrm>
        </p:spPr>
        <p:txBody>
          <a:bodyPr>
            <a:noAutofit/>
          </a:bodyPr>
          <a:lstStyle/>
          <a:p>
            <a:pPr marL="0" indent="0">
              <a:lnSpc>
                <a:spcPct val="100000"/>
              </a:lnSpc>
              <a:spcAft>
                <a:spcPts val="800"/>
              </a:spcAft>
              <a:buNone/>
            </a:pPr>
            <a:r>
              <a:rPr lang="cs-CZ" sz="32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Text Han </a:t>
            </a:r>
            <a:r>
              <a:rPr lang="cs-CZ" sz="3200" b="1"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Feizi</a:t>
            </a:r>
            <a:r>
              <a:rPr lang="cs-CZ" sz="32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TW" altLang="en-US" dirty="0"/>
              <a:t>韓非子</a:t>
            </a:r>
            <a:endParaRPr lang="cs-CZ" altLang="zh-TW" sz="2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marL="0" indent="0">
              <a:lnSpc>
                <a:spcPct val="100000"/>
              </a:lnSpc>
              <a:spcAft>
                <a:spcPts val="800"/>
              </a:spcAft>
              <a:buNone/>
            </a:pP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Výchozí dochovaná edice: </a:t>
            </a:r>
            <a:r>
              <a:rPr lang="cs-CZ" altLang="zh-TW"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Liu</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cs-CZ" altLang="zh-TW"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Xiang</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(Západní Han, 2. st. př.n.l.) </a:t>
            </a:r>
          </a:p>
          <a:p>
            <a:pPr marL="0" indent="0">
              <a:lnSpc>
                <a:spcPct val="100000"/>
              </a:lnSpc>
              <a:spcAft>
                <a:spcPts val="800"/>
              </a:spcAft>
              <a:buNone/>
            </a:pP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55 kapitol (kombinace autorských, biografických, komentářových a ilustračních)</a:t>
            </a:r>
          </a:p>
          <a:p>
            <a:pPr marL="0" indent="0">
              <a:lnSpc>
                <a:spcPct val="100000"/>
              </a:lnSpc>
              <a:spcAft>
                <a:spcPts val="800"/>
              </a:spcAft>
              <a:buNone/>
            </a:pP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pojmy </a:t>
            </a:r>
            <a:r>
              <a:rPr lang="cs-CZ" altLang="zh-TW"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li</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理</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(princip, pravidelnost), fa</a:t>
            </a:r>
            <a:r>
              <a:rPr lang="zh-TW" altLang="en-US"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法</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(způsob, metoda, zákon), </a:t>
            </a:r>
            <a:r>
              <a:rPr lang="cs-CZ" altLang="zh-TW"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shu</a:t>
            </a:r>
            <a:r>
              <a:rPr lang="zh-TW" altLang="en-US"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術</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(technika, dovednost), </a:t>
            </a:r>
            <a:r>
              <a:rPr lang="cs-CZ" altLang="zh-TW"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shi</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势</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(strategická výhoda, moc vyplývající z postavení)</a:t>
            </a:r>
          </a:p>
          <a:p>
            <a:pPr>
              <a:lnSpc>
                <a:spcPct val="100000"/>
              </a:lnSpc>
              <a:spcAft>
                <a:spcPts val="800"/>
              </a:spcAft>
              <a:buFontTx/>
              <a:buChar char="-"/>
            </a:pP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vrstva racionalistická; řemeslo, logika, pragmatický odklon od tradice</a:t>
            </a:r>
          </a:p>
          <a:p>
            <a:pPr>
              <a:lnSpc>
                <a:spcPct val="100000"/>
              </a:lnSpc>
              <a:spcAft>
                <a:spcPts val="800"/>
              </a:spcAft>
              <a:buFontTx/>
              <a:buChar char="-"/>
            </a:pP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vrstva </a:t>
            </a:r>
            <a:r>
              <a:rPr lang="cs-CZ" altLang="zh-TW"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legalistická</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nastavení neprůstřelného státního aparátu, udržovaného v chodu pomocí trestů a odměn („dvě rukojeti“)</a:t>
            </a:r>
          </a:p>
          <a:p>
            <a:pPr>
              <a:lnSpc>
                <a:spcPct val="100000"/>
              </a:lnSpc>
              <a:spcAft>
                <a:spcPts val="800"/>
              </a:spcAft>
              <a:buFontTx/>
              <a:buChar char="-"/>
            </a:pP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vrstva ‚taoistická‘, kosmologická (principy </a:t>
            </a:r>
            <a:r>
              <a:rPr lang="cs-CZ" altLang="zh-TW" sz="2400" i="1"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li</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理</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 zákony </a:t>
            </a:r>
            <a:r>
              <a:rPr lang="cs-CZ" altLang="zh-TW" sz="2400" i="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fa</a:t>
            </a:r>
            <a:r>
              <a:rPr lang="zh-TW" altLang="en-US"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法</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vycházejí z </a:t>
            </a:r>
            <a:r>
              <a:rPr lang="cs-CZ" altLang="zh-TW" sz="2400" i="1"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dao</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道</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p>
          <a:p>
            <a:pPr marL="0" indent="0">
              <a:lnSpc>
                <a:spcPct val="100000"/>
              </a:lnSpc>
              <a:spcAft>
                <a:spcPts val="800"/>
              </a:spcAft>
              <a:buNone/>
            </a:pPr>
            <a:endParaRPr lang="cs-CZ" altLang="zh-TW" sz="2400" u="sng"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marL="0" indent="0">
              <a:lnSpc>
                <a:spcPct val="100000"/>
              </a:lnSpc>
              <a:spcAft>
                <a:spcPts val="800"/>
              </a:spcAft>
              <a:buNone/>
            </a:pPr>
            <a:endPar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8328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1/1d/Chinese_plain_5c._BC-cz.svg/568px-Chinese_plain_5c._BC-cz.svg.png">
            <a:extLst>
              <a:ext uri="{FF2B5EF4-FFF2-40B4-BE49-F238E27FC236}">
                <a16:creationId xmlns:a16="http://schemas.microsoft.com/office/drawing/2014/main" id="{17D86EDF-83A2-48CC-B74C-6C017A1A17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1070" y="745587"/>
            <a:ext cx="8307158" cy="561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847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683172"/>
            <a:ext cx="10515600" cy="5493791"/>
          </a:xfrm>
        </p:spPr>
        <p:txBody>
          <a:bodyPr>
            <a:noAutofit/>
          </a:bodyPr>
          <a:lstStyle/>
          <a:p>
            <a:pPr marL="678180" lvl="1" indent="0" algn="ctr">
              <a:lnSpc>
                <a:spcPct val="100000"/>
              </a:lnSpc>
              <a:spcBef>
                <a:spcPts val="600"/>
              </a:spcBef>
              <a:buNone/>
            </a:pPr>
            <a:r>
              <a:rPr lang="cs-CZ" i="1" dirty="0">
                <a:latin typeface="Georgia" panose="02040502050405020303" pitchFamily="18" charset="0"/>
                <a:ea typeface="PMingLiU" panose="02020500000000000000" pitchFamily="18" charset="-120"/>
                <a:cs typeface="Times New Roman" panose="02020603050405020304" pitchFamily="18" charset="0"/>
              </a:rPr>
              <a:t>Taoistické motivy v </a:t>
            </a:r>
            <a:r>
              <a:rPr lang="cs-CZ" i="1" dirty="0" err="1">
                <a:latin typeface="Georgia" panose="02040502050405020303" pitchFamily="18" charset="0"/>
                <a:ea typeface="PMingLiU" panose="02020500000000000000" pitchFamily="18" charset="-120"/>
                <a:cs typeface="Times New Roman" panose="02020603050405020304" pitchFamily="18" charset="0"/>
              </a:rPr>
              <a:t>Hanfeizi</a:t>
            </a:r>
            <a:endParaRPr lang="cs-CZ" sz="1800" i="1"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r>
              <a:rPr lang="cs-CZ" sz="1800" b="1" dirty="0">
                <a:latin typeface="Georgia" panose="02040502050405020303" pitchFamily="18" charset="0"/>
                <a:ea typeface="PMingLiU" panose="02020500000000000000" pitchFamily="18" charset="-120"/>
                <a:cs typeface="Times New Roman" panose="02020603050405020304" pitchFamily="18" charset="0"/>
              </a:rPr>
              <a:t>HFZ 20, 23</a:t>
            </a:r>
            <a:r>
              <a:rPr lang="cs-CZ" sz="1800" dirty="0">
                <a:latin typeface="Georgia" panose="02040502050405020303" pitchFamily="18" charset="0"/>
                <a:ea typeface="PMingLiU" panose="02020500000000000000" pitchFamily="18" charset="-120"/>
                <a:cs typeface="Times New Roman" panose="02020603050405020304" pitchFamily="18" charset="0"/>
              </a:rPr>
              <a:t> </a:t>
            </a:r>
          </a:p>
          <a:p>
            <a:pPr marL="678180" lvl="1" indent="0">
              <a:lnSpc>
                <a:spcPct val="100000"/>
              </a:lnSpc>
              <a:spcBef>
                <a:spcPts val="600"/>
              </a:spcBef>
              <a:buNone/>
            </a:pPr>
            <a:r>
              <a:rPr lang="zh-TW" altLang="en-US" sz="1800" dirty="0">
                <a:latin typeface="Georgia" panose="02040502050405020303" pitchFamily="18" charset="0"/>
                <a:ea typeface="PMingLiU" panose="02020500000000000000" pitchFamily="18" charset="-120"/>
                <a:cs typeface="Times New Roman" panose="02020603050405020304" pitchFamily="18" charset="0"/>
              </a:rPr>
              <a:t>道者，萬物之所然也，萬理之所稽也。理者，成物之文也；道者，萬物之所以成也。故曰：「道，理之者也。」</a:t>
            </a:r>
            <a:endParaRPr lang="cs-CZ" sz="1800" i="1"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r>
              <a:rPr lang="cs-CZ" sz="1800" dirty="0">
                <a:latin typeface="Georgia" panose="02040502050405020303" pitchFamily="18" charset="0"/>
                <a:ea typeface="PMingLiU" panose="02020500000000000000" pitchFamily="18" charset="-120"/>
                <a:cs typeface="Times New Roman" panose="02020603050405020304" pitchFamily="18" charset="0"/>
              </a:rPr>
              <a:t>„</a:t>
            </a:r>
            <a:r>
              <a:rPr lang="cs-CZ" sz="1800" i="1" dirty="0" err="1">
                <a:latin typeface="Georgia" panose="02040502050405020303" pitchFamily="18" charset="0"/>
                <a:ea typeface="PMingLiU" panose="02020500000000000000" pitchFamily="18" charset="-120"/>
                <a:cs typeface="Times New Roman" panose="02020603050405020304" pitchFamily="18" charset="0"/>
              </a:rPr>
              <a:t>Dao</a:t>
            </a:r>
            <a:r>
              <a:rPr lang="cs-CZ" sz="1800" dirty="0">
                <a:latin typeface="Georgia" panose="02040502050405020303" pitchFamily="18" charset="0"/>
                <a:ea typeface="PMingLiU" panose="02020500000000000000" pitchFamily="18" charset="-120"/>
                <a:cs typeface="Times New Roman" panose="02020603050405020304" pitchFamily="18" charset="0"/>
              </a:rPr>
              <a:t> je to, jakým způsobem všechny věci jsou, to, v čem se veškeré jejich struktury sbíhají. Struktury, to jsou pravidelnosti, podle nichž se veškeré věci uskutečňují; </a:t>
            </a:r>
            <a:r>
              <a:rPr lang="cs-CZ" sz="1800" i="1" dirty="0" err="1">
                <a:latin typeface="Georgia" panose="02040502050405020303" pitchFamily="18" charset="0"/>
                <a:ea typeface="PMingLiU" panose="02020500000000000000" pitchFamily="18" charset="-120"/>
                <a:cs typeface="Times New Roman" panose="02020603050405020304" pitchFamily="18" charset="0"/>
              </a:rPr>
              <a:t>dao</a:t>
            </a:r>
            <a:r>
              <a:rPr lang="cs-CZ" sz="1800" dirty="0">
                <a:latin typeface="Georgia" panose="02040502050405020303" pitchFamily="18" charset="0"/>
                <a:ea typeface="PMingLiU" panose="02020500000000000000" pitchFamily="18" charset="-120"/>
                <a:cs typeface="Times New Roman" panose="02020603050405020304" pitchFamily="18" charset="0"/>
              </a:rPr>
              <a:t> je to, čím se veškeré věci uskutečňují. Proto se říká: </a:t>
            </a:r>
            <a:r>
              <a:rPr lang="cs-CZ" sz="1800" i="1" dirty="0" err="1">
                <a:latin typeface="Georgia" panose="02040502050405020303" pitchFamily="18" charset="0"/>
                <a:ea typeface="PMingLiU" panose="02020500000000000000" pitchFamily="18" charset="-120"/>
                <a:cs typeface="Times New Roman" panose="02020603050405020304" pitchFamily="18" charset="0"/>
              </a:rPr>
              <a:t>Dao</a:t>
            </a:r>
            <a:r>
              <a:rPr lang="cs-CZ" sz="1800" dirty="0">
                <a:latin typeface="Georgia" panose="02040502050405020303" pitchFamily="18" charset="0"/>
                <a:ea typeface="PMingLiU" panose="02020500000000000000" pitchFamily="18" charset="-120"/>
                <a:cs typeface="Times New Roman" panose="02020603050405020304" pitchFamily="18" charset="0"/>
              </a:rPr>
              <a:t> je to, co tomu dává strukturu.“</a:t>
            </a:r>
            <a:r>
              <a:rPr lang="cs-CZ" sz="1800" dirty="0"/>
              <a:t> </a:t>
            </a:r>
            <a:r>
              <a:rPr lang="cs-CZ" sz="1800" dirty="0">
                <a:latin typeface="Georgia" panose="02040502050405020303" pitchFamily="18" charset="0"/>
                <a:ea typeface="SimSun" panose="02010600030101010101" pitchFamily="2" charset="-122"/>
              </a:rPr>
              <a:t>Tento citát není v </a:t>
            </a:r>
            <a:r>
              <a:rPr lang="cs-CZ" sz="1800" i="1" dirty="0" err="1">
                <a:latin typeface="Georgia" panose="02040502050405020303" pitchFamily="18" charset="0"/>
                <a:ea typeface="SimSun" panose="02010600030101010101" pitchFamily="2" charset="-122"/>
              </a:rPr>
              <a:t>Laozi</a:t>
            </a:r>
            <a:r>
              <a:rPr lang="cs-CZ" sz="1800" dirty="0">
                <a:latin typeface="Georgia" panose="02040502050405020303" pitchFamily="18" charset="0"/>
                <a:ea typeface="SimSun" panose="02010600030101010101" pitchFamily="2" charset="-122"/>
              </a:rPr>
              <a:t>, avšak podobný výrok najdeme u </a:t>
            </a:r>
            <a:r>
              <a:rPr lang="cs-CZ" sz="1800" dirty="0" err="1">
                <a:latin typeface="Georgia" panose="02040502050405020303" pitchFamily="18" charset="0"/>
                <a:ea typeface="SimSun" panose="02010600030101010101" pitchFamily="2" charset="-122"/>
              </a:rPr>
              <a:t>Zhuanga</a:t>
            </a:r>
            <a:r>
              <a:rPr lang="cs-CZ" sz="1800" dirty="0">
                <a:latin typeface="Georgia" panose="02040502050405020303" pitchFamily="18" charset="0"/>
                <a:ea typeface="SimSun" panose="02010600030101010101" pitchFamily="2" charset="-122"/>
              </a:rPr>
              <a:t>, viz </a:t>
            </a:r>
            <a:r>
              <a:rPr lang="cs-CZ" sz="1800" dirty="0" err="1">
                <a:latin typeface="Georgia" panose="02040502050405020303" pitchFamily="18" charset="0"/>
                <a:ea typeface="SimSun" panose="02010600030101010101" pitchFamily="2" charset="-122"/>
              </a:rPr>
              <a:t>Zhuangzi</a:t>
            </a:r>
            <a:r>
              <a:rPr lang="cs-CZ" sz="1800" dirty="0">
                <a:latin typeface="Georgia" panose="02040502050405020303" pitchFamily="18" charset="0"/>
                <a:ea typeface="SimSun" panose="02010600030101010101" pitchFamily="2" charset="-122"/>
              </a:rPr>
              <a:t>, vnější kapitola XIV, kap. </a:t>
            </a:r>
            <a:r>
              <a:rPr lang="cs-CZ" sz="1800" i="1" dirty="0" err="1">
                <a:latin typeface="Georgia" panose="02040502050405020303" pitchFamily="18" charset="0"/>
                <a:ea typeface="SimSun" panose="02010600030101010101" pitchFamily="2" charset="-122"/>
              </a:rPr>
              <a:t>Shan</a:t>
            </a:r>
            <a:r>
              <a:rPr lang="cs-CZ" sz="1800" i="1" dirty="0">
                <a:latin typeface="Georgia" panose="02040502050405020303" pitchFamily="18" charset="0"/>
                <a:ea typeface="SimSun" panose="02010600030101010101" pitchFamily="2" charset="-122"/>
              </a:rPr>
              <a:t> </a:t>
            </a:r>
            <a:r>
              <a:rPr lang="cs-CZ" sz="1800" i="1" dirty="0" err="1">
                <a:latin typeface="Georgia" panose="02040502050405020303" pitchFamily="18" charset="0"/>
                <a:ea typeface="SimSun" panose="02010600030101010101" pitchFamily="2" charset="-122"/>
              </a:rPr>
              <a:t>xing</a:t>
            </a:r>
            <a:r>
              <a:rPr lang="cs-CZ" sz="1800" dirty="0">
                <a:latin typeface="Georgia" panose="02040502050405020303" pitchFamily="18" charset="0"/>
                <a:ea typeface="SimSun" panose="02010600030101010101" pitchFamily="2" charset="-122"/>
              </a:rPr>
              <a:t> </a:t>
            </a:r>
            <a:r>
              <a:rPr lang="zh-CN" altLang="en-US" sz="1800" dirty="0">
                <a:latin typeface="Georgia" panose="02040502050405020303" pitchFamily="18" charset="0"/>
                <a:ea typeface="SimSun" panose="02010600030101010101" pitchFamily="2" charset="-122"/>
              </a:rPr>
              <a:t>繕性</a:t>
            </a:r>
            <a:r>
              <a:rPr lang="cs-CZ" sz="1800" dirty="0">
                <a:latin typeface="Georgia" panose="02040502050405020303" pitchFamily="18" charset="0"/>
                <a:ea typeface="SimSun" panose="02010600030101010101" pitchFamily="2" charset="-122"/>
              </a:rPr>
              <a:t>: „</a:t>
            </a:r>
            <a:r>
              <a:rPr lang="zh-CN" altLang="en-US" sz="1800" dirty="0">
                <a:latin typeface="Georgia" panose="02040502050405020303" pitchFamily="18" charset="0"/>
                <a:ea typeface="SimSun" panose="02010600030101010101" pitchFamily="2" charset="-122"/>
              </a:rPr>
              <a:t>道</a:t>
            </a:r>
            <a:r>
              <a:rPr lang="cs-CZ" sz="1800" dirty="0">
                <a:latin typeface="Georgia" panose="02040502050405020303" pitchFamily="18" charset="0"/>
                <a:ea typeface="SimSun" panose="02010600030101010101" pitchFamily="2" charset="-122"/>
              </a:rPr>
              <a:t>, </a:t>
            </a:r>
            <a:r>
              <a:rPr lang="zh-CN" altLang="en-US" sz="1800" dirty="0">
                <a:latin typeface="Georgia" panose="02040502050405020303" pitchFamily="18" charset="0"/>
                <a:ea typeface="SimSun" panose="02010600030101010101" pitchFamily="2" charset="-122"/>
              </a:rPr>
              <a:t>理也。</a:t>
            </a:r>
            <a:r>
              <a:rPr lang="cs-CZ" sz="1800" dirty="0">
                <a:latin typeface="Georgia" panose="02040502050405020303" pitchFamily="18" charset="0"/>
                <a:ea typeface="SimSun" panose="02010600030101010101" pitchFamily="2" charset="-122"/>
              </a:rPr>
              <a:t>“ </a:t>
            </a:r>
          </a:p>
          <a:p>
            <a:pPr marL="678180" lvl="1" indent="0">
              <a:lnSpc>
                <a:spcPct val="100000"/>
              </a:lnSpc>
              <a:spcBef>
                <a:spcPts val="600"/>
              </a:spcBef>
              <a:buNone/>
            </a:pPr>
            <a:endParaRPr lang="cs-CZ" sz="1800" dirty="0">
              <a:latin typeface="Georgia" panose="02040502050405020303" pitchFamily="18" charset="0"/>
              <a:ea typeface="SimSun" panose="02010600030101010101" pitchFamily="2" charset="-122"/>
              <a:cs typeface="Times New Roman" panose="02020603050405020304" pitchFamily="18" charset="0"/>
            </a:endParaRPr>
          </a:p>
          <a:p>
            <a:pPr marL="678180" lvl="1" indent="0">
              <a:lnSpc>
                <a:spcPct val="100000"/>
              </a:lnSpc>
              <a:spcBef>
                <a:spcPts val="600"/>
              </a:spcBef>
              <a:buNone/>
            </a:pPr>
            <a:r>
              <a:rPr lang="cs-CZ" sz="1800" b="1" dirty="0">
                <a:latin typeface="Georgia" panose="02040502050405020303" pitchFamily="18" charset="0"/>
                <a:ea typeface="PMingLiU" panose="02020500000000000000" pitchFamily="18" charset="-120"/>
                <a:cs typeface="Times New Roman" panose="02020603050405020304" pitchFamily="18" charset="0"/>
              </a:rPr>
              <a:t>HFZ 20, 2</a:t>
            </a:r>
          </a:p>
          <a:p>
            <a:pPr marL="678180" lvl="1" indent="0">
              <a:lnSpc>
                <a:spcPct val="100000"/>
              </a:lnSpc>
              <a:spcBef>
                <a:spcPts val="600"/>
              </a:spcBef>
              <a:buNone/>
            </a:pPr>
            <a:r>
              <a:rPr lang="zh-TW" altLang="en-US" sz="1800" dirty="0">
                <a:latin typeface="Georgia" panose="02040502050405020303" pitchFamily="18" charset="0"/>
                <a:ea typeface="PMingLiU" panose="02020500000000000000" pitchFamily="18" charset="-120"/>
                <a:cs typeface="Times New Roman" panose="02020603050405020304" pitchFamily="18" charset="0"/>
              </a:rPr>
              <a:t>上德</a:t>
            </a:r>
            <a:r>
              <a:rPr lang="zh-TW" altLang="en-US" sz="1800" b="1" dirty="0">
                <a:latin typeface="Georgia" panose="02040502050405020303" pitchFamily="18" charset="0"/>
                <a:ea typeface="PMingLiU" panose="02020500000000000000" pitchFamily="18" charset="-120"/>
                <a:cs typeface="Times New Roman" panose="02020603050405020304" pitchFamily="18" charset="0"/>
              </a:rPr>
              <a:t>無為</a:t>
            </a:r>
            <a:r>
              <a:rPr lang="zh-TW" altLang="en-US" sz="1800" dirty="0">
                <a:latin typeface="Georgia" panose="02040502050405020303" pitchFamily="18" charset="0"/>
                <a:ea typeface="PMingLiU" panose="02020500000000000000" pitchFamily="18" charset="-120"/>
                <a:cs typeface="Times New Roman" panose="02020603050405020304" pitchFamily="18" charset="0"/>
              </a:rPr>
              <a:t>而無不為。</a:t>
            </a:r>
            <a:endParaRPr lang="cs-CZ" sz="1800" i="1"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r>
              <a:rPr lang="cs-CZ" sz="1800" dirty="0">
                <a:latin typeface="Georgia" panose="02040502050405020303" pitchFamily="18" charset="0"/>
                <a:ea typeface="PMingLiU" panose="02020500000000000000" pitchFamily="18" charset="-120"/>
                <a:cs typeface="Times New Roman" panose="02020603050405020304" pitchFamily="18" charset="0"/>
              </a:rPr>
              <a:t>„Ti, kdo mají nejvyšší </a:t>
            </a:r>
            <a:r>
              <a:rPr lang="cs-CZ" sz="1800" i="1" dirty="0">
                <a:latin typeface="Georgia" panose="02040502050405020303" pitchFamily="18" charset="0"/>
                <a:ea typeface="PMingLiU" panose="02020500000000000000" pitchFamily="18" charset="-120"/>
                <a:cs typeface="Times New Roman" panose="02020603050405020304" pitchFamily="18" charset="0"/>
              </a:rPr>
              <a:t>de</a:t>
            </a:r>
            <a:r>
              <a:rPr lang="cs-CZ" sz="1800" dirty="0">
                <a:latin typeface="Georgia" panose="02040502050405020303" pitchFamily="18" charset="0"/>
                <a:ea typeface="PMingLiU" panose="02020500000000000000" pitchFamily="18" charset="-120"/>
                <a:cs typeface="Times New Roman" panose="02020603050405020304" pitchFamily="18" charset="0"/>
              </a:rPr>
              <a:t>, nekonají a není nic, co by nevykonali.“</a:t>
            </a:r>
          </a:p>
          <a:p>
            <a:pPr marL="678180" lvl="1" indent="0">
              <a:lnSpc>
                <a:spcPct val="100000"/>
              </a:lnSpc>
              <a:spcBef>
                <a:spcPts val="600"/>
              </a:spcBef>
              <a:buNone/>
            </a:pPr>
            <a:endParaRPr lang="cs-CZ" sz="1800"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r>
              <a:rPr lang="cs-CZ" sz="1800" b="1" dirty="0">
                <a:latin typeface="Georgia" panose="02040502050405020303" pitchFamily="18" charset="0"/>
                <a:ea typeface="PMingLiU" panose="02020500000000000000" pitchFamily="18" charset="-120"/>
                <a:cs typeface="Times New Roman" panose="02020603050405020304" pitchFamily="18" charset="0"/>
              </a:rPr>
              <a:t>HFZ 5, 1</a:t>
            </a:r>
            <a:r>
              <a:rPr lang="cs-CZ" sz="1800" i="1" dirty="0">
                <a:latin typeface="Georgia" panose="02040502050405020303" pitchFamily="18" charset="0"/>
                <a:ea typeface="PMingLiU" panose="02020500000000000000" pitchFamily="18" charset="-120"/>
                <a:cs typeface="Times New Roman" panose="02020603050405020304" pitchFamily="18" charset="0"/>
              </a:rPr>
              <a:t> </a:t>
            </a:r>
            <a:r>
              <a:rPr lang="cs-CZ" sz="1800" dirty="0">
                <a:latin typeface="Georgia" panose="02040502050405020303" pitchFamily="18" charset="0"/>
                <a:ea typeface="PMingLiU" panose="02020500000000000000" pitchFamily="18" charset="-120"/>
                <a:cs typeface="Times New Roman" panose="02020603050405020304" pitchFamily="18" charset="0"/>
              </a:rPr>
              <a:t> </a:t>
            </a:r>
          </a:p>
          <a:p>
            <a:pPr marL="678180" lvl="1" indent="0">
              <a:lnSpc>
                <a:spcPct val="100000"/>
              </a:lnSpc>
              <a:spcBef>
                <a:spcPts val="600"/>
              </a:spcBef>
              <a:buNone/>
            </a:pPr>
            <a:r>
              <a:rPr lang="zh-TW" altLang="en-US" sz="1800" dirty="0">
                <a:latin typeface="Georgia" panose="02040502050405020303" pitchFamily="18" charset="0"/>
                <a:ea typeface="PMingLiU" panose="02020500000000000000" pitchFamily="18" charset="-120"/>
                <a:cs typeface="Times New Roman" panose="02020603050405020304" pitchFamily="18" charset="0"/>
              </a:rPr>
              <a:t>故虛靜以待，令名自命也，令事自定也。</a:t>
            </a:r>
            <a:endParaRPr lang="cs-CZ" altLang="zh-TW" sz="1800"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r>
              <a:rPr lang="cs-CZ" sz="1800" dirty="0">
                <a:latin typeface="Georgia" panose="02040502050405020303" pitchFamily="18" charset="0"/>
                <a:ea typeface="PMingLiU" panose="02020500000000000000" pitchFamily="18" charset="-120"/>
                <a:cs typeface="Times New Roman" panose="02020603050405020304" pitchFamily="18" charset="0"/>
              </a:rPr>
              <a:t>„Proto když (prozíravý vládce) zůstává prázdný a klidný, nechává slova, aby se sama přiřkla, nechává úkoly, aby se samy stanovily.“</a:t>
            </a:r>
            <a:endParaRPr lang="cs-CZ" sz="1800" b="1" i="0" dirty="0">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2084782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57809" y="384314"/>
            <a:ext cx="11410121" cy="5792650"/>
          </a:xfrm>
        </p:spPr>
        <p:txBody>
          <a:bodyPr>
            <a:noAutofit/>
          </a:bodyPr>
          <a:lstStyle/>
          <a:p>
            <a:pPr marL="678180" lvl="1" indent="0" algn="ctr">
              <a:lnSpc>
                <a:spcPct val="100000"/>
              </a:lnSpc>
              <a:spcBef>
                <a:spcPts val="600"/>
              </a:spcBef>
              <a:buNone/>
            </a:pPr>
            <a:r>
              <a:rPr lang="cs-CZ" sz="2200" i="1" dirty="0">
                <a:latin typeface="Georgia" panose="02040502050405020303" pitchFamily="18" charset="0"/>
                <a:ea typeface="PMingLiU" panose="02020500000000000000" pitchFamily="18" charset="-120"/>
                <a:cs typeface="Times New Roman" panose="02020603050405020304" pitchFamily="18" charset="0"/>
              </a:rPr>
              <a:t>Role struktur/pravidelností </a:t>
            </a:r>
            <a:r>
              <a:rPr lang="cs-CZ" sz="2200" i="1" dirty="0" err="1">
                <a:latin typeface="Georgia" panose="02040502050405020303" pitchFamily="18" charset="0"/>
                <a:ea typeface="PMingLiU" panose="02020500000000000000" pitchFamily="18" charset="-120"/>
                <a:cs typeface="Times New Roman" panose="02020603050405020304" pitchFamily="18" charset="0"/>
              </a:rPr>
              <a:t>li</a:t>
            </a:r>
            <a:r>
              <a:rPr lang="cs-CZ" sz="2200" i="1" dirty="0">
                <a:latin typeface="Georgia" panose="02040502050405020303" pitchFamily="18" charset="0"/>
                <a:ea typeface="PMingLiU" panose="02020500000000000000" pitchFamily="18" charset="-120"/>
                <a:cs typeface="Times New Roman" panose="02020603050405020304" pitchFamily="18" charset="0"/>
              </a:rPr>
              <a:t> </a:t>
            </a:r>
            <a:r>
              <a:rPr lang="zh-TW" altLang="en-US" sz="2200" dirty="0">
                <a:latin typeface="Georgia" panose="02040502050405020303" pitchFamily="18" charset="0"/>
                <a:ea typeface="PMingLiU" panose="02020500000000000000" pitchFamily="18" charset="-120"/>
                <a:cs typeface="Times New Roman" panose="02020603050405020304" pitchFamily="18" charset="0"/>
              </a:rPr>
              <a:t>理</a:t>
            </a:r>
            <a:r>
              <a:rPr lang="zh-TW" altLang="en-US" sz="2200" i="1" dirty="0">
                <a:latin typeface="Georgia" panose="02040502050405020303" pitchFamily="18" charset="0"/>
                <a:ea typeface="PMingLiU" panose="02020500000000000000" pitchFamily="18" charset="-120"/>
                <a:cs typeface="Times New Roman" panose="02020603050405020304" pitchFamily="18" charset="0"/>
              </a:rPr>
              <a:t> </a:t>
            </a:r>
            <a:r>
              <a:rPr lang="cs-CZ" sz="2200" i="1" dirty="0">
                <a:latin typeface="Georgia" panose="02040502050405020303" pitchFamily="18" charset="0"/>
                <a:ea typeface="PMingLiU" panose="02020500000000000000" pitchFamily="18" charset="-120"/>
                <a:cs typeface="Times New Roman" panose="02020603050405020304" pitchFamily="18" charset="0"/>
              </a:rPr>
              <a:t>v uchopování </a:t>
            </a:r>
            <a:r>
              <a:rPr lang="cs-CZ" sz="2200" i="1" dirty="0" err="1">
                <a:latin typeface="Georgia" panose="02040502050405020303" pitchFamily="18" charset="0"/>
                <a:ea typeface="PMingLiU" panose="02020500000000000000" pitchFamily="18" charset="-120"/>
                <a:cs typeface="Times New Roman" panose="02020603050405020304" pitchFamily="18" charset="0"/>
              </a:rPr>
              <a:t>dao</a:t>
            </a:r>
            <a:r>
              <a:rPr lang="cs-CZ" sz="2200" i="1" dirty="0">
                <a:latin typeface="Georgia" panose="02040502050405020303" pitchFamily="18" charset="0"/>
                <a:ea typeface="PMingLiU" panose="02020500000000000000" pitchFamily="18" charset="-120"/>
                <a:cs typeface="Times New Roman" panose="02020603050405020304" pitchFamily="18" charset="0"/>
              </a:rPr>
              <a:t> </a:t>
            </a:r>
            <a:r>
              <a:rPr lang="zh-TW" altLang="en-US" sz="2200" dirty="0">
                <a:latin typeface="Georgia" panose="02040502050405020303" pitchFamily="18" charset="0"/>
                <a:ea typeface="PMingLiU" panose="02020500000000000000" pitchFamily="18" charset="-120"/>
                <a:cs typeface="Times New Roman" panose="02020603050405020304" pitchFamily="18" charset="0"/>
              </a:rPr>
              <a:t>道</a:t>
            </a:r>
            <a:r>
              <a:rPr lang="cs-CZ" altLang="zh-TW" sz="2200" dirty="0">
                <a:latin typeface="Georgia" panose="02040502050405020303" pitchFamily="18" charset="0"/>
                <a:ea typeface="PMingLiU" panose="02020500000000000000" pitchFamily="18" charset="-120"/>
                <a:cs typeface="Times New Roman" panose="02020603050405020304" pitchFamily="18" charset="0"/>
              </a:rPr>
              <a:t> </a:t>
            </a:r>
          </a:p>
          <a:p>
            <a:pPr marL="678180" lvl="1" indent="0" algn="ctr">
              <a:lnSpc>
                <a:spcPct val="100000"/>
              </a:lnSpc>
              <a:spcBef>
                <a:spcPts val="600"/>
              </a:spcBef>
              <a:buNone/>
            </a:pPr>
            <a:r>
              <a:rPr lang="cs-CZ" altLang="zh-TW" sz="2200" dirty="0">
                <a:latin typeface="Georgia" panose="02040502050405020303" pitchFamily="18" charset="0"/>
                <a:ea typeface="PMingLiU" panose="02020500000000000000" pitchFamily="18" charset="-120"/>
                <a:cs typeface="Times New Roman" panose="02020603050405020304" pitchFamily="18" charset="0"/>
              </a:rPr>
              <a:t>(taoistický „racionalismus“)</a:t>
            </a:r>
            <a:endParaRPr lang="en-US" sz="2200"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r>
              <a:rPr lang="cs-CZ" sz="1800" b="1" dirty="0">
                <a:latin typeface="Georgia" panose="02040502050405020303" pitchFamily="18" charset="0"/>
                <a:ea typeface="PMingLiU" panose="02020500000000000000" pitchFamily="18" charset="-120"/>
                <a:cs typeface="Times New Roman" panose="02020603050405020304" pitchFamily="18" charset="0"/>
              </a:rPr>
              <a:t>HFZ 20, 29</a:t>
            </a:r>
          </a:p>
          <a:p>
            <a:pPr marL="678180" lvl="1" indent="0">
              <a:lnSpc>
                <a:spcPct val="100000"/>
              </a:lnSpc>
              <a:spcBef>
                <a:spcPts val="600"/>
              </a:spcBef>
              <a:buNone/>
            </a:pPr>
            <a:r>
              <a:rPr lang="zh-TW" altLang="en-US" sz="1800" dirty="0">
                <a:latin typeface="Georgia" panose="02040502050405020303" pitchFamily="18" charset="0"/>
                <a:ea typeface="PMingLiU" panose="02020500000000000000" pitchFamily="18" charset="-120"/>
                <a:cs typeface="Times New Roman" panose="02020603050405020304" pitchFamily="18" charset="0"/>
              </a:rPr>
              <a:t>凡物之有形者易裁也，易割也。何以論之？有形則有短長，</a:t>
            </a:r>
            <a:r>
              <a:rPr lang="en-US" altLang="zh-TW" sz="1800" dirty="0">
                <a:latin typeface="Georgia" panose="02040502050405020303" pitchFamily="18" charset="0"/>
                <a:ea typeface="PMingLiU" panose="02020500000000000000" pitchFamily="18" charset="-120"/>
                <a:cs typeface="Times New Roman" panose="02020603050405020304" pitchFamily="18" charset="0"/>
              </a:rPr>
              <a:t>(...)</a:t>
            </a:r>
            <a:r>
              <a:rPr lang="zh-TW" altLang="en-US" sz="1800" dirty="0">
                <a:latin typeface="Georgia" panose="02040502050405020303" pitchFamily="18" charset="0"/>
                <a:ea typeface="PMingLiU" panose="02020500000000000000" pitchFamily="18" charset="-120"/>
                <a:cs typeface="Times New Roman" panose="02020603050405020304" pitchFamily="18" charset="0"/>
              </a:rPr>
              <a:t>。短長、大小、方圓、堅脆、輕重、白黑之謂</a:t>
            </a:r>
            <a:r>
              <a:rPr lang="zh-TW" altLang="en-US" sz="1800" b="1" dirty="0">
                <a:solidFill>
                  <a:srgbClr val="FF0000"/>
                </a:solidFill>
                <a:latin typeface="Georgia" panose="02040502050405020303" pitchFamily="18" charset="0"/>
                <a:ea typeface="PMingLiU" panose="02020500000000000000" pitchFamily="18" charset="-120"/>
                <a:cs typeface="Times New Roman" panose="02020603050405020304" pitchFamily="18" charset="0"/>
              </a:rPr>
              <a:t>理</a:t>
            </a:r>
            <a:r>
              <a:rPr lang="zh-TW" altLang="en-US" sz="1800" dirty="0">
                <a:latin typeface="Georgia" panose="02040502050405020303" pitchFamily="18" charset="0"/>
                <a:ea typeface="PMingLiU" panose="02020500000000000000" pitchFamily="18" charset="-120"/>
                <a:cs typeface="Times New Roman" panose="02020603050405020304" pitchFamily="18" charset="0"/>
              </a:rPr>
              <a:t>。理定而物易割也。</a:t>
            </a:r>
            <a:endParaRPr lang="cs-CZ" altLang="zh-TW" sz="1800"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r>
              <a:rPr lang="cs-CZ" sz="1800" dirty="0">
                <a:latin typeface="Georgia" panose="02040502050405020303" pitchFamily="18" charset="0"/>
                <a:ea typeface="PMingLiU" panose="02020500000000000000" pitchFamily="18" charset="-120"/>
                <a:cs typeface="Times New Roman" panose="02020603050405020304" pitchFamily="18" charset="0"/>
              </a:rPr>
              <a:t>„Všechny věci, které mají tvar, lze snadno rozdělit, rozřezat. Jak to lze vyložit? Má-li věc tvar, má i délku, (...). Délka, velikost, hranatost či oblost, pevnost, váha, barva, tomu se říká struktura. Je-li struktura určena, je snadné věci dělit.“</a:t>
            </a:r>
            <a:r>
              <a:rPr lang="cs-CZ" sz="1800" b="1" dirty="0">
                <a:latin typeface="Georgia" panose="02040502050405020303" pitchFamily="18" charset="0"/>
                <a:ea typeface="PMingLiU" panose="02020500000000000000" pitchFamily="18" charset="-120"/>
                <a:cs typeface="Times New Roman" panose="02020603050405020304" pitchFamily="18" charset="0"/>
              </a:rPr>
              <a:t> </a:t>
            </a:r>
          </a:p>
          <a:p>
            <a:pPr marL="678180" lvl="1" indent="0">
              <a:lnSpc>
                <a:spcPct val="100000"/>
              </a:lnSpc>
              <a:spcBef>
                <a:spcPts val="600"/>
              </a:spcBef>
              <a:buNone/>
            </a:pPr>
            <a:endParaRPr lang="cs-CZ" sz="1800" dirty="0">
              <a:latin typeface="Georgia" panose="02040502050405020303" pitchFamily="18" charset="0"/>
              <a:ea typeface="SimSun" panose="02010600030101010101" pitchFamily="2" charset="-122"/>
              <a:cs typeface="Times New Roman" panose="02020603050405020304" pitchFamily="18" charset="0"/>
            </a:endParaRPr>
          </a:p>
          <a:p>
            <a:pPr marL="678180" lvl="1" indent="0">
              <a:lnSpc>
                <a:spcPct val="100000"/>
              </a:lnSpc>
              <a:spcBef>
                <a:spcPts val="600"/>
              </a:spcBef>
              <a:buNone/>
            </a:pPr>
            <a:r>
              <a:rPr lang="cs-CZ" sz="1800" b="1" dirty="0">
                <a:latin typeface="Georgia" panose="02040502050405020303" pitchFamily="18" charset="0"/>
                <a:ea typeface="SimSun" panose="02010600030101010101" pitchFamily="2" charset="-122"/>
                <a:cs typeface="Times New Roman" panose="02020603050405020304" pitchFamily="18" charset="0"/>
              </a:rPr>
              <a:t>HFZ 20, 25</a:t>
            </a:r>
            <a:endParaRPr lang="cs-CZ" sz="1800" dirty="0">
              <a:latin typeface="Georgia" panose="02040502050405020303" pitchFamily="18" charset="0"/>
              <a:ea typeface="SimSun" panose="02010600030101010101" pitchFamily="2" charset="-122"/>
              <a:cs typeface="Times New Roman" panose="02020603050405020304" pitchFamily="18" charset="0"/>
            </a:endParaRPr>
          </a:p>
          <a:p>
            <a:pPr marL="678180" lvl="1" indent="0">
              <a:lnSpc>
                <a:spcPct val="100000"/>
              </a:lnSpc>
              <a:spcBef>
                <a:spcPts val="600"/>
              </a:spcBef>
              <a:buNone/>
            </a:pPr>
            <a:r>
              <a:rPr lang="zh-TW" altLang="en-US" sz="1800" dirty="0">
                <a:latin typeface="Georgia" panose="02040502050405020303" pitchFamily="18" charset="0"/>
                <a:ea typeface="SimSun" panose="02010600030101010101" pitchFamily="2" charset="-122"/>
                <a:cs typeface="Times New Roman" panose="02020603050405020304" pitchFamily="18" charset="0"/>
              </a:rPr>
              <a:t>凡理者，方圓、短長、麤靡、堅脆之分也。故理定而後可得道也。故定理有存亡，有死生，有盛衰。</a:t>
            </a:r>
            <a:endParaRPr lang="cs-CZ" altLang="zh-TW" sz="1800" dirty="0">
              <a:latin typeface="Georgia" panose="02040502050405020303" pitchFamily="18" charset="0"/>
              <a:ea typeface="SimSun" panose="02010600030101010101" pitchFamily="2" charset="-122"/>
              <a:cs typeface="Times New Roman" panose="02020603050405020304" pitchFamily="18" charset="0"/>
            </a:endParaRPr>
          </a:p>
          <a:p>
            <a:pPr marL="678180" lvl="1" indent="0">
              <a:lnSpc>
                <a:spcPct val="100000"/>
              </a:lnSpc>
              <a:spcBef>
                <a:spcPts val="600"/>
              </a:spcBef>
              <a:buNone/>
            </a:pPr>
            <a:r>
              <a:rPr lang="cs-CZ" sz="1800" dirty="0">
                <a:latin typeface="Georgia" panose="02040502050405020303" pitchFamily="18" charset="0"/>
                <a:ea typeface="SimSun" panose="02010600030101010101" pitchFamily="2" charset="-122"/>
                <a:cs typeface="Times New Roman" panose="02020603050405020304" pitchFamily="18" charset="0"/>
              </a:rPr>
              <a:t>„Obecně vzato je struktura rozdíl mezi hranatým a oblým, dlouhým a krátkým, tlustým a tenkým, pevným a křehkým. Proto jakmile jsou struktury určeny, pak lze získat </a:t>
            </a:r>
            <a:r>
              <a:rPr lang="cs-CZ" sz="1800" dirty="0" err="1">
                <a:latin typeface="Georgia" panose="02040502050405020303" pitchFamily="18" charset="0"/>
                <a:ea typeface="SimSun" panose="02010600030101010101" pitchFamily="2" charset="-122"/>
                <a:cs typeface="Times New Roman" panose="02020603050405020304" pitchFamily="18" charset="0"/>
              </a:rPr>
              <a:t>dao</a:t>
            </a:r>
            <a:r>
              <a:rPr lang="cs-CZ" sz="1800" dirty="0">
                <a:latin typeface="Georgia" panose="02040502050405020303" pitchFamily="18" charset="0"/>
                <a:ea typeface="SimSun" panose="02010600030101010101" pitchFamily="2" charset="-122"/>
                <a:cs typeface="Times New Roman" panose="02020603050405020304" pitchFamily="18" charset="0"/>
              </a:rPr>
              <a:t>. Proto v určení struktur spočívá přežití a zkáza, smrt a život, vzestup a pád.“</a:t>
            </a:r>
          </a:p>
          <a:p>
            <a:pPr marL="678180" lvl="1" indent="0">
              <a:lnSpc>
                <a:spcPct val="100000"/>
              </a:lnSpc>
              <a:spcBef>
                <a:spcPts val="600"/>
              </a:spcBef>
              <a:buNone/>
            </a:pPr>
            <a:endParaRPr lang="cs-CZ" sz="1800" dirty="0">
              <a:latin typeface="Georgia" panose="02040502050405020303" pitchFamily="18" charset="0"/>
              <a:ea typeface="SimSun" panose="02010600030101010101" pitchFamily="2" charset="-122"/>
              <a:cs typeface="Times New Roman" panose="02020603050405020304" pitchFamily="18" charset="0"/>
            </a:endParaRPr>
          </a:p>
          <a:p>
            <a:pPr marL="678180" lvl="1" indent="0">
              <a:lnSpc>
                <a:spcPct val="100000"/>
              </a:lnSpc>
              <a:spcBef>
                <a:spcPts val="600"/>
              </a:spcBef>
              <a:buNone/>
            </a:pPr>
            <a:r>
              <a:rPr lang="cs-CZ" altLang="zh-TW" sz="1800" b="1" dirty="0" err="1">
                <a:latin typeface="Georgia" panose="02040502050405020303" pitchFamily="18" charset="0"/>
                <a:ea typeface="PMingLiU" panose="02020500000000000000" pitchFamily="18" charset="-120"/>
                <a:cs typeface="Times New Roman" panose="02020603050405020304" pitchFamily="18" charset="0"/>
              </a:rPr>
              <a:t>Xunzi</a:t>
            </a:r>
            <a:r>
              <a:rPr lang="cs-CZ" altLang="zh-TW" sz="1800" b="1" dirty="0">
                <a:latin typeface="Georgia" panose="02040502050405020303" pitchFamily="18" charset="0"/>
                <a:ea typeface="PMingLiU" panose="02020500000000000000" pitchFamily="18" charset="-120"/>
                <a:cs typeface="Times New Roman" panose="02020603050405020304" pitchFamily="18" charset="0"/>
              </a:rPr>
              <a:t> 9, 18</a:t>
            </a:r>
            <a:r>
              <a:rPr lang="cs-CZ" altLang="zh-TW" sz="1800" dirty="0">
                <a:latin typeface="Georgia" panose="02040502050405020303" pitchFamily="18" charset="0"/>
                <a:ea typeface="PMingLiU" panose="02020500000000000000" pitchFamily="18" charset="-120"/>
                <a:cs typeface="Times New Roman" panose="02020603050405020304" pitchFamily="18" charset="0"/>
              </a:rPr>
              <a:t>  </a:t>
            </a:r>
          </a:p>
          <a:p>
            <a:pPr marL="678180" lvl="1" indent="0">
              <a:lnSpc>
                <a:spcPct val="100000"/>
              </a:lnSpc>
              <a:spcBef>
                <a:spcPts val="600"/>
              </a:spcBef>
              <a:buNone/>
            </a:pPr>
            <a:r>
              <a:rPr lang="zh-TW" altLang="en-US" sz="1800" dirty="0">
                <a:latin typeface="Georgia" panose="02040502050405020303" pitchFamily="18" charset="0"/>
                <a:ea typeface="PMingLiU" panose="02020500000000000000" pitchFamily="18" charset="-120"/>
                <a:cs typeface="Times New Roman" panose="02020603050405020304" pitchFamily="18" charset="0"/>
              </a:rPr>
              <a:t>君子</a:t>
            </a:r>
            <a:r>
              <a:rPr lang="zh-TW" altLang="en-US" sz="1800" b="1" dirty="0">
                <a:solidFill>
                  <a:srgbClr val="FF0000"/>
                </a:solidFill>
                <a:latin typeface="Georgia" panose="02040502050405020303" pitchFamily="18" charset="0"/>
                <a:ea typeface="PMingLiU" panose="02020500000000000000" pitchFamily="18" charset="-120"/>
                <a:cs typeface="Times New Roman" panose="02020603050405020304" pitchFamily="18" charset="0"/>
              </a:rPr>
              <a:t>理</a:t>
            </a:r>
            <a:r>
              <a:rPr lang="zh-TW" altLang="en-US" sz="1800" dirty="0">
                <a:latin typeface="Georgia" panose="02040502050405020303" pitchFamily="18" charset="0"/>
                <a:ea typeface="PMingLiU" panose="02020500000000000000" pitchFamily="18" charset="-120"/>
                <a:cs typeface="Times New Roman" panose="02020603050405020304" pitchFamily="18" charset="0"/>
              </a:rPr>
              <a:t>天地；</a:t>
            </a:r>
            <a:r>
              <a:rPr lang="en-US" altLang="zh-TW" sz="1800" dirty="0">
                <a:latin typeface="Georgia" panose="02040502050405020303" pitchFamily="18" charset="0"/>
                <a:ea typeface="PMingLiU" panose="02020500000000000000" pitchFamily="18" charset="-120"/>
                <a:cs typeface="Times New Roman" panose="02020603050405020304" pitchFamily="18" charset="0"/>
              </a:rPr>
              <a:t>(...) </a:t>
            </a:r>
            <a:r>
              <a:rPr lang="zh-TW" altLang="en-US" sz="1800" dirty="0">
                <a:latin typeface="Georgia" panose="02040502050405020303" pitchFamily="18" charset="0"/>
                <a:ea typeface="PMingLiU" panose="02020500000000000000" pitchFamily="18" charset="-120"/>
                <a:cs typeface="Times New Roman" panose="02020603050405020304" pitchFamily="18" charset="0"/>
              </a:rPr>
              <a:t>無君子，則天地不</a:t>
            </a:r>
            <a:r>
              <a:rPr lang="zh-TW" altLang="en-US" sz="1800" b="1" dirty="0">
                <a:solidFill>
                  <a:srgbClr val="FF0000"/>
                </a:solidFill>
                <a:latin typeface="Georgia" panose="02040502050405020303" pitchFamily="18" charset="0"/>
                <a:ea typeface="PMingLiU" panose="02020500000000000000" pitchFamily="18" charset="-120"/>
                <a:cs typeface="Times New Roman" panose="02020603050405020304" pitchFamily="18" charset="0"/>
              </a:rPr>
              <a:t>理</a:t>
            </a:r>
            <a:r>
              <a:rPr lang="zh-TW" altLang="en-US" sz="1800" dirty="0">
                <a:latin typeface="Georgia" panose="02040502050405020303" pitchFamily="18" charset="0"/>
                <a:ea typeface="PMingLiU" panose="02020500000000000000" pitchFamily="18" charset="-120"/>
                <a:cs typeface="Times New Roman" panose="02020603050405020304" pitchFamily="18" charset="0"/>
              </a:rPr>
              <a:t>。</a:t>
            </a:r>
          </a:p>
          <a:p>
            <a:pPr marL="678180" lvl="1" indent="0">
              <a:lnSpc>
                <a:spcPct val="100000"/>
              </a:lnSpc>
              <a:spcBef>
                <a:spcPts val="600"/>
              </a:spcBef>
              <a:buNone/>
            </a:pPr>
            <a:r>
              <a:rPr lang="cs-CZ" altLang="zh-TW" sz="1800" dirty="0">
                <a:latin typeface="Georgia" panose="02040502050405020303" pitchFamily="18" charset="0"/>
                <a:ea typeface="PMingLiU" panose="02020500000000000000" pitchFamily="18" charset="-120"/>
                <a:cs typeface="Times New Roman" panose="02020603050405020304" pitchFamily="18" charset="0"/>
              </a:rPr>
              <a:t>„Ušlechtilý muž strukturuje nebe a zemi; (...) Kdyby nebylo ušlechtilého muže, nebe a země by nebyly uspořádané/neměly by strukturu.“</a:t>
            </a:r>
          </a:p>
          <a:p>
            <a:pPr marL="678180" lvl="1" indent="0">
              <a:lnSpc>
                <a:spcPct val="100000"/>
              </a:lnSpc>
              <a:spcBef>
                <a:spcPts val="600"/>
              </a:spcBef>
              <a:buNone/>
            </a:pPr>
            <a:endParaRPr lang="cs-CZ" altLang="zh-TW" sz="1800"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endParaRPr lang="cs-CZ" sz="1800"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endParaRPr lang="cs-CZ" sz="1800" dirty="0">
              <a:latin typeface="Georgia" panose="02040502050405020303"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077816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683172"/>
            <a:ext cx="10515600" cy="5493791"/>
          </a:xfrm>
        </p:spPr>
        <p:txBody>
          <a:bodyPr>
            <a:noAutofit/>
          </a:bodyPr>
          <a:lstStyle/>
          <a:p>
            <a:pPr marL="678180" lvl="1" indent="0">
              <a:lnSpc>
                <a:spcPct val="100000"/>
              </a:lnSpc>
              <a:spcBef>
                <a:spcPts val="600"/>
              </a:spcBef>
              <a:buNone/>
            </a:pPr>
            <a:endParaRPr lang="cs-CZ" sz="1800" b="1"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r>
              <a:rPr lang="cs-CZ" sz="2000" i="1" dirty="0">
                <a:latin typeface="Georgia" panose="02040502050405020303" pitchFamily="18" charset="0"/>
                <a:ea typeface="PMingLiU" panose="02020500000000000000" pitchFamily="18" charset="-120"/>
                <a:cs typeface="Times New Roman" panose="02020603050405020304" pitchFamily="18" charset="0"/>
              </a:rPr>
              <a:t>Účelová v. neúčelová interpretce „ne-konání“ (nezáměrného jednání), </a:t>
            </a:r>
            <a:r>
              <a:rPr lang="cs-CZ" sz="2000" i="1" dirty="0" err="1">
                <a:latin typeface="Georgia" panose="02040502050405020303" pitchFamily="18" charset="0"/>
                <a:ea typeface="PMingLiU" panose="02020500000000000000" pitchFamily="18" charset="-120"/>
                <a:cs typeface="Times New Roman" panose="02020603050405020304" pitchFamily="18" charset="0"/>
              </a:rPr>
              <a:t>wu</a:t>
            </a:r>
            <a:r>
              <a:rPr lang="cs-CZ" sz="2000" i="1" dirty="0">
                <a:latin typeface="Georgia" panose="02040502050405020303" pitchFamily="18" charset="0"/>
                <a:ea typeface="PMingLiU" panose="02020500000000000000" pitchFamily="18" charset="-120"/>
                <a:cs typeface="Times New Roman" panose="02020603050405020304" pitchFamily="18" charset="0"/>
              </a:rPr>
              <a:t> </a:t>
            </a:r>
            <a:r>
              <a:rPr lang="cs-CZ" sz="2000" i="1" dirty="0" err="1">
                <a:latin typeface="Georgia" panose="02040502050405020303" pitchFamily="18" charset="0"/>
                <a:ea typeface="PMingLiU" panose="02020500000000000000" pitchFamily="18" charset="-120"/>
                <a:cs typeface="Times New Roman" panose="02020603050405020304" pitchFamily="18" charset="0"/>
              </a:rPr>
              <a:t>wei</a:t>
            </a:r>
            <a:r>
              <a:rPr lang="cs-CZ" sz="2000" i="1" dirty="0">
                <a:latin typeface="Georgia" panose="02040502050405020303" pitchFamily="18" charset="0"/>
                <a:ea typeface="PMingLiU" panose="02020500000000000000" pitchFamily="18" charset="-120"/>
                <a:cs typeface="Times New Roman" panose="02020603050405020304" pitchFamily="18" charset="0"/>
              </a:rPr>
              <a:t> </a:t>
            </a:r>
            <a:r>
              <a:rPr lang="zh-TW" altLang="en-US" sz="2000" dirty="0">
                <a:latin typeface="Georgia" panose="02040502050405020303" pitchFamily="18" charset="0"/>
                <a:ea typeface="PMingLiU" panose="02020500000000000000" pitchFamily="18" charset="-120"/>
                <a:cs typeface="Times New Roman" panose="02020603050405020304" pitchFamily="18" charset="0"/>
              </a:rPr>
              <a:t>無為</a:t>
            </a:r>
            <a:r>
              <a:rPr lang="cs-CZ" sz="2000" i="1" dirty="0">
                <a:latin typeface="Georgia" panose="02040502050405020303" pitchFamily="18" charset="0"/>
                <a:ea typeface="PMingLiU" panose="02020500000000000000" pitchFamily="18" charset="-120"/>
                <a:cs typeface="Times New Roman" panose="02020603050405020304" pitchFamily="18" charset="0"/>
              </a:rPr>
              <a:t>  </a:t>
            </a:r>
            <a:endParaRPr lang="cs-CZ" i="1"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endParaRPr lang="cs-CZ" sz="1800" b="1"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r>
              <a:rPr lang="cs-CZ" sz="1800" b="1" dirty="0" err="1">
                <a:latin typeface="Georgia" panose="02040502050405020303" pitchFamily="18" charset="0"/>
                <a:ea typeface="PMingLiU" panose="02020500000000000000" pitchFamily="18" charset="-120"/>
                <a:cs typeface="Times New Roman" panose="02020603050405020304" pitchFamily="18" charset="0"/>
              </a:rPr>
              <a:t>Laozi</a:t>
            </a:r>
            <a:r>
              <a:rPr lang="cs-CZ" sz="1800" b="1" dirty="0">
                <a:latin typeface="Georgia" panose="02040502050405020303" pitchFamily="18" charset="0"/>
                <a:ea typeface="PMingLiU" panose="02020500000000000000" pitchFamily="18" charset="-120"/>
                <a:cs typeface="Times New Roman" panose="02020603050405020304" pitchFamily="18" charset="0"/>
              </a:rPr>
              <a:t> 47</a:t>
            </a:r>
          </a:p>
          <a:p>
            <a:pPr marL="678180" lvl="1" indent="0">
              <a:lnSpc>
                <a:spcPct val="100000"/>
              </a:lnSpc>
              <a:spcBef>
                <a:spcPts val="600"/>
              </a:spcBef>
              <a:buNone/>
            </a:pPr>
            <a:r>
              <a:rPr lang="zh-TW" altLang="en-US" sz="1800" dirty="0">
                <a:latin typeface="Georgia" panose="02040502050405020303" pitchFamily="18" charset="0"/>
                <a:ea typeface="PMingLiU" panose="02020500000000000000" pitchFamily="18" charset="-120"/>
                <a:cs typeface="Times New Roman" panose="02020603050405020304" pitchFamily="18" charset="0"/>
              </a:rPr>
              <a:t>是以聖人不行而知，不見而名，不為而成。</a:t>
            </a:r>
            <a:endParaRPr lang="cs-CZ" altLang="zh-TW" sz="1800"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r>
              <a:rPr lang="cs-CZ" sz="1800" dirty="0">
                <a:latin typeface="Georgia" panose="02040502050405020303" pitchFamily="18" charset="0"/>
                <a:ea typeface="PMingLiU" panose="02020500000000000000" pitchFamily="18" charset="-120"/>
                <a:cs typeface="Times New Roman" panose="02020603050405020304" pitchFamily="18" charset="0"/>
              </a:rPr>
              <a:t>„To je, proč moudrý ví, aniž by někam šel, má jasno, aniž by viděl, uspěje, aniž by konal.“  </a:t>
            </a:r>
          </a:p>
          <a:p>
            <a:pPr marL="678180" lvl="1" indent="0">
              <a:lnSpc>
                <a:spcPct val="100000"/>
              </a:lnSpc>
              <a:spcBef>
                <a:spcPts val="600"/>
              </a:spcBef>
              <a:buNone/>
            </a:pPr>
            <a:endParaRPr lang="cs-CZ" sz="1800" b="1"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r>
              <a:rPr lang="cs-CZ" sz="1800" b="1" dirty="0">
                <a:latin typeface="Georgia" panose="02040502050405020303" pitchFamily="18" charset="0"/>
                <a:ea typeface="PMingLiU" panose="02020500000000000000" pitchFamily="18" charset="-120"/>
                <a:cs typeface="Times New Roman" panose="02020603050405020304" pitchFamily="18" charset="0"/>
              </a:rPr>
              <a:t>HFZ 21, 18:</a:t>
            </a:r>
          </a:p>
          <a:p>
            <a:pPr marL="678180" lvl="1" indent="0">
              <a:lnSpc>
                <a:spcPct val="100000"/>
              </a:lnSpc>
              <a:spcBef>
                <a:spcPts val="600"/>
              </a:spcBef>
              <a:buNone/>
            </a:pPr>
            <a:r>
              <a:rPr lang="zh-TW" altLang="en-US" sz="1800" dirty="0">
                <a:latin typeface="Georgia" panose="02040502050405020303" pitchFamily="18" charset="0"/>
                <a:ea typeface="PMingLiU" panose="02020500000000000000" pitchFamily="18" charset="-120"/>
                <a:cs typeface="Times New Roman" panose="02020603050405020304" pitchFamily="18" charset="0"/>
              </a:rPr>
              <a:t>隨時以舉事，因資而立功，用萬物之能而獲利其上，故曰：「不為而成。」</a:t>
            </a:r>
            <a:endParaRPr lang="cs-CZ" sz="1800"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r>
              <a:rPr lang="cs-CZ" sz="1800" dirty="0">
                <a:latin typeface="Georgia" panose="02040502050405020303" pitchFamily="18" charset="0"/>
                <a:ea typeface="PMingLiU" panose="02020500000000000000" pitchFamily="18" charset="-120"/>
                <a:cs typeface="Times New Roman" panose="02020603050405020304" pitchFamily="18" charset="0"/>
              </a:rPr>
              <a:t>„Pouští se do věcí v příhodnou dobu, staví výsledek na dostupných zdrojích a využívá potenciál všech věcí, a pak z nich má zisk. Proto se říká: Nekoná a dosahuje úspěchu.“</a:t>
            </a:r>
          </a:p>
          <a:p>
            <a:pPr marL="678180" lvl="1" indent="0">
              <a:lnSpc>
                <a:spcPct val="100000"/>
              </a:lnSpc>
              <a:spcBef>
                <a:spcPts val="600"/>
              </a:spcBef>
              <a:buNone/>
            </a:pPr>
            <a:endParaRPr lang="cs-CZ" altLang="zh-TW" sz="1800"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endParaRPr lang="cs-CZ" sz="1800" dirty="0">
              <a:latin typeface="Georgia" panose="02040502050405020303" pitchFamily="18" charset="0"/>
              <a:ea typeface="PMingLiU" panose="02020500000000000000" pitchFamily="18" charset="-120"/>
              <a:cs typeface="Times New Roman" panose="02020603050405020304" pitchFamily="18" charset="0"/>
            </a:endParaRPr>
          </a:p>
          <a:p>
            <a:pPr marL="678180" lvl="1" indent="0">
              <a:lnSpc>
                <a:spcPct val="100000"/>
              </a:lnSpc>
              <a:spcBef>
                <a:spcPts val="600"/>
              </a:spcBef>
              <a:buNone/>
            </a:pPr>
            <a:endParaRPr lang="cs-CZ" sz="1800" dirty="0">
              <a:latin typeface="Georgia" panose="02040502050405020303"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63721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nSpc>
                <a:spcPct val="150000"/>
              </a:lnSpc>
            </a:pPr>
            <a:r>
              <a:rPr lang="cs-CZ" dirty="0">
                <a:latin typeface="Georgia" panose="02040502050405020303" pitchFamily="18" charset="0"/>
              </a:rPr>
              <a:t>Taoismus v. </a:t>
            </a:r>
            <a:r>
              <a:rPr lang="cs-CZ" dirty="0" err="1">
                <a:latin typeface="Georgia" panose="02040502050405020303" pitchFamily="18" charset="0"/>
              </a:rPr>
              <a:t>legismus</a:t>
            </a:r>
            <a:r>
              <a:rPr lang="cs-CZ" dirty="0">
                <a:latin typeface="Georgia" panose="02040502050405020303" pitchFamily="18" charset="0"/>
              </a:rPr>
              <a:t>?   </a:t>
            </a:r>
            <a:r>
              <a:rPr lang="cs-CZ" altLang="zh-TW" dirty="0">
                <a:latin typeface="Georgia" panose="02040502050405020303" pitchFamily="18" charset="0"/>
              </a:rPr>
              <a:t>	</a:t>
            </a:r>
            <a:r>
              <a:rPr lang="zh-TW" altLang="en-US" dirty="0">
                <a:latin typeface="Georgia" panose="02040502050405020303" pitchFamily="18" charset="0"/>
              </a:rPr>
              <a:t>  </a:t>
            </a:r>
            <a:r>
              <a:rPr lang="cs-CZ" altLang="zh-TW" dirty="0">
                <a:latin typeface="Georgia" panose="02040502050405020303" pitchFamily="18" charset="0"/>
              </a:rPr>
              <a:t>  			</a:t>
            </a:r>
            <a:endParaRPr lang="cs-CZ" dirty="0">
              <a:latin typeface="Georgia" panose="02040502050405020303" pitchFamily="18" charset="0"/>
            </a:endParaRPr>
          </a:p>
        </p:txBody>
      </p:sp>
      <p:sp>
        <p:nvSpPr>
          <p:cNvPr id="7" name="Zástupný obsah 6">
            <a:extLst>
              <a:ext uri="{FF2B5EF4-FFF2-40B4-BE49-F238E27FC236}">
                <a16:creationId xmlns:a16="http://schemas.microsoft.com/office/drawing/2014/main" id="{E4210E2A-AF6E-4ED6-9B60-EB02DB6F89A1}"/>
              </a:ext>
            </a:extLst>
          </p:cNvPr>
          <p:cNvSpPr>
            <a:spLocks noGrp="1"/>
          </p:cNvSpPr>
          <p:nvPr>
            <p:ph sz="half" idx="1"/>
          </p:nvPr>
        </p:nvSpPr>
        <p:spPr/>
        <p:txBody>
          <a:bodyPr>
            <a:normAutofit lnSpcReduction="10000"/>
          </a:bodyPr>
          <a:lstStyle/>
          <a:p>
            <a:pPr marL="0" indent="0">
              <a:buNone/>
            </a:pPr>
            <a:r>
              <a:rPr lang="cs-CZ" altLang="zh-TW" b="1" dirty="0">
                <a:latin typeface="Georgia" panose="02040502050405020303" pitchFamily="18" charset="0"/>
              </a:rPr>
              <a:t>fa </a:t>
            </a:r>
            <a:r>
              <a:rPr lang="zh-TW" altLang="en-US" b="1" dirty="0">
                <a:latin typeface="Georgia" panose="02040502050405020303" pitchFamily="18" charset="0"/>
              </a:rPr>
              <a:t>法</a:t>
            </a:r>
            <a:endParaRPr lang="cs-CZ" altLang="zh-TW" b="1" dirty="0">
              <a:latin typeface="Georgia" panose="02040502050405020303" pitchFamily="18" charset="0"/>
            </a:endParaRPr>
          </a:p>
          <a:p>
            <a:pPr>
              <a:buFontTx/>
              <a:buChar char="-"/>
            </a:pPr>
            <a:r>
              <a:rPr lang="cs-CZ" altLang="zh-TW" sz="2000" dirty="0">
                <a:latin typeface="Georgia" panose="02040502050405020303" pitchFamily="18" charset="0"/>
              </a:rPr>
              <a:t>Důraz na předvídatelnost, osvědčené postupy (</a:t>
            </a:r>
            <a:r>
              <a:rPr lang="cs-CZ" altLang="zh-TW" sz="2000" dirty="0" err="1">
                <a:latin typeface="Georgia" panose="02040502050405020303" pitchFamily="18" charset="0"/>
              </a:rPr>
              <a:t>fang</a:t>
            </a:r>
            <a:r>
              <a:rPr lang="cs-CZ" altLang="zh-TW" sz="2000" dirty="0">
                <a:latin typeface="Georgia" panose="02040502050405020303" pitchFamily="18" charset="0"/>
              </a:rPr>
              <a:t> </a:t>
            </a:r>
            <a:r>
              <a:rPr lang="zh-TW" altLang="en-US" sz="2000" dirty="0">
                <a:latin typeface="Georgia" panose="02040502050405020303" pitchFamily="18" charset="0"/>
              </a:rPr>
              <a:t>方</a:t>
            </a:r>
            <a:r>
              <a:rPr lang="cs-CZ" altLang="zh-TW" sz="2000" dirty="0">
                <a:latin typeface="Georgia" panose="02040502050405020303" pitchFamily="18" charset="0"/>
              </a:rPr>
              <a:t>), techniky (</a:t>
            </a:r>
            <a:r>
              <a:rPr lang="cs-CZ" altLang="zh-TW" sz="2000" dirty="0" err="1">
                <a:latin typeface="Georgia" panose="02040502050405020303" pitchFamily="18" charset="0"/>
              </a:rPr>
              <a:t>shu</a:t>
            </a:r>
            <a:r>
              <a:rPr lang="cs-CZ" altLang="zh-TW" sz="2000" dirty="0">
                <a:latin typeface="Georgia" panose="02040502050405020303" pitchFamily="18" charset="0"/>
              </a:rPr>
              <a:t> </a:t>
            </a:r>
            <a:r>
              <a:rPr lang="zh-TW" altLang="en-US" sz="2000" dirty="0">
                <a:latin typeface="Georgia" panose="02040502050405020303" pitchFamily="18" charset="0"/>
              </a:rPr>
              <a:t>術</a:t>
            </a:r>
            <a:r>
              <a:rPr lang="cs-CZ" altLang="zh-TW" sz="2000" dirty="0">
                <a:latin typeface="Georgia" panose="02040502050405020303" pitchFamily="18" charset="0"/>
              </a:rPr>
              <a:t>), měřidla (</a:t>
            </a:r>
            <a:r>
              <a:rPr lang="cs-CZ" altLang="zh-TW" sz="2000" dirty="0" err="1">
                <a:latin typeface="Georgia" panose="02040502050405020303" pitchFamily="18" charset="0"/>
              </a:rPr>
              <a:t>du</a:t>
            </a:r>
            <a:r>
              <a:rPr lang="cs-CZ" altLang="zh-TW" sz="2000" dirty="0">
                <a:latin typeface="Georgia" panose="02040502050405020303" pitchFamily="18" charset="0"/>
              </a:rPr>
              <a:t> </a:t>
            </a:r>
            <a:r>
              <a:rPr lang="zh-TW" altLang="en-US" sz="2000" dirty="0">
                <a:latin typeface="Georgia" panose="02040502050405020303" pitchFamily="18" charset="0"/>
              </a:rPr>
              <a:t>度</a:t>
            </a:r>
            <a:r>
              <a:rPr lang="cs-CZ" altLang="zh-TW" sz="2000" dirty="0">
                <a:latin typeface="Georgia" panose="02040502050405020303" pitchFamily="18" charset="0"/>
              </a:rPr>
              <a:t>), pravidelnosti (</a:t>
            </a:r>
            <a:r>
              <a:rPr lang="cs-CZ" altLang="zh-TW" sz="2000" dirty="0" err="1">
                <a:latin typeface="Georgia" panose="02040502050405020303" pitchFamily="18" charset="0"/>
              </a:rPr>
              <a:t>li</a:t>
            </a:r>
            <a:r>
              <a:rPr lang="cs-CZ" altLang="zh-TW" sz="2000" dirty="0">
                <a:latin typeface="Georgia" panose="02040502050405020303" pitchFamily="18" charset="0"/>
              </a:rPr>
              <a:t> </a:t>
            </a:r>
            <a:r>
              <a:rPr lang="zh-TW" altLang="en-US" sz="2000" dirty="0">
                <a:latin typeface="Georgia" panose="02040502050405020303" pitchFamily="18" charset="0"/>
              </a:rPr>
              <a:t>理</a:t>
            </a:r>
            <a:r>
              <a:rPr lang="cs-CZ" altLang="zh-TW" sz="2000" dirty="0">
                <a:latin typeface="Georgia" panose="02040502050405020303" pitchFamily="18" charset="0"/>
              </a:rPr>
              <a:t>)</a:t>
            </a:r>
          </a:p>
          <a:p>
            <a:pPr>
              <a:buFontTx/>
              <a:buChar char="-"/>
            </a:pPr>
            <a:r>
              <a:rPr lang="cs-CZ" altLang="zh-TW" sz="2000" dirty="0">
                <a:latin typeface="Georgia" panose="02040502050405020303" pitchFamily="18" charset="0"/>
              </a:rPr>
              <a:t>Nespoléhat u lidí na vzdělání, kultivovanost, sladění, tradiční hodnoty, ale mechanicky ovládat pomocí trestů a odměn (dvě rukojeti)</a:t>
            </a:r>
          </a:p>
          <a:p>
            <a:pPr>
              <a:buFontTx/>
              <a:buChar char="-"/>
            </a:pPr>
            <a:r>
              <a:rPr lang="cs-CZ" altLang="zh-TW" sz="2000" dirty="0">
                <a:latin typeface="Georgia" panose="02040502050405020303" pitchFamily="18" charset="0"/>
              </a:rPr>
              <a:t>Jediný skutečný subjekt je svrchovaný vládce, ostatní pouze plní úkoly (rozbití rodového systému, základ meritokracie)</a:t>
            </a:r>
          </a:p>
          <a:p>
            <a:pPr>
              <a:buFontTx/>
              <a:buChar char="-"/>
            </a:pPr>
            <a:r>
              <a:rPr lang="cs-CZ" altLang="zh-TW" sz="2000" dirty="0">
                <a:latin typeface="Georgia" panose="02040502050405020303" pitchFamily="18" charset="0"/>
              </a:rPr>
              <a:t>Vládce určuje </a:t>
            </a:r>
            <a:r>
              <a:rPr lang="cs-CZ" altLang="zh-TW" sz="2000" i="1" dirty="0" err="1">
                <a:latin typeface="Georgia" panose="02040502050405020303" pitchFamily="18" charset="0"/>
              </a:rPr>
              <a:t>dao</a:t>
            </a:r>
            <a:r>
              <a:rPr lang="cs-CZ" altLang="zh-TW" sz="2000" i="1" dirty="0">
                <a:latin typeface="Georgia" panose="02040502050405020303" pitchFamily="18" charset="0"/>
              </a:rPr>
              <a:t>, </a:t>
            </a:r>
            <a:r>
              <a:rPr lang="cs-CZ" altLang="zh-TW" sz="2000" dirty="0">
                <a:latin typeface="Georgia" panose="02040502050405020303" pitchFamily="18" charset="0"/>
              </a:rPr>
              <a:t>jeho </a:t>
            </a:r>
            <a:r>
              <a:rPr lang="cs-CZ" altLang="zh-TW" sz="2000" i="1" dirty="0">
                <a:latin typeface="Georgia" panose="02040502050405020303" pitchFamily="18" charset="0"/>
              </a:rPr>
              <a:t>de</a:t>
            </a:r>
            <a:r>
              <a:rPr lang="cs-CZ" altLang="zh-TW" sz="2000" dirty="0">
                <a:latin typeface="Georgia" panose="02040502050405020303" pitchFamily="18" charset="0"/>
              </a:rPr>
              <a:t> vychází ze svrchovaného postavení (strategická výhoda – </a:t>
            </a:r>
            <a:r>
              <a:rPr lang="cs-CZ" altLang="zh-TW" sz="2000" dirty="0" err="1">
                <a:latin typeface="Georgia" panose="02040502050405020303" pitchFamily="18" charset="0"/>
              </a:rPr>
              <a:t>shi</a:t>
            </a:r>
            <a:r>
              <a:rPr lang="cs-CZ" altLang="zh-TW" sz="2000" dirty="0">
                <a:latin typeface="Georgia" panose="02040502050405020303" pitchFamily="18" charset="0"/>
              </a:rPr>
              <a:t> </a:t>
            </a:r>
            <a:r>
              <a:rPr lang="zh-TW" altLang="en-US" sz="2000" dirty="0">
                <a:latin typeface="Georgia" panose="02040502050405020303" pitchFamily="18" charset="0"/>
              </a:rPr>
              <a:t>勢</a:t>
            </a:r>
            <a:r>
              <a:rPr lang="cs-CZ" altLang="zh-TW" sz="2000" dirty="0">
                <a:latin typeface="Georgia" panose="02040502050405020303" pitchFamily="18" charset="0"/>
              </a:rPr>
              <a:t>)</a:t>
            </a:r>
          </a:p>
          <a:p>
            <a:pPr>
              <a:buFontTx/>
              <a:buChar char="-"/>
            </a:pPr>
            <a:endParaRPr lang="cs-CZ" altLang="zh-TW" sz="2400" dirty="0">
              <a:latin typeface="Georgia" panose="02040502050405020303" pitchFamily="18" charset="0"/>
            </a:endParaRPr>
          </a:p>
          <a:p>
            <a:pPr marL="0" indent="0">
              <a:buNone/>
            </a:pPr>
            <a:endParaRPr lang="cs-CZ" dirty="0"/>
          </a:p>
        </p:txBody>
      </p:sp>
      <p:sp>
        <p:nvSpPr>
          <p:cNvPr id="8" name="Zástupný obsah 7">
            <a:extLst>
              <a:ext uri="{FF2B5EF4-FFF2-40B4-BE49-F238E27FC236}">
                <a16:creationId xmlns:a16="http://schemas.microsoft.com/office/drawing/2014/main" id="{65D144A8-E6F3-43FF-A625-F95FD94A25E4}"/>
              </a:ext>
            </a:extLst>
          </p:cNvPr>
          <p:cNvSpPr>
            <a:spLocks noGrp="1"/>
          </p:cNvSpPr>
          <p:nvPr>
            <p:ph sz="half" idx="2"/>
          </p:nvPr>
        </p:nvSpPr>
        <p:spPr/>
        <p:txBody>
          <a:bodyPr>
            <a:normAutofit lnSpcReduction="10000"/>
          </a:bodyPr>
          <a:lstStyle/>
          <a:p>
            <a:pPr marL="0" indent="0">
              <a:buNone/>
            </a:pPr>
            <a:r>
              <a:rPr lang="cs-CZ" b="1" dirty="0" err="1">
                <a:latin typeface="Georgia" panose="02040502050405020303" pitchFamily="18" charset="0"/>
              </a:rPr>
              <a:t>dao</a:t>
            </a:r>
            <a:r>
              <a:rPr lang="cs-CZ" b="1" dirty="0">
                <a:latin typeface="Georgia" panose="02040502050405020303" pitchFamily="18" charset="0"/>
              </a:rPr>
              <a:t> </a:t>
            </a:r>
            <a:r>
              <a:rPr lang="zh-TW" altLang="en-US" b="1" dirty="0">
                <a:latin typeface="Georgia" panose="02040502050405020303" pitchFamily="18" charset="0"/>
              </a:rPr>
              <a:t>道</a:t>
            </a:r>
            <a:endParaRPr lang="cs-CZ" altLang="zh-TW" b="1" dirty="0">
              <a:latin typeface="Georgia" panose="02040502050405020303" pitchFamily="18" charset="0"/>
            </a:endParaRPr>
          </a:p>
          <a:p>
            <a:pPr>
              <a:buFontTx/>
              <a:buChar char="-"/>
            </a:pPr>
            <a:r>
              <a:rPr lang="cs-CZ" sz="2000" dirty="0">
                <a:latin typeface="Georgia" panose="02040502050405020303" pitchFamily="18" charset="0"/>
              </a:rPr>
              <a:t>Důraz na radikální </a:t>
            </a:r>
            <a:r>
              <a:rPr lang="cs-CZ" sz="2000" dirty="0" err="1">
                <a:latin typeface="Georgia" panose="02040502050405020303" pitchFamily="18" charset="0"/>
              </a:rPr>
              <a:t>procesovost</a:t>
            </a:r>
            <a:r>
              <a:rPr lang="cs-CZ" sz="2000" dirty="0">
                <a:latin typeface="Georgia" panose="02040502050405020303" pitchFamily="18" charset="0"/>
              </a:rPr>
              <a:t> (- </a:t>
            </a:r>
            <a:r>
              <a:rPr lang="cs-CZ" sz="2000" dirty="0" err="1">
                <a:latin typeface="Georgia" panose="02040502050405020303" pitchFamily="18" charset="0"/>
              </a:rPr>
              <a:t>wu</a:t>
            </a:r>
            <a:r>
              <a:rPr lang="cs-CZ" sz="2000" dirty="0">
                <a:latin typeface="Georgia" panose="02040502050405020303" pitchFamily="18" charset="0"/>
              </a:rPr>
              <a:t> </a:t>
            </a:r>
            <a:r>
              <a:rPr lang="cs-CZ" sz="2000" dirty="0" err="1">
                <a:latin typeface="Georgia" panose="02040502050405020303" pitchFamily="18" charset="0"/>
              </a:rPr>
              <a:t>ming</a:t>
            </a:r>
            <a:r>
              <a:rPr lang="cs-CZ" sz="2000" dirty="0">
                <a:latin typeface="Georgia" panose="02040502050405020303" pitchFamily="18" charset="0"/>
              </a:rPr>
              <a:t> </a:t>
            </a:r>
            <a:r>
              <a:rPr lang="zh-TW" altLang="en-US" sz="2000" dirty="0">
                <a:latin typeface="Georgia" panose="02040502050405020303" pitchFamily="18" charset="0"/>
              </a:rPr>
              <a:t>無名</a:t>
            </a:r>
            <a:r>
              <a:rPr lang="cs-CZ" sz="2000" dirty="0">
                <a:latin typeface="Georgia" panose="02040502050405020303" pitchFamily="18" charset="0"/>
              </a:rPr>
              <a:t>, </a:t>
            </a:r>
            <a:r>
              <a:rPr lang="cs-CZ" sz="2000" dirty="0" err="1">
                <a:latin typeface="Georgia" panose="02040502050405020303" pitchFamily="18" charset="0"/>
              </a:rPr>
              <a:t>wu</a:t>
            </a:r>
            <a:r>
              <a:rPr lang="zh-TW" altLang="en-US" sz="2000" dirty="0">
                <a:latin typeface="Georgia" panose="02040502050405020303" pitchFamily="18" charset="0"/>
              </a:rPr>
              <a:t> </a:t>
            </a:r>
            <a:r>
              <a:rPr lang="cs-CZ" altLang="zh-TW" sz="2000" dirty="0" err="1">
                <a:latin typeface="Georgia" panose="02040502050405020303" pitchFamily="18" charset="0"/>
              </a:rPr>
              <a:t>you</a:t>
            </a:r>
            <a:r>
              <a:rPr lang="cs-CZ" altLang="zh-TW" sz="2000" dirty="0">
                <a:latin typeface="Georgia" panose="02040502050405020303" pitchFamily="18" charset="0"/>
              </a:rPr>
              <a:t> </a:t>
            </a:r>
            <a:r>
              <a:rPr lang="zh-TW" altLang="en-US" sz="2000" dirty="0">
                <a:latin typeface="Georgia" panose="02040502050405020303" pitchFamily="18" charset="0"/>
              </a:rPr>
              <a:t>無有</a:t>
            </a:r>
            <a:r>
              <a:rPr lang="cs-CZ" sz="2000" dirty="0">
                <a:latin typeface="Georgia" panose="02040502050405020303" pitchFamily="18" charset="0"/>
              </a:rPr>
              <a:t>)</a:t>
            </a:r>
          </a:p>
          <a:p>
            <a:pPr>
              <a:buFontTx/>
              <a:buChar char="-"/>
            </a:pPr>
            <a:r>
              <a:rPr lang="cs-CZ" sz="2000" dirty="0">
                <a:latin typeface="Georgia" panose="02040502050405020303" pitchFamily="18" charset="0"/>
              </a:rPr>
              <a:t>Pokud bylo v minulosti něco správně, bylo to proto, že vládci měli blíž k přirozenému běhu věcí</a:t>
            </a:r>
          </a:p>
          <a:p>
            <a:pPr>
              <a:buFontTx/>
              <a:buChar char="-"/>
            </a:pPr>
            <a:r>
              <a:rPr lang="cs-CZ" sz="2000" dirty="0">
                <a:latin typeface="Georgia" panose="02040502050405020303" pitchFamily="18" charset="0"/>
              </a:rPr>
              <a:t>Subjektem je ten, kdo se rozhoduje v souladu s </a:t>
            </a:r>
            <a:r>
              <a:rPr lang="cs-CZ" sz="2000" i="1" dirty="0" err="1">
                <a:latin typeface="Georgia" panose="02040502050405020303" pitchFamily="18" charset="0"/>
              </a:rPr>
              <a:t>dao</a:t>
            </a:r>
            <a:r>
              <a:rPr lang="zh-TW" altLang="en-US" sz="2000" i="1" dirty="0">
                <a:latin typeface="Georgia" panose="02040502050405020303" pitchFamily="18" charset="0"/>
              </a:rPr>
              <a:t> </a:t>
            </a:r>
            <a:r>
              <a:rPr lang="cs-CZ" altLang="zh-TW" sz="2000" dirty="0">
                <a:latin typeface="Georgia" panose="02040502050405020303" pitchFamily="18" charset="0"/>
              </a:rPr>
              <a:t>(</a:t>
            </a:r>
            <a:r>
              <a:rPr lang="cs-CZ" altLang="zh-TW" sz="2000" dirty="0" err="1">
                <a:latin typeface="Georgia" panose="02040502050405020303" pitchFamily="18" charset="0"/>
              </a:rPr>
              <a:t>wu</a:t>
            </a:r>
            <a:r>
              <a:rPr lang="cs-CZ" altLang="zh-TW" sz="2000" dirty="0">
                <a:latin typeface="Georgia" panose="02040502050405020303" pitchFamily="18" charset="0"/>
              </a:rPr>
              <a:t> </a:t>
            </a:r>
            <a:r>
              <a:rPr lang="cs-CZ" altLang="zh-TW" sz="2000" dirty="0" err="1">
                <a:latin typeface="Georgia" panose="02040502050405020303" pitchFamily="18" charset="0"/>
              </a:rPr>
              <a:t>wei</a:t>
            </a:r>
            <a:r>
              <a:rPr lang="cs-CZ" altLang="zh-TW" sz="2000" dirty="0">
                <a:latin typeface="Georgia" panose="02040502050405020303" pitchFamily="18" charset="0"/>
              </a:rPr>
              <a:t> </a:t>
            </a:r>
            <a:r>
              <a:rPr lang="zh-TW" altLang="en-US" sz="2000" dirty="0">
                <a:latin typeface="Georgia" panose="02040502050405020303" pitchFamily="18" charset="0"/>
              </a:rPr>
              <a:t>無為</a:t>
            </a:r>
            <a:r>
              <a:rPr lang="cs-CZ" altLang="zh-TW" sz="2000" dirty="0">
                <a:latin typeface="Georgia" panose="02040502050405020303" pitchFamily="18" charset="0"/>
              </a:rPr>
              <a:t>)</a:t>
            </a:r>
            <a:r>
              <a:rPr lang="cs-CZ" sz="2000" dirty="0">
                <a:latin typeface="Georgia" panose="02040502050405020303" pitchFamily="18" charset="0"/>
              </a:rPr>
              <a:t>. Kdo se rozhoduje na základě parciálních zájmů (</a:t>
            </a:r>
            <a:r>
              <a:rPr lang="cs-CZ" sz="2000" dirty="0" err="1">
                <a:latin typeface="Georgia" panose="02040502050405020303" pitchFamily="18" charset="0"/>
              </a:rPr>
              <a:t>wei</a:t>
            </a:r>
            <a:r>
              <a:rPr lang="zh-TW" altLang="en-US" sz="2000" dirty="0">
                <a:latin typeface="Georgia" panose="02040502050405020303" pitchFamily="18" charset="0"/>
              </a:rPr>
              <a:t>為</a:t>
            </a:r>
            <a:r>
              <a:rPr lang="cs-CZ" altLang="zh-TW" sz="2000" dirty="0">
                <a:latin typeface="Georgia" panose="02040502050405020303" pitchFamily="18" charset="0"/>
              </a:rPr>
              <a:t>)</a:t>
            </a:r>
            <a:r>
              <a:rPr lang="cs-CZ" sz="2000" dirty="0">
                <a:latin typeface="Georgia" panose="02040502050405020303" pitchFamily="18" charset="0"/>
              </a:rPr>
              <a:t>, je pouze „věcí mezi věcmi“. Pragmatismus a účelovost „křiví </a:t>
            </a:r>
            <a:r>
              <a:rPr lang="cs-CZ" sz="2000" i="1" dirty="0" err="1">
                <a:latin typeface="Georgia" panose="02040502050405020303" pitchFamily="18" charset="0"/>
              </a:rPr>
              <a:t>dao</a:t>
            </a:r>
            <a:r>
              <a:rPr lang="cs-CZ" sz="2000" dirty="0">
                <a:latin typeface="Georgia" panose="02040502050405020303" pitchFamily="18" charset="0"/>
              </a:rPr>
              <a:t>“.</a:t>
            </a:r>
          </a:p>
          <a:p>
            <a:pPr>
              <a:buFontTx/>
              <a:buChar char="-"/>
            </a:pPr>
            <a:r>
              <a:rPr lang="cs-CZ" sz="2000" dirty="0">
                <a:latin typeface="Georgia" panose="02040502050405020303" pitchFamily="18" charset="0"/>
              </a:rPr>
              <a:t>Subjekt je „jedním“ s </a:t>
            </a:r>
            <a:r>
              <a:rPr lang="cs-CZ" sz="2000" i="1" dirty="0" err="1">
                <a:latin typeface="Georgia" panose="02040502050405020303" pitchFamily="18" charset="0"/>
              </a:rPr>
              <a:t>dao</a:t>
            </a:r>
            <a:r>
              <a:rPr lang="cs-CZ" sz="2000" dirty="0">
                <a:latin typeface="Georgia" panose="02040502050405020303" pitchFamily="18" charset="0"/>
              </a:rPr>
              <a:t>, a proto může být zdrojem (spolučinitelem) světového dění</a:t>
            </a:r>
          </a:p>
        </p:txBody>
      </p:sp>
    </p:spTree>
    <p:extLst>
      <p:ext uri="{BB962C8B-B14F-4D97-AF65-F5344CB8AC3E}">
        <p14:creationId xmlns:p14="http://schemas.microsoft.com/office/powerpoint/2010/main" val="648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43C7FDAA-A55A-4355-AA96-0AD5D0222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984" y="2610612"/>
            <a:ext cx="1780032" cy="1636776"/>
          </a:xfrm>
          <a:prstGeom prst="rect">
            <a:avLst/>
          </a:prstGeom>
        </p:spPr>
      </p:pic>
      <p:pic>
        <p:nvPicPr>
          <p:cNvPr id="6" name="Zástupný obsah 5">
            <a:extLst>
              <a:ext uri="{FF2B5EF4-FFF2-40B4-BE49-F238E27FC236}">
                <a16:creationId xmlns:a16="http://schemas.microsoft.com/office/drawing/2014/main" id="{AC9BB14D-D8B8-434B-AF67-02A2653F72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0933" y="605540"/>
            <a:ext cx="6141156" cy="5646919"/>
          </a:xfrm>
        </p:spPr>
      </p:pic>
    </p:spTree>
    <p:extLst>
      <p:ext uri="{BB962C8B-B14F-4D97-AF65-F5344CB8AC3E}">
        <p14:creationId xmlns:p14="http://schemas.microsoft.com/office/powerpoint/2010/main" val="537811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latin typeface="Georgia" panose="02040502050405020303" pitchFamily="18" charset="0"/>
              </a:rPr>
              <a:t>Sima </a:t>
            </a:r>
            <a:r>
              <a:rPr lang="cs-CZ" sz="3600" dirty="0" err="1">
                <a:latin typeface="Georgia" panose="02040502050405020303" pitchFamily="18" charset="0"/>
              </a:rPr>
              <a:t>Tan</a:t>
            </a:r>
            <a:r>
              <a:rPr lang="cs-CZ" sz="3600" dirty="0">
                <a:latin typeface="Georgia" panose="02040502050405020303" pitchFamily="18" charset="0"/>
              </a:rPr>
              <a:t> a „vynález škol“</a:t>
            </a:r>
          </a:p>
        </p:txBody>
      </p:sp>
      <p:sp>
        <p:nvSpPr>
          <p:cNvPr id="3" name="Zástupný symbol pro obsah 2"/>
          <p:cNvSpPr>
            <a:spLocks noGrp="1"/>
          </p:cNvSpPr>
          <p:nvPr>
            <p:ph idx="1"/>
          </p:nvPr>
        </p:nvSpPr>
        <p:spPr>
          <a:xfrm>
            <a:off x="838200" y="1690688"/>
            <a:ext cx="10515600" cy="4486275"/>
          </a:xfrm>
        </p:spPr>
        <p:txBody>
          <a:bodyPr>
            <a:normAutofit fontScale="92500" lnSpcReduction="10000"/>
          </a:bodyPr>
          <a:lstStyle/>
          <a:p>
            <a:pPr marL="0" indent="0">
              <a:lnSpc>
                <a:spcPct val="100000"/>
              </a:lnSpc>
              <a:buNone/>
            </a:pPr>
            <a:r>
              <a:rPr lang="cs-CZ" sz="2400" dirty="0">
                <a:latin typeface="Times New Roman" panose="02020603050405020304" pitchFamily="18" charset="0"/>
                <a:cs typeface="Times New Roman" panose="02020603050405020304" pitchFamily="18" charset="0"/>
              </a:rPr>
              <a:t>Sima </a:t>
            </a:r>
            <a:r>
              <a:rPr lang="cs-CZ" sz="2400" dirty="0" err="1">
                <a:latin typeface="Times New Roman" panose="02020603050405020304" pitchFamily="18" charset="0"/>
                <a:cs typeface="Times New Roman" panose="02020603050405020304" pitchFamily="18" charset="0"/>
              </a:rPr>
              <a:t>Tan</a:t>
            </a:r>
            <a:r>
              <a:rPr lang="zh-TW" altLang="en-US" sz="2400" dirty="0">
                <a:latin typeface="Times New Roman" panose="02020603050405020304" pitchFamily="18" charset="0"/>
                <a:cs typeface="Times New Roman" panose="02020603050405020304" pitchFamily="18" charset="0"/>
              </a:rPr>
              <a:t> 司馬談</a:t>
            </a:r>
            <a:r>
              <a:rPr lang="cs-CZ" sz="2400" dirty="0">
                <a:latin typeface="Times New Roman" panose="02020603050405020304" pitchFamily="18" charset="0"/>
                <a:cs typeface="Times New Roman" panose="02020603050405020304" pitchFamily="18" charset="0"/>
              </a:rPr>
              <a:t> (c. 110 př.n.l.), vrchní královský astrolog a historik </a:t>
            </a:r>
            <a:r>
              <a:rPr lang="cs-CZ" sz="2400" dirty="0" err="1">
                <a:latin typeface="Times New Roman" panose="02020603050405020304" pitchFamily="18" charset="0"/>
                <a:cs typeface="Times New Roman" panose="02020603050405020304" pitchFamily="18" charset="0"/>
              </a:rPr>
              <a:t>západo-hanského</a:t>
            </a:r>
            <a:r>
              <a:rPr lang="cs-CZ" sz="2400" dirty="0">
                <a:latin typeface="Times New Roman" panose="02020603050405020304" pitchFamily="18" charset="0"/>
                <a:cs typeface="Times New Roman" panose="02020603050405020304" pitchFamily="18" charset="0"/>
              </a:rPr>
              <a:t> dvora, otec Sima </a:t>
            </a:r>
            <a:r>
              <a:rPr lang="cs-CZ" sz="2400" dirty="0" err="1">
                <a:latin typeface="Times New Roman" panose="02020603050405020304" pitchFamily="18" charset="0"/>
                <a:cs typeface="Times New Roman" panose="02020603050405020304" pitchFamily="18" charset="0"/>
              </a:rPr>
              <a:t>Qiana</a:t>
            </a:r>
            <a:r>
              <a:rPr lang="cs-CZ" sz="2400" dirty="0">
                <a:latin typeface="Times New Roman" panose="02020603050405020304" pitchFamily="18" charset="0"/>
                <a:cs typeface="Times New Roman" panose="02020603050405020304" pitchFamily="18" charset="0"/>
              </a:rPr>
              <a:t>:  „Zápisky historikovy/Kniha vrchních písařů“ – </a:t>
            </a:r>
            <a:r>
              <a:rPr lang="cs-CZ" sz="2400" i="1" dirty="0" err="1">
                <a:latin typeface="Times New Roman" panose="02020603050405020304" pitchFamily="18" charset="0"/>
                <a:cs typeface="Times New Roman" panose="02020603050405020304" pitchFamily="18" charset="0"/>
              </a:rPr>
              <a:t>Shiji</a:t>
            </a:r>
            <a:r>
              <a:rPr lang="zh-TW" altLang="en-US" sz="2400" i="1"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rPr>
              <a:t>史記</a:t>
            </a:r>
            <a:r>
              <a:rPr lang="cs-CZ" sz="2400" dirty="0">
                <a:latin typeface="Times New Roman" panose="02020603050405020304" pitchFamily="18" charset="0"/>
                <a:cs typeface="Times New Roman" panose="02020603050405020304" pitchFamily="18" charset="0"/>
              </a:rPr>
              <a:t>, část „</a:t>
            </a:r>
            <a:r>
              <a:rPr lang="cs-CZ" sz="2400" dirty="0" err="1">
                <a:latin typeface="Times New Roman" panose="02020603050405020304" pitchFamily="18" charset="0"/>
                <a:cs typeface="Times New Roman" panose="02020603050405020304" pitchFamily="18" charset="0"/>
              </a:rPr>
              <a:t>Yaozhi</a:t>
            </a:r>
            <a:r>
              <a:rPr lang="cs-CZ" sz="2400"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rPr>
              <a:t>要指</a:t>
            </a:r>
            <a:r>
              <a:rPr lang="cs-CZ" altLang="zh-TW" sz="2400" dirty="0">
                <a:latin typeface="Times New Roman" panose="02020603050405020304" pitchFamily="18" charset="0"/>
                <a:cs typeface="Times New Roman" panose="02020603050405020304" pitchFamily="18" charset="0"/>
              </a:rPr>
              <a:t>:</a:t>
            </a:r>
          </a:p>
          <a:p>
            <a:pPr marL="0" indent="0">
              <a:lnSpc>
                <a:spcPct val="100000"/>
              </a:lnSpc>
              <a:buNone/>
            </a:pPr>
            <a:r>
              <a:rPr lang="cs-CZ" sz="2400" b="1" dirty="0">
                <a:latin typeface="Times New Roman" panose="02020603050405020304" pitchFamily="18" charset="0"/>
                <a:cs typeface="Times New Roman" panose="02020603050405020304" pitchFamily="18" charset="0"/>
              </a:rPr>
              <a:t>Konfucianismus *</a:t>
            </a:r>
            <a:r>
              <a:rPr lang="cs-CZ" sz="2400"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rPr>
              <a:t>儒者 </a:t>
            </a:r>
            <a:r>
              <a:rPr lang="cs-CZ" sz="2400" dirty="0" err="1">
                <a:latin typeface="Times New Roman" panose="02020603050405020304" pitchFamily="18" charset="0"/>
                <a:cs typeface="Times New Roman" panose="02020603050405020304" pitchFamily="18" charset="0"/>
              </a:rPr>
              <a:t>Ru</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zhe</a:t>
            </a:r>
            <a:r>
              <a:rPr lang="cs-CZ" sz="2400" dirty="0">
                <a:latin typeface="Times New Roman" panose="02020603050405020304" pitchFamily="18" charset="0"/>
                <a:cs typeface="Times New Roman" panose="02020603050405020304" pitchFamily="18" charset="0"/>
              </a:rPr>
              <a:t>) - </a:t>
            </a:r>
            <a:r>
              <a:rPr lang="cs-CZ" sz="2400" dirty="0" err="1">
                <a:latin typeface="Times New Roman" panose="02020603050405020304" pitchFamily="18" charset="0"/>
                <a:cs typeface="Times New Roman" panose="02020603050405020304" pitchFamily="18" charset="0"/>
              </a:rPr>
              <a:t>Kongzi</a:t>
            </a:r>
            <a:r>
              <a:rPr lang="zh-TW" altLang="en-US" sz="2400" dirty="0">
                <a:latin typeface="Times New Roman" panose="02020603050405020304" pitchFamily="18" charset="0"/>
                <a:cs typeface="Times New Roman" panose="02020603050405020304" pitchFamily="18" charset="0"/>
              </a:rPr>
              <a:t> 孔子</a:t>
            </a:r>
            <a:r>
              <a:rPr lang="cs-CZ" sz="2400" dirty="0">
                <a:latin typeface="Times New Roman" panose="02020603050405020304" pitchFamily="18" charset="0"/>
                <a:cs typeface="Times New Roman" panose="02020603050405020304" pitchFamily="18" charset="0"/>
              </a:rPr>
              <a:t>(551-479 př.n.l.), </a:t>
            </a:r>
            <a:r>
              <a:rPr lang="cs-CZ" sz="2400" dirty="0" err="1">
                <a:latin typeface="Times New Roman" panose="02020603050405020304" pitchFamily="18" charset="0"/>
                <a:cs typeface="Times New Roman" panose="02020603050405020304" pitchFamily="18" charset="0"/>
              </a:rPr>
              <a:t>Mengzi</a:t>
            </a:r>
            <a:r>
              <a:rPr lang="cs-CZ" sz="2400"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rPr>
              <a:t>孟子</a:t>
            </a:r>
            <a:r>
              <a:rPr lang="cs-CZ" sz="2400" dirty="0">
                <a:latin typeface="Times New Roman" panose="02020603050405020304" pitchFamily="18" charset="0"/>
                <a:cs typeface="Times New Roman" panose="02020603050405020304" pitchFamily="18" charset="0"/>
              </a:rPr>
              <a:t>(371-289), </a:t>
            </a:r>
            <a:r>
              <a:rPr lang="cs-CZ" sz="2400" dirty="0" err="1">
                <a:latin typeface="Times New Roman" panose="02020603050405020304" pitchFamily="18" charset="0"/>
                <a:cs typeface="Times New Roman" panose="02020603050405020304" pitchFamily="18" charset="0"/>
              </a:rPr>
              <a:t>Xunzi</a:t>
            </a:r>
            <a:r>
              <a:rPr lang="cs-CZ" sz="2400" dirty="0">
                <a:latin typeface="Times New Roman" panose="02020603050405020304" pitchFamily="18" charset="0"/>
                <a:cs typeface="Times New Roman" panose="02020603050405020304" pitchFamily="18" charset="0"/>
              </a:rPr>
              <a:t> </a:t>
            </a:r>
            <a:r>
              <a:rPr lang="zh-TW" altLang="en-US" sz="2400" dirty="0"/>
              <a:t>荀子</a:t>
            </a:r>
            <a:r>
              <a:rPr lang="cs-CZ" altLang="zh-TW" sz="2400" dirty="0"/>
              <a:t> </a:t>
            </a:r>
            <a:r>
              <a:rPr lang="cs-CZ" sz="2400" dirty="0">
                <a:latin typeface="Times New Roman" panose="02020603050405020304" pitchFamily="18" charset="0"/>
                <a:cs typeface="Times New Roman" panose="02020603050405020304" pitchFamily="18" charset="0"/>
              </a:rPr>
              <a:t>(355-288)</a:t>
            </a:r>
          </a:p>
          <a:p>
            <a:pPr marL="0" indent="0">
              <a:lnSpc>
                <a:spcPct val="100000"/>
              </a:lnSpc>
              <a:buNone/>
            </a:pPr>
            <a:r>
              <a:rPr lang="cs-CZ" sz="2400" b="1" dirty="0" err="1">
                <a:latin typeface="Times New Roman" panose="02020603050405020304" pitchFamily="18" charset="0"/>
                <a:cs typeface="Times New Roman" panose="02020603050405020304" pitchFamily="18" charset="0"/>
              </a:rPr>
              <a:t>Mohismus</a:t>
            </a:r>
            <a:r>
              <a:rPr lang="cs-CZ" sz="2400" b="1" dirty="0">
                <a:latin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rPr>
              <a:t>墨者</a:t>
            </a:r>
            <a:r>
              <a:rPr lang="cs-CZ" altLang="zh-TW"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Mo</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zhe</a:t>
            </a:r>
            <a:r>
              <a:rPr lang="cs-CZ" sz="2400" dirty="0">
                <a:latin typeface="Times New Roman" panose="02020603050405020304" pitchFamily="18" charset="0"/>
                <a:cs typeface="Times New Roman" panose="02020603050405020304" pitchFamily="18" charset="0"/>
              </a:rPr>
              <a:t>) - </a:t>
            </a:r>
            <a:r>
              <a:rPr lang="cs-CZ" sz="2400" dirty="0" err="1">
                <a:latin typeface="Times New Roman" panose="02020603050405020304" pitchFamily="18" charset="0"/>
                <a:cs typeface="Times New Roman" panose="02020603050405020304" pitchFamily="18" charset="0"/>
              </a:rPr>
              <a:t>Modi</a:t>
            </a:r>
            <a:r>
              <a:rPr lang="cs-CZ" sz="2400"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rPr>
              <a:t>墨翟 </a:t>
            </a:r>
            <a:r>
              <a:rPr lang="cs-CZ" sz="2400" dirty="0">
                <a:latin typeface="Times New Roman" panose="02020603050405020304" pitchFamily="18" charset="0"/>
                <a:cs typeface="Times New Roman" panose="02020603050405020304" pitchFamily="18" charset="0"/>
              </a:rPr>
              <a:t>(479-381)</a:t>
            </a:r>
          </a:p>
          <a:p>
            <a:pPr marL="0" indent="0">
              <a:lnSpc>
                <a:spcPct val="100000"/>
              </a:lnSpc>
              <a:buNone/>
            </a:pPr>
            <a:r>
              <a:rPr lang="cs-CZ" sz="2400" b="1" dirty="0">
                <a:latin typeface="Times New Roman" panose="02020603050405020304" pitchFamily="18" charset="0"/>
                <a:cs typeface="Times New Roman" panose="02020603050405020304" pitchFamily="18" charset="0"/>
              </a:rPr>
              <a:t>Taoismus *</a:t>
            </a:r>
            <a:r>
              <a:rPr lang="cs-CZ" sz="2400"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rPr>
              <a:t>道家 </a:t>
            </a:r>
            <a:r>
              <a:rPr lang="cs-CZ" sz="2400" dirty="0" err="1">
                <a:latin typeface="Times New Roman" panose="02020603050405020304" pitchFamily="18" charset="0"/>
                <a:cs typeface="Times New Roman" panose="02020603050405020304" pitchFamily="18" charset="0"/>
              </a:rPr>
              <a:t>Dao</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jia</a:t>
            </a:r>
            <a:r>
              <a:rPr lang="cs-CZ" sz="2400" dirty="0">
                <a:latin typeface="Times New Roman" panose="02020603050405020304" pitchFamily="18" charset="0"/>
                <a:cs typeface="Times New Roman" panose="02020603050405020304" pitchFamily="18" charset="0"/>
              </a:rPr>
              <a:t>) - </a:t>
            </a:r>
            <a:r>
              <a:rPr lang="cs-CZ" sz="2400" dirty="0" err="1">
                <a:latin typeface="Times New Roman" panose="02020603050405020304" pitchFamily="18" charset="0"/>
                <a:cs typeface="Times New Roman" panose="02020603050405020304" pitchFamily="18" charset="0"/>
              </a:rPr>
              <a:t>Laozi</a:t>
            </a:r>
            <a:r>
              <a:rPr lang="cs-CZ" sz="2400"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rPr>
              <a:t>老子 </a:t>
            </a:r>
            <a:r>
              <a:rPr lang="cs-CZ" sz="2400" dirty="0">
                <a:latin typeface="Times New Roman" panose="02020603050405020304" pitchFamily="18" charset="0"/>
                <a:cs typeface="Times New Roman" panose="02020603050405020304" pitchFamily="18" charset="0"/>
              </a:rPr>
              <a:t>(6.-5. stol. př.n.l.?)</a:t>
            </a:r>
            <a:r>
              <a:rPr lang="cs-CZ" sz="2400" i="1"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Zhuangzi</a:t>
            </a:r>
            <a:r>
              <a:rPr lang="cs-CZ" sz="2400"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rPr>
              <a:t>莊子</a:t>
            </a:r>
            <a:r>
              <a:rPr lang="cs-CZ" altLang="zh-TW" sz="2400" dirty="0">
                <a:latin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cs typeface="Times New Roman" panose="02020603050405020304" pitchFamily="18" charset="0"/>
              </a:rPr>
              <a:t>(369–286)</a:t>
            </a:r>
          </a:p>
          <a:p>
            <a:pPr marL="0" indent="0">
              <a:lnSpc>
                <a:spcPct val="100000"/>
              </a:lnSpc>
              <a:buNone/>
            </a:pPr>
            <a:r>
              <a:rPr lang="cs-CZ" sz="2400" b="1" dirty="0" err="1">
                <a:latin typeface="Times New Roman" panose="02020603050405020304" pitchFamily="18" charset="0"/>
                <a:cs typeface="Times New Roman" panose="02020603050405020304" pitchFamily="18" charset="0"/>
              </a:rPr>
              <a:t>Legismus</a:t>
            </a:r>
            <a:r>
              <a:rPr lang="cs-CZ" sz="2400" b="1" dirty="0">
                <a:latin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rPr>
              <a:t>法家 </a:t>
            </a:r>
            <a:r>
              <a:rPr lang="cs-CZ" sz="2400" dirty="0">
                <a:latin typeface="Times New Roman" panose="02020603050405020304" pitchFamily="18" charset="0"/>
                <a:cs typeface="Times New Roman" panose="02020603050405020304" pitchFamily="18" charset="0"/>
              </a:rPr>
              <a:t>Fa </a:t>
            </a:r>
            <a:r>
              <a:rPr lang="cs-CZ" sz="2400" dirty="0" err="1">
                <a:latin typeface="Times New Roman" panose="02020603050405020304" pitchFamily="18" charset="0"/>
                <a:cs typeface="Times New Roman" panose="02020603050405020304" pitchFamily="18" charset="0"/>
              </a:rPr>
              <a:t>jia</a:t>
            </a:r>
            <a:r>
              <a:rPr lang="cs-CZ" sz="2400" dirty="0">
                <a:latin typeface="Times New Roman" panose="02020603050405020304" pitchFamily="18" charset="0"/>
                <a:cs typeface="Times New Roman" panose="02020603050405020304" pitchFamily="18" charset="0"/>
              </a:rPr>
              <a:t>) - </a:t>
            </a:r>
            <a:r>
              <a:rPr lang="cs-CZ" sz="2400" dirty="0" err="1">
                <a:latin typeface="Times New Roman" panose="02020603050405020304" pitchFamily="18" charset="0"/>
                <a:cs typeface="Times New Roman" panose="02020603050405020304" pitchFamily="18" charset="0"/>
              </a:rPr>
              <a:t>Shang</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Yang</a:t>
            </a:r>
            <a:r>
              <a:rPr lang="zh-TW" altLang="en-US" sz="2400" dirty="0"/>
              <a:t> 商鞅</a:t>
            </a:r>
            <a:r>
              <a:rPr lang="cs-CZ" sz="2400" dirty="0">
                <a:latin typeface="Times New Roman" panose="02020603050405020304" pitchFamily="18" charset="0"/>
                <a:cs typeface="Times New Roman" panose="02020603050405020304" pitchFamily="18" charset="0"/>
              </a:rPr>
              <a:t> (390-338), </a:t>
            </a:r>
            <a:r>
              <a:rPr lang="cs-CZ" sz="2400" dirty="0" err="1">
                <a:latin typeface="Times New Roman" panose="02020603050405020304" pitchFamily="18" charset="0"/>
                <a:cs typeface="Times New Roman" panose="02020603050405020304" pitchFamily="18" charset="0"/>
              </a:rPr>
              <a:t>Shen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Buhai</a:t>
            </a:r>
            <a:r>
              <a:rPr lang="cs-CZ" sz="2400" dirty="0">
                <a:latin typeface="Times New Roman" panose="02020603050405020304" pitchFamily="18" charset="0"/>
                <a:cs typeface="Times New Roman" panose="02020603050405020304" pitchFamily="18" charset="0"/>
              </a:rPr>
              <a:t> </a:t>
            </a:r>
            <a:r>
              <a:rPr lang="zh-TW" altLang="en-US" sz="2400" dirty="0"/>
              <a:t>申不害</a:t>
            </a:r>
            <a:r>
              <a:rPr lang="cs-CZ" sz="2400" dirty="0">
                <a:latin typeface="Times New Roman" panose="02020603050405020304" pitchFamily="18" charset="0"/>
                <a:cs typeface="Times New Roman" panose="02020603050405020304" pitchFamily="18" charset="0"/>
              </a:rPr>
              <a:t> (c.400–337), Han </a:t>
            </a:r>
            <a:r>
              <a:rPr lang="cs-CZ" sz="2400" dirty="0" err="1">
                <a:latin typeface="Times New Roman" panose="02020603050405020304" pitchFamily="18" charset="0"/>
                <a:cs typeface="Times New Roman" panose="02020603050405020304" pitchFamily="18" charset="0"/>
              </a:rPr>
              <a:t>Feizi</a:t>
            </a:r>
            <a:r>
              <a:rPr lang="cs-CZ" sz="2400" dirty="0">
                <a:latin typeface="Times New Roman" panose="02020603050405020304" pitchFamily="18" charset="0"/>
                <a:cs typeface="Times New Roman" panose="02020603050405020304" pitchFamily="18" charset="0"/>
              </a:rPr>
              <a:t> </a:t>
            </a:r>
            <a:r>
              <a:rPr lang="zh-TW" altLang="en-US" sz="2400" dirty="0"/>
              <a:t>韓非子</a:t>
            </a:r>
            <a:r>
              <a:rPr lang="cs-CZ" sz="2400" dirty="0">
                <a:latin typeface="Times New Roman" panose="02020603050405020304" pitchFamily="18" charset="0"/>
                <a:cs typeface="Times New Roman" panose="02020603050405020304" pitchFamily="18" charset="0"/>
              </a:rPr>
              <a:t> (280-233)</a:t>
            </a:r>
          </a:p>
          <a:p>
            <a:pPr marL="0" indent="0">
              <a:lnSpc>
                <a:spcPct val="100000"/>
              </a:lnSpc>
              <a:buNone/>
            </a:pPr>
            <a:r>
              <a:rPr lang="cs-CZ" sz="2400" dirty="0">
                <a:latin typeface="Times New Roman" panose="02020603050405020304" pitchFamily="18" charset="0"/>
                <a:cs typeface="Times New Roman" panose="02020603050405020304" pitchFamily="18" charset="0"/>
              </a:rPr>
              <a:t>Škola jmen (</a:t>
            </a:r>
            <a:r>
              <a:rPr lang="zh-TW" altLang="en-US" sz="2400" dirty="0">
                <a:latin typeface="Times New Roman" panose="02020603050405020304" pitchFamily="18" charset="0"/>
                <a:cs typeface="Times New Roman" panose="02020603050405020304" pitchFamily="18" charset="0"/>
              </a:rPr>
              <a:t>名家 </a:t>
            </a:r>
            <a:r>
              <a:rPr lang="cs-CZ" sz="2400" dirty="0">
                <a:latin typeface="Times New Roman" panose="02020603050405020304" pitchFamily="18" charset="0"/>
                <a:cs typeface="Times New Roman" panose="02020603050405020304" pitchFamily="18" charset="0"/>
              </a:rPr>
              <a:t>Ming </a:t>
            </a:r>
            <a:r>
              <a:rPr lang="cs-CZ" sz="2400" dirty="0" err="1">
                <a:latin typeface="Times New Roman" panose="02020603050405020304" pitchFamily="18" charset="0"/>
                <a:cs typeface="Times New Roman" panose="02020603050405020304" pitchFamily="18" charset="0"/>
              </a:rPr>
              <a:t>jia</a:t>
            </a:r>
            <a:r>
              <a:rPr lang="cs-CZ" sz="2400" dirty="0">
                <a:latin typeface="Times New Roman" panose="02020603050405020304" pitchFamily="18" charset="0"/>
                <a:cs typeface="Times New Roman" panose="02020603050405020304" pitchFamily="18" charset="0"/>
              </a:rPr>
              <a:t>) - </a:t>
            </a:r>
            <a:r>
              <a:rPr lang="cs-CZ" sz="2400" dirty="0" err="1">
                <a:latin typeface="Times New Roman" panose="02020603050405020304" pitchFamily="18" charset="0"/>
                <a:cs typeface="Times New Roman" panose="02020603050405020304" pitchFamily="18" charset="0"/>
              </a:rPr>
              <a:t>Gongsun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Longzi</a:t>
            </a:r>
            <a:r>
              <a:rPr lang="cs-CZ" sz="2400"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rPr>
              <a:t>公孫龍子 </a:t>
            </a:r>
            <a:r>
              <a:rPr lang="cs-CZ" sz="2400" dirty="0">
                <a:latin typeface="Times New Roman" panose="02020603050405020304" pitchFamily="18" charset="0"/>
                <a:cs typeface="Times New Roman" panose="02020603050405020304" pitchFamily="18" charset="0"/>
              </a:rPr>
              <a:t>(325-250)</a:t>
            </a:r>
          </a:p>
          <a:p>
            <a:pPr marL="0" indent="0">
              <a:lnSpc>
                <a:spcPct val="100000"/>
              </a:lnSpc>
              <a:buNone/>
            </a:pPr>
            <a:r>
              <a:rPr lang="cs-CZ" sz="2400" dirty="0">
                <a:latin typeface="Times New Roman" panose="02020603050405020304" pitchFamily="18" charset="0"/>
                <a:cs typeface="Times New Roman" panose="02020603050405020304" pitchFamily="18" charset="0"/>
              </a:rPr>
              <a:t>Škola </a:t>
            </a:r>
            <a:r>
              <a:rPr lang="cs-CZ" sz="2400" dirty="0" err="1">
                <a:latin typeface="Times New Roman" panose="02020603050405020304" pitchFamily="18" charset="0"/>
                <a:cs typeface="Times New Roman" panose="02020603050405020304" pitchFamily="18" charset="0"/>
              </a:rPr>
              <a:t>yin</a:t>
            </a:r>
            <a:r>
              <a:rPr lang="cs-CZ" sz="2400" dirty="0">
                <a:latin typeface="Times New Roman" panose="02020603050405020304" pitchFamily="18" charset="0"/>
                <a:cs typeface="Times New Roman" panose="02020603050405020304" pitchFamily="18" charset="0"/>
              </a:rPr>
              <a:t>/</a:t>
            </a:r>
            <a:r>
              <a:rPr lang="cs-CZ" sz="2400" dirty="0" err="1">
                <a:latin typeface="Times New Roman" panose="02020603050405020304" pitchFamily="18" charset="0"/>
                <a:cs typeface="Times New Roman" panose="02020603050405020304" pitchFamily="18" charset="0"/>
              </a:rPr>
              <a:t>yang</a:t>
            </a:r>
            <a:r>
              <a:rPr lang="cs-CZ" sz="2400"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rPr>
              <a:t>陰陽家 </a:t>
            </a:r>
            <a:r>
              <a:rPr lang="cs-CZ" sz="2400" dirty="0" err="1">
                <a:latin typeface="Times New Roman" panose="02020603050405020304" pitchFamily="18" charset="0"/>
                <a:cs typeface="Times New Roman" panose="02020603050405020304" pitchFamily="18" charset="0"/>
              </a:rPr>
              <a:t>Yinyang</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jia</a:t>
            </a:r>
            <a:r>
              <a:rPr lang="cs-CZ"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682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687628"/>
            <a:ext cx="10515600" cy="5482744"/>
          </a:xfrm>
        </p:spPr>
        <p:txBody>
          <a:bodyPr>
            <a:noAutofit/>
          </a:bodyPr>
          <a:lstStyle/>
          <a:p>
            <a:pPr marL="0" indent="0">
              <a:lnSpc>
                <a:spcPct val="100000"/>
              </a:lnSpc>
              <a:spcAft>
                <a:spcPts val="800"/>
              </a:spcAft>
              <a:buNone/>
            </a:pPr>
            <a:r>
              <a:rPr lang="cs-CZ" sz="2000" b="1"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Shiji</a:t>
            </a:r>
            <a:r>
              <a:rPr lang="cs-CZ" sz="20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130, 4 (Sima </a:t>
            </a:r>
            <a:r>
              <a:rPr lang="cs-CZ" sz="2000" b="1"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Tan</a:t>
            </a:r>
            <a:r>
              <a:rPr lang="cs-CZ" sz="20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p>
          <a:p>
            <a:pPr marL="0" indent="0">
              <a:lnSpc>
                <a:spcPct val="100000"/>
              </a:lnSpc>
              <a:spcAft>
                <a:spcPts val="800"/>
              </a:spcAft>
              <a:buNone/>
            </a:pPr>
            <a:r>
              <a:rPr lang="zh-TW" altLang="en-US"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夫陰陽、儒、墨、名、法、道德，此務為治者也</a:t>
            </a:r>
            <a:r>
              <a:rPr lang="en-US" altLang="zh-TW"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marL="0" indent="0">
              <a:lnSpc>
                <a:spcPct val="100000"/>
              </a:lnSpc>
              <a:spcAft>
                <a:spcPts val="800"/>
              </a:spcAft>
              <a:buNone/>
            </a:pP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Vždyť zastánci učení </a:t>
            </a:r>
            <a:r>
              <a:rPr lang="cs-CZ" sz="20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yin-yang</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konfuciánci, </a:t>
            </a:r>
            <a:r>
              <a:rPr lang="cs-CZ" sz="20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mohisté</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nominalisté, legisté i taoisté, ti všichni se věnují otázce vládnutí.</a:t>
            </a:r>
          </a:p>
          <a:p>
            <a:pPr marL="0" indent="0">
              <a:lnSpc>
                <a:spcPct val="100000"/>
              </a:lnSpc>
              <a:spcAft>
                <a:spcPts val="800"/>
              </a:spcAft>
              <a:buNone/>
            </a:pPr>
            <a:r>
              <a:rPr lang="zh-TW" altLang="en-US"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法家嚴而少恩；然其正君臣上下之分，不可改矣。</a:t>
            </a:r>
            <a:endParaRPr lang="cs-CZ" altLang="zh-TW"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marL="0" indent="0">
              <a:lnSpc>
                <a:spcPct val="100000"/>
              </a:lnSpc>
              <a:spcAft>
                <a:spcPts val="800"/>
              </a:spcAft>
              <a:buNone/>
            </a:pP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Legisté jsou přísní a nemilosrdní. Lze u nich souhlasit s tím, že rozdělení vládce - poddaný, nadřízený - podřízený je dané a nelze na něm nic měnit.</a:t>
            </a:r>
          </a:p>
          <a:p>
            <a:pPr marL="0" indent="0">
              <a:lnSpc>
                <a:spcPct val="100000"/>
              </a:lnSpc>
              <a:spcAft>
                <a:spcPts val="800"/>
              </a:spcAft>
              <a:buNone/>
            </a:pPr>
            <a:r>
              <a:rPr lang="zh-TW" altLang="en-US"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道家使人精神專一，動合無形，贍足萬物。其為術也，因陰陽之大順，采儒墨之善，撮名法之要，與時遷移，應物變化，立俗施事，無所不宜，</a:t>
            </a:r>
            <a:r>
              <a:rPr lang="en-US" altLang="zh-TW"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r>
              <a:rPr lang="zh-TW" altLang="en-US"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，事少而功多。</a:t>
            </a:r>
          </a:p>
          <a:p>
            <a:pPr marL="0" indent="0">
              <a:lnSpc>
                <a:spcPct val="100000"/>
              </a:lnSpc>
              <a:spcAft>
                <a:spcPts val="800"/>
              </a:spcAft>
              <a:buNone/>
            </a:pP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Taoisté učí, aby se lidé duchem obrátili k jednomu, jednali v souladu s tím, co nemá zjevnou podobu, podporovali a uspokojovali veškerenstvo. Pokud jde o jejich metody, z učení </a:t>
            </a:r>
            <a:r>
              <a:rPr lang="cs-CZ" sz="20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yin-yang</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přebírají myšlenku všeobecného řádu, přebírají to lepší z konfuciánů a </a:t>
            </a:r>
            <a:r>
              <a:rPr lang="cs-CZ" sz="20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mohistů</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vybírají to klíčové ze školy jmen a </a:t>
            </a:r>
            <a:r>
              <a:rPr lang="cs-CZ" sz="20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legismu</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pohybují se s dobou, proměňují se spolu s věcmi. Vzhledem k nastoleným zvykům a uloženým úkolům se nechovají nijak nenáležitě.  ... podnikají toho málo, avšak účinek je velký.</a:t>
            </a:r>
          </a:p>
        </p:txBody>
      </p:sp>
    </p:spTree>
    <p:extLst>
      <p:ext uri="{BB962C8B-B14F-4D97-AF65-F5344CB8AC3E}">
        <p14:creationId xmlns:p14="http://schemas.microsoft.com/office/powerpoint/2010/main" val="135982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755223"/>
          </a:xfrm>
        </p:spPr>
        <p:txBody>
          <a:bodyPr>
            <a:normAutofit fontScale="90000"/>
          </a:bodyPr>
          <a:lstStyle/>
          <a:p>
            <a:pPr>
              <a:lnSpc>
                <a:spcPct val="150000"/>
              </a:lnSpc>
            </a:pPr>
            <a:r>
              <a:rPr lang="cs-CZ" dirty="0">
                <a:latin typeface="Georgia" panose="02040502050405020303" pitchFamily="18" charset="0"/>
              </a:rPr>
              <a:t>Taoismus v. </a:t>
            </a:r>
            <a:r>
              <a:rPr lang="cs-CZ" dirty="0" err="1">
                <a:latin typeface="Georgia" panose="02040502050405020303" pitchFamily="18" charset="0"/>
              </a:rPr>
              <a:t>legismus</a:t>
            </a:r>
            <a:r>
              <a:rPr lang="cs-CZ" dirty="0">
                <a:latin typeface="Georgia" panose="02040502050405020303" pitchFamily="18" charset="0"/>
              </a:rPr>
              <a:t>   </a:t>
            </a:r>
            <a:br>
              <a:rPr lang="cs-CZ" dirty="0">
                <a:latin typeface="Georgia" panose="02040502050405020303" pitchFamily="18" charset="0"/>
              </a:rPr>
            </a:br>
            <a:r>
              <a:rPr lang="cs-CZ" i="1" dirty="0" err="1">
                <a:latin typeface="Georgia" panose="02040502050405020303" pitchFamily="18" charset="0"/>
              </a:rPr>
              <a:t>dao</a:t>
            </a:r>
            <a:r>
              <a:rPr lang="cs-CZ" dirty="0">
                <a:latin typeface="Georgia" panose="02040502050405020303" pitchFamily="18" charset="0"/>
              </a:rPr>
              <a:t> </a:t>
            </a:r>
            <a:r>
              <a:rPr lang="zh-TW" altLang="en-US" dirty="0">
                <a:latin typeface="Georgia" panose="02040502050405020303" pitchFamily="18" charset="0"/>
              </a:rPr>
              <a:t>道</a:t>
            </a:r>
            <a:r>
              <a:rPr lang="cs-CZ" altLang="zh-TW" dirty="0">
                <a:latin typeface="Georgia" panose="02040502050405020303" pitchFamily="18" charset="0"/>
              </a:rPr>
              <a:t>	</a:t>
            </a:r>
            <a:r>
              <a:rPr lang="zh-TW" altLang="en-US" dirty="0">
                <a:latin typeface="Georgia" panose="02040502050405020303" pitchFamily="18" charset="0"/>
              </a:rPr>
              <a:t>  </a:t>
            </a:r>
            <a:r>
              <a:rPr lang="cs-CZ" altLang="zh-TW" dirty="0">
                <a:latin typeface="Georgia" panose="02040502050405020303" pitchFamily="18" charset="0"/>
              </a:rPr>
              <a:t>  </a:t>
            </a:r>
            <a:r>
              <a:rPr lang="cs-CZ" altLang="zh-TW" i="1" dirty="0">
                <a:latin typeface="Georgia" panose="02040502050405020303" pitchFamily="18" charset="0"/>
              </a:rPr>
              <a:t>de</a:t>
            </a:r>
            <a:r>
              <a:rPr lang="cs-CZ" altLang="zh-TW" dirty="0">
                <a:latin typeface="Georgia" panose="02040502050405020303" pitchFamily="18" charset="0"/>
              </a:rPr>
              <a:t> </a:t>
            </a:r>
            <a:r>
              <a:rPr lang="zh-TW" altLang="en-US" dirty="0">
                <a:latin typeface="Georgia" panose="02040502050405020303" pitchFamily="18" charset="0"/>
              </a:rPr>
              <a:t>德</a:t>
            </a:r>
            <a:r>
              <a:rPr lang="cs-CZ" altLang="zh-TW" dirty="0">
                <a:latin typeface="Georgia" panose="02040502050405020303" pitchFamily="18" charset="0"/>
              </a:rPr>
              <a:t>		fa </a:t>
            </a:r>
            <a:r>
              <a:rPr lang="zh-TW" altLang="en-US" dirty="0">
                <a:latin typeface="Georgia" panose="02040502050405020303" pitchFamily="18" charset="0"/>
              </a:rPr>
              <a:t>法</a:t>
            </a:r>
            <a:r>
              <a:rPr lang="cs-CZ" altLang="zh-TW" dirty="0">
                <a:latin typeface="Georgia" panose="02040502050405020303" pitchFamily="18" charset="0"/>
              </a:rPr>
              <a:t> </a:t>
            </a:r>
            <a:r>
              <a:rPr lang="zh-TW" altLang="en-US" dirty="0">
                <a:latin typeface="Georgia" panose="02040502050405020303" pitchFamily="18" charset="0"/>
              </a:rPr>
              <a:t> </a:t>
            </a:r>
            <a:r>
              <a:rPr lang="cs-CZ" altLang="zh-TW" dirty="0">
                <a:latin typeface="Georgia" panose="02040502050405020303" pitchFamily="18" charset="0"/>
              </a:rPr>
              <a:t>	</a:t>
            </a:r>
            <a:r>
              <a:rPr lang="cs-CZ" altLang="zh-TW" dirty="0" err="1">
                <a:latin typeface="Georgia" panose="02040502050405020303" pitchFamily="18" charset="0"/>
              </a:rPr>
              <a:t>li</a:t>
            </a:r>
            <a:r>
              <a:rPr lang="cs-CZ" altLang="zh-TW" dirty="0">
                <a:latin typeface="Georgia" panose="02040502050405020303" pitchFamily="18" charset="0"/>
              </a:rPr>
              <a:t> </a:t>
            </a:r>
            <a:r>
              <a:rPr lang="zh-TW" altLang="en-US" dirty="0">
                <a:latin typeface="Georgia" panose="02040502050405020303" pitchFamily="18" charset="0"/>
              </a:rPr>
              <a:t>理</a:t>
            </a:r>
            <a:r>
              <a:rPr lang="cs-CZ" altLang="zh-TW" dirty="0">
                <a:latin typeface="Georgia" panose="02040502050405020303" pitchFamily="18" charset="0"/>
              </a:rPr>
              <a:t>	</a:t>
            </a:r>
            <a:r>
              <a:rPr lang="cs-CZ" altLang="zh-TW" dirty="0" err="1">
                <a:latin typeface="Georgia" panose="02040502050405020303" pitchFamily="18" charset="0"/>
              </a:rPr>
              <a:t>ming</a:t>
            </a:r>
            <a:r>
              <a:rPr lang="cs-CZ" altLang="zh-TW" dirty="0">
                <a:latin typeface="Georgia" panose="02040502050405020303" pitchFamily="18" charset="0"/>
              </a:rPr>
              <a:t> </a:t>
            </a:r>
            <a:r>
              <a:rPr lang="zh-TW" altLang="en-US" dirty="0">
                <a:latin typeface="Georgia" panose="02040502050405020303" pitchFamily="18" charset="0"/>
              </a:rPr>
              <a:t>名</a:t>
            </a:r>
            <a:endParaRPr lang="cs-CZ" dirty="0">
              <a:latin typeface="Georgia" panose="02040502050405020303" pitchFamily="18" charset="0"/>
            </a:endParaRPr>
          </a:p>
        </p:txBody>
      </p:sp>
      <p:pic>
        <p:nvPicPr>
          <p:cNvPr id="1026" name="Picture 2" descr="Související obrázek">
            <a:extLst>
              <a:ext uri="{FF2B5EF4-FFF2-40B4-BE49-F238E27FC236}">
                <a16:creationId xmlns:a16="http://schemas.microsoft.com/office/drawing/2014/main" id="{56FBED30-4A22-4386-9EBF-A621765D62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6109" y="2671590"/>
            <a:ext cx="4477310" cy="32810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icture">
            <a:extLst>
              <a:ext uri="{FF2B5EF4-FFF2-40B4-BE49-F238E27FC236}">
                <a16:creationId xmlns:a16="http://schemas.microsoft.com/office/drawing/2014/main" id="{5CB887C7-44FD-43E1-B59D-2604D8C11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963" y="2671591"/>
            <a:ext cx="5195045" cy="328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35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033670"/>
            <a:ext cx="10515600" cy="5482744"/>
          </a:xfrm>
        </p:spPr>
        <p:txBody>
          <a:bodyPr>
            <a:noAutofit/>
          </a:bodyPr>
          <a:lstStyle/>
          <a:p>
            <a:pPr marL="0" indent="0">
              <a:lnSpc>
                <a:spcPct val="100000"/>
              </a:lnSpc>
              <a:spcAft>
                <a:spcPts val="800"/>
              </a:spcAft>
              <a:buNone/>
            </a:pPr>
            <a:r>
              <a:rPr lang="cs-CZ" sz="2400" b="1"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Shiji</a:t>
            </a:r>
            <a:r>
              <a:rPr lang="cs-CZ" sz="2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63 </a:t>
            </a:r>
            <a:r>
              <a:rPr lang="cs-CZ"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r>
              <a:rPr lang="cs-CZ"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Laozi</a:t>
            </a:r>
            <a:r>
              <a:rPr lang="cs-CZ"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Han </a:t>
            </a:r>
            <a:r>
              <a:rPr lang="cs-CZ"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Fei</a:t>
            </a:r>
            <a:r>
              <a:rPr lang="cs-CZ"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cs-CZ"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lie</a:t>
            </a:r>
            <a:r>
              <a:rPr lang="cs-CZ"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cs-CZ"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zhuan</a:t>
            </a:r>
            <a:r>
              <a:rPr lang="cs-CZ"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endParaRPr lang="cs-CZ" sz="2400" dirty="0">
              <a:effectLst/>
              <a:latin typeface="Times New Roman" panose="02020603050405020304" pitchFamily="18" charset="0"/>
              <a:ea typeface="PMingLiU" panose="02020500000000000000" pitchFamily="18" charset="-120"/>
              <a:cs typeface="Times New Roman" panose="02020603050405020304" pitchFamily="18" charset="0"/>
            </a:endParaRPr>
          </a:p>
          <a:p>
            <a:pPr marL="0" indent="0">
              <a:lnSpc>
                <a:spcPct val="150000"/>
              </a:lnSpc>
              <a:buNone/>
            </a:pPr>
            <a:r>
              <a:rPr lang="zh-TW" altLang="en-US" sz="2000" dirty="0">
                <a:solidFill>
                  <a:srgbClr val="000000"/>
                </a:solidFill>
                <a:latin typeface="Times New Roman" panose="02020603050405020304" pitchFamily="18" charset="0"/>
                <a:cs typeface="Times New Roman" panose="02020603050405020304" pitchFamily="18" charset="0"/>
              </a:rPr>
              <a:t>太史公曰：老子所貴道，虛無，因應變化於無為，故著書辭稱微妙難識。莊子散</a:t>
            </a:r>
            <a:r>
              <a:rPr lang="zh-TW" altLang="en-US" sz="2000" dirty="0">
                <a:solidFill>
                  <a:srgbClr val="FF0000"/>
                </a:solidFill>
                <a:latin typeface="Times New Roman" panose="02020603050405020304" pitchFamily="18" charset="0"/>
                <a:cs typeface="Times New Roman" panose="02020603050405020304" pitchFamily="18" charset="0"/>
              </a:rPr>
              <a:t>道德</a:t>
            </a:r>
            <a:r>
              <a:rPr lang="zh-TW" altLang="en-US" sz="2000" dirty="0">
                <a:solidFill>
                  <a:srgbClr val="000000"/>
                </a:solidFill>
                <a:latin typeface="Times New Roman" panose="02020603050405020304" pitchFamily="18" charset="0"/>
                <a:cs typeface="Times New Roman" panose="02020603050405020304" pitchFamily="18" charset="0"/>
              </a:rPr>
              <a:t>，放論，要亦歸之自然。申子卑卑，施之於名實。韓子引繩墨，切事情，明是非，其極慘礉少恩。皆原於</a:t>
            </a:r>
            <a:r>
              <a:rPr lang="zh-TW" altLang="en-US" sz="2000" dirty="0">
                <a:solidFill>
                  <a:srgbClr val="FF0000"/>
                </a:solidFill>
                <a:latin typeface="Times New Roman" panose="02020603050405020304" pitchFamily="18" charset="0"/>
                <a:cs typeface="Times New Roman" panose="02020603050405020304" pitchFamily="18" charset="0"/>
              </a:rPr>
              <a:t>道德</a:t>
            </a:r>
            <a:r>
              <a:rPr lang="zh-TW" altLang="en-US" sz="2000" dirty="0">
                <a:solidFill>
                  <a:srgbClr val="000000"/>
                </a:solidFill>
                <a:latin typeface="Times New Roman" panose="02020603050405020304" pitchFamily="18" charset="0"/>
                <a:cs typeface="Times New Roman" panose="02020603050405020304" pitchFamily="18" charset="0"/>
              </a:rPr>
              <a:t>之意，而老子深遠矣。</a:t>
            </a:r>
            <a:endParaRPr lang="cs-CZ" altLang="zh-TW"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marL="0" indent="0">
              <a:lnSpc>
                <a:spcPct val="150000"/>
              </a:lnSpc>
              <a:buNone/>
            </a:pP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Velký historik praví: </a:t>
            </a:r>
            <a:r>
              <a:rPr lang="cs-CZ" sz="20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Laozi</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uznával cestu (</a:t>
            </a:r>
            <a:r>
              <a:rPr lang="cs-CZ" sz="2000" i="1"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dao</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nenaplněnost, vycházení vstříc proměnám a nekonání. Proto se tomu, co napsal, říká jemné a těžko poznatelné. </a:t>
            </a:r>
            <a:r>
              <a:rPr lang="cs-CZ" sz="20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Zhuangzi</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se rozešel s </a:t>
            </a:r>
            <a:r>
              <a:rPr lang="cs-CZ" sz="2000" i="1"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dao</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 </a:t>
            </a:r>
            <a:r>
              <a:rPr lang="cs-CZ" sz="2000" i="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de</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rezignoval na výklady, za hlavní měl návrat k tomu, co je samo od sebe. </a:t>
            </a:r>
            <a:r>
              <a:rPr lang="cs-CZ" sz="20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Shen</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cs-CZ" sz="20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Buhai</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byl pokorný, věnoval se jen pojmenováním a jejich náplni. Han </a:t>
            </a:r>
            <a:r>
              <a:rPr lang="cs-CZ" sz="20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Feizi</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se řídil podle provazu a míry, vymezoval úkoly a situace, objasňoval správné a špatné, v důsledku byl ale krutý a bez soucitu. Všichni původně vycházeli z </a:t>
            </a:r>
            <a:r>
              <a:rPr lang="cs-CZ" sz="2000" i="1"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dao</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 </a:t>
            </a:r>
            <a:r>
              <a:rPr lang="cs-CZ" sz="2000" i="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de</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ale </a:t>
            </a:r>
            <a:r>
              <a:rPr lang="cs-CZ" sz="20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Laozi</a:t>
            </a:r>
            <a:r>
              <a:rPr lang="cs-CZ"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v tom šel zdaleka nejdále. </a:t>
            </a:r>
          </a:p>
        </p:txBody>
      </p:sp>
    </p:spTree>
    <p:extLst>
      <p:ext uri="{BB962C8B-B14F-4D97-AF65-F5344CB8AC3E}">
        <p14:creationId xmlns:p14="http://schemas.microsoft.com/office/powerpoint/2010/main" val="294095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033670"/>
            <a:ext cx="10515600" cy="5482744"/>
          </a:xfrm>
        </p:spPr>
        <p:txBody>
          <a:bodyPr>
            <a:noAutofit/>
          </a:bodyPr>
          <a:lstStyle/>
          <a:p>
            <a:pPr marL="0" indent="0">
              <a:lnSpc>
                <a:spcPct val="100000"/>
              </a:lnSpc>
              <a:spcAft>
                <a:spcPts val="800"/>
              </a:spcAft>
              <a:buNone/>
            </a:pPr>
            <a:r>
              <a:rPr lang="cs-CZ" sz="32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Text </a:t>
            </a:r>
            <a:r>
              <a:rPr lang="cs-CZ" sz="3200" b="1"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Laozi</a:t>
            </a:r>
            <a:r>
              <a:rPr lang="cs-CZ" sz="32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TW" altLang="en-US" sz="32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老子</a:t>
            </a:r>
            <a:r>
              <a:rPr lang="cs-CZ" altLang="zh-TW" sz="32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cs-CZ" sz="32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též </a:t>
            </a:r>
            <a:r>
              <a:rPr lang="cs-CZ" sz="3200" b="1"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Dao</a:t>
            </a:r>
            <a:r>
              <a:rPr lang="cs-CZ" sz="32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De Jing </a:t>
            </a:r>
            <a:r>
              <a:rPr lang="zh-TW" altLang="en-US" sz="32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道德經</a:t>
            </a:r>
            <a:r>
              <a:rPr lang="cs-CZ" altLang="zh-TW" sz="32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r>
              <a:rPr lang="cs-CZ" altLang="zh-TW" sz="2400" b="1"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p>
          <a:p>
            <a:pPr marL="0" indent="0">
              <a:lnSpc>
                <a:spcPct val="100000"/>
              </a:lnSpc>
              <a:spcAft>
                <a:spcPts val="800"/>
              </a:spcAft>
              <a:buNone/>
            </a:pP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Výchozí dochovaná edice: </a:t>
            </a:r>
            <a:r>
              <a:rPr lang="cs-CZ" altLang="zh-TW" sz="2400" u="sng"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Wang</a:t>
            </a:r>
            <a:r>
              <a:rPr lang="cs-CZ" altLang="zh-TW" sz="2400" u="sng"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cs-CZ" altLang="zh-TW" sz="2400" u="sng"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Biho</a:t>
            </a:r>
            <a:r>
              <a:rPr lang="cs-CZ" altLang="zh-TW" sz="2400" u="sng"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komentář </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(3. stol n.l.), za </a:t>
            </a:r>
            <a:r>
              <a:rPr lang="cs-CZ" altLang="zh-TW"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Tangů</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cs-CZ" altLang="zh-TW"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Heshang</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gong (legend. 2. stol. př.n.l.), vykopané rukopisy</a:t>
            </a:r>
          </a:p>
          <a:p>
            <a:pPr>
              <a:lnSpc>
                <a:spcPct val="100000"/>
              </a:lnSpc>
              <a:spcAft>
                <a:spcPts val="800"/>
              </a:spcAft>
              <a:buFontTx/>
              <a:buChar char="-"/>
            </a:pPr>
            <a:r>
              <a:rPr lang="cs-CZ" altLang="zh-TW" sz="2400" u="sng"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2 knihy, 81 kapitol (</a:t>
            </a:r>
            <a:r>
              <a:rPr lang="cs-CZ" altLang="zh-TW" sz="2400" i="1" u="sng"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Dao</a:t>
            </a:r>
            <a:r>
              <a:rPr lang="cs-CZ" altLang="zh-TW" sz="2400" i="1" u="sng"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jing </a:t>
            </a:r>
            <a:r>
              <a:rPr lang="cs-CZ" altLang="zh-TW" sz="2400" u="sng"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1-37, </a:t>
            </a:r>
            <a:r>
              <a:rPr lang="cs-CZ" altLang="zh-TW" sz="2400" i="1" u="sng"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De jing </a:t>
            </a:r>
            <a:r>
              <a:rPr lang="cs-CZ" altLang="zh-TW" sz="2400" u="sng"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38-81)</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částečně ve verších</a:t>
            </a:r>
          </a:p>
          <a:p>
            <a:pPr>
              <a:lnSpc>
                <a:spcPct val="100000"/>
              </a:lnSpc>
              <a:spcAft>
                <a:spcPts val="800"/>
              </a:spcAft>
              <a:buFontTx/>
              <a:buChar char="-"/>
            </a:pP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Pojmy </a:t>
            </a:r>
            <a:r>
              <a:rPr lang="cs-CZ" altLang="zh-TW"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dao</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道</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de</a:t>
            </a:r>
            <a:r>
              <a:rPr lang="zh-TW" altLang="en-US"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德</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cs-CZ" altLang="zh-TW"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wu</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zh-TW" altLang="en-US"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無</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a:t>
            </a:r>
            <a:r>
              <a:rPr lang="zh-TW" altLang="en-US"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cs-CZ" altLang="zh-TW"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wu</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cs-CZ" altLang="zh-TW"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wei</a:t>
            </a:r>
            <a:r>
              <a:rPr lang="zh-TW" altLang="en-US"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無為</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cs-CZ" altLang="zh-TW"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zi</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ran</a:t>
            </a:r>
            <a:r>
              <a:rPr lang="zh-TW" altLang="en-US"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自然</a:t>
            </a: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cs-CZ" altLang="zh-TW" sz="2400" dirty="0" err="1">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pu</a:t>
            </a:r>
            <a:r>
              <a:rPr lang="zh-TW" altLang="en-US"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樸</a:t>
            </a:r>
            <a:endPar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lnSpc>
                <a:spcPct val="100000"/>
              </a:lnSpc>
              <a:spcAft>
                <a:spcPts val="800"/>
              </a:spcAft>
              <a:buFontTx/>
              <a:buChar char="-"/>
            </a:pP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vrstva ‚mudrosloví‘</a:t>
            </a:r>
          </a:p>
          <a:p>
            <a:pPr>
              <a:lnSpc>
                <a:spcPct val="100000"/>
              </a:lnSpc>
              <a:spcAft>
                <a:spcPts val="800"/>
              </a:spcAft>
              <a:buFontTx/>
              <a:buChar char="-"/>
            </a:pP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vrstva kosmologická</a:t>
            </a:r>
          </a:p>
          <a:p>
            <a:pPr>
              <a:lnSpc>
                <a:spcPct val="100000"/>
              </a:lnSpc>
              <a:spcAft>
                <a:spcPts val="800"/>
              </a:spcAft>
              <a:buFontTx/>
              <a:buChar char="-"/>
            </a:pPr>
            <a:r>
              <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vrstva ‚legistická‘ – umění vlády</a:t>
            </a:r>
          </a:p>
          <a:p>
            <a:pPr>
              <a:lnSpc>
                <a:spcPct val="100000"/>
              </a:lnSpc>
              <a:spcAft>
                <a:spcPts val="800"/>
              </a:spcAft>
              <a:buFontTx/>
              <a:buChar char="-"/>
            </a:pPr>
            <a:endParaRPr lang="cs-CZ" altLang="zh-TW" sz="24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67396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832" y="1513490"/>
            <a:ext cx="8531589" cy="4147046"/>
          </a:xfrm>
        </p:spPr>
      </p:pic>
      <p:sp>
        <p:nvSpPr>
          <p:cNvPr id="2" name="TextovéPole 1">
            <a:extLst>
              <a:ext uri="{FF2B5EF4-FFF2-40B4-BE49-F238E27FC236}">
                <a16:creationId xmlns:a16="http://schemas.microsoft.com/office/drawing/2014/main" id="{0D151BDF-D761-4843-B3D6-F5BD4C1FFACA}"/>
              </a:ext>
            </a:extLst>
          </p:cNvPr>
          <p:cNvSpPr txBox="1"/>
          <p:nvPr/>
        </p:nvSpPr>
        <p:spPr>
          <a:xfrm>
            <a:off x="1258957" y="662609"/>
            <a:ext cx="8820464" cy="400110"/>
          </a:xfrm>
          <a:prstGeom prst="rect">
            <a:avLst/>
          </a:prstGeom>
          <a:noFill/>
        </p:spPr>
        <p:txBody>
          <a:bodyPr wrap="square" rtlCol="0">
            <a:spAutoFit/>
          </a:bodyPr>
          <a:lstStyle/>
          <a:p>
            <a:r>
              <a:rPr lang="cs-CZ" sz="2000" dirty="0">
                <a:latin typeface="Times New Roman" panose="02020603050405020304" pitchFamily="18" charset="0"/>
                <a:cs typeface="Times New Roman" panose="02020603050405020304" pitchFamily="18" charset="0"/>
              </a:rPr>
              <a:t>Ukázka svázání bambusových proužků do jednoho „spisu“ (pian </a:t>
            </a:r>
            <a:r>
              <a:rPr lang="zh-TW" altLang="en-US" sz="2000" dirty="0">
                <a:latin typeface="Times New Roman" panose="02020603050405020304" pitchFamily="18" charset="0"/>
                <a:cs typeface="Times New Roman" panose="02020603050405020304" pitchFamily="18" charset="0"/>
              </a:rPr>
              <a:t>篇</a:t>
            </a:r>
            <a:r>
              <a:rPr lang="cs-CZ" altLang="zh-TW" sz="2000" dirty="0">
                <a:latin typeface="Times New Roman" panose="02020603050405020304" pitchFamily="18" charset="0"/>
                <a:cs typeface="Times New Roman" panose="02020603050405020304" pitchFamily="18" charset="0"/>
              </a:rPr>
              <a:t>) – </a:t>
            </a:r>
            <a:r>
              <a:rPr lang="cs-CZ" altLang="zh-TW" sz="2000" dirty="0" err="1">
                <a:latin typeface="Times New Roman" panose="02020603050405020304" pitchFamily="18" charset="0"/>
                <a:cs typeface="Times New Roman" panose="02020603050405020304" pitchFamily="18" charset="0"/>
              </a:rPr>
              <a:t>Hanský</a:t>
            </a:r>
            <a:r>
              <a:rPr lang="cs-CZ" altLang="zh-TW" sz="2000" dirty="0">
                <a:latin typeface="Times New Roman" panose="02020603050405020304" pitchFamily="18" charset="0"/>
                <a:cs typeface="Times New Roman" panose="02020603050405020304" pitchFamily="18" charset="0"/>
              </a:rPr>
              <a:t> text</a:t>
            </a:r>
            <a:endParaRPr lang="cs-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18638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8657</TotalTime>
  <Words>2970</Words>
  <Application>Microsoft Office PowerPoint</Application>
  <PresentationFormat>Širokoúhlá obrazovka</PresentationFormat>
  <Paragraphs>206</Paragraphs>
  <Slides>23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23</vt:i4>
      </vt:variant>
    </vt:vector>
  </HeadingPairs>
  <TitlesOfParts>
    <vt:vector size="29" baseType="lpstr">
      <vt:lpstr>Arial</vt:lpstr>
      <vt:lpstr>Calibri</vt:lpstr>
      <vt:lpstr>Calibri Light</vt:lpstr>
      <vt:lpstr>Georgia</vt:lpstr>
      <vt:lpstr>Times New Roman</vt:lpstr>
      <vt:lpstr>Motiv Office</vt:lpstr>
      <vt:lpstr>Laozi (Daodejing) a Han Feizi </vt:lpstr>
      <vt:lpstr>Prezentace aplikace PowerPoint</vt:lpstr>
      <vt:lpstr>Prezentace aplikace PowerPoint</vt:lpstr>
      <vt:lpstr>Sima Tan a „vynález škol“</vt:lpstr>
      <vt:lpstr>Prezentace aplikace PowerPoint</vt:lpstr>
      <vt:lpstr>Taoismus v. legismus    dao 道     de 德  fa 法   li 理 ming 名</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Nově objevené texty (20. století) 1.) Mawangdui 馬王堆 1973  poblíž Changsha, dnešní Hunan, Válčící stát Chu 楚; hrob nižší šlechty, uzavřen nejpozději 168 př.n.l.  Texty na hedvábí: Yi jing, Laozi A a B, Zhan Guo Ce, Čtyři kanonické texty Žlutého císaře (Huangdi Sijing), texty o lékařství, vojenství, šesteru umění (obřadnost li 禮, hudba yue 樂, lukostřelba she 射, vozatajství yu 御, písmo shu 書, matematika shu 數)  2.) Guodian 郭店 1993 poblíž Jingmen 荊們, Hubei, území státu Chu 楚; hrob uzavřen nejspíš před 300 př.n.l. Texty: cca 800 bambusových proužků, konfuciánské texty, 3 nejstarší verze Laozi, Taiyi sheng shui  3.) Shanghai museum collection (上博) 1994 bambusové proužky koupené na trhu starožitností v Hongkongu a uložené ve sbírkách Šanghajského muzea, vyloupené z Chuských hrobů, pravděpodobně stejná lokalita (pol. 4.- 3. stol. př.n.l.); cca 1200 proužků</vt:lpstr>
      <vt:lpstr>Tao-te-ťing  - překlady si místy protiřečí, záleží na zvoleném interpretačním rámci</vt:lpstr>
      <vt:lpstr>Prezentace aplikace PowerPoint</vt:lpstr>
      <vt:lpstr>Prezentace aplikace PowerPoint</vt:lpstr>
      <vt:lpstr>Prezentace aplikace PowerPoint</vt:lpstr>
      <vt:lpstr>Tao-te-ťing</vt:lpstr>
      <vt:lpstr>Prezentace aplikace PowerPoint</vt:lpstr>
      <vt:lpstr>Prezentace aplikace PowerPoint</vt:lpstr>
      <vt:lpstr>Prezentace aplikace PowerPoint</vt:lpstr>
      <vt:lpstr>Prezentace aplikace PowerPoint</vt:lpstr>
      <vt:lpstr>Taoismus v. legismus?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Myslet Jedno</dc:title>
  <dc:creator>Katka Gajdošová</dc:creator>
  <cp:lastModifiedBy>Gajdošová, Kateřina</cp:lastModifiedBy>
  <cp:revision>172</cp:revision>
  <dcterms:created xsi:type="dcterms:W3CDTF">2016-11-23T12:18:42Z</dcterms:created>
  <dcterms:modified xsi:type="dcterms:W3CDTF">2021-03-22T14:49:43Z</dcterms:modified>
</cp:coreProperties>
</file>