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F901-5B04-45A5-8D39-594A12FFCF52}" type="datetimeFigureOut">
              <a:rPr lang="cs-CZ" smtClean="0"/>
              <a:t>06.03.2019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2F65C9-ABE8-48B9-B7FF-3752867D5AFF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F901-5B04-45A5-8D39-594A12FFCF52}" type="datetimeFigureOut">
              <a:rPr lang="cs-CZ" smtClean="0"/>
              <a:t>06.03.2019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65C9-ABE8-48B9-B7FF-3752867D5AF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32F65C9-ABE8-48B9-B7FF-3752867D5AFF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F901-5B04-45A5-8D39-594A12FFCF52}" type="datetimeFigureOut">
              <a:rPr lang="cs-CZ" smtClean="0"/>
              <a:t>06.03.2019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F901-5B04-45A5-8D39-594A12FFCF52}" type="datetimeFigureOut">
              <a:rPr lang="cs-CZ" smtClean="0"/>
              <a:t>06.03.2019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32F65C9-ABE8-48B9-B7FF-3752867D5AFF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F901-5B04-45A5-8D39-594A12FFCF52}" type="datetimeFigureOut">
              <a:rPr lang="cs-CZ" smtClean="0"/>
              <a:t>06.03.2019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2F65C9-ABE8-48B9-B7FF-3752867D5AFF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7A1F901-5B04-45A5-8D39-594A12FFCF52}" type="datetimeFigureOut">
              <a:rPr lang="cs-CZ" smtClean="0"/>
              <a:t>06.03.2019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65C9-ABE8-48B9-B7FF-3752867D5AFF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F901-5B04-45A5-8D39-594A12FFCF52}" type="datetimeFigureOut">
              <a:rPr lang="cs-CZ" smtClean="0"/>
              <a:t>06.03.2019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32F65C9-ABE8-48B9-B7FF-3752867D5AFF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F901-5B04-45A5-8D39-594A12FFCF52}" type="datetimeFigureOut">
              <a:rPr lang="cs-CZ" smtClean="0"/>
              <a:t>06.03.2019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32F65C9-ABE8-48B9-B7FF-3752867D5AF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F901-5B04-45A5-8D39-594A12FFCF52}" type="datetimeFigureOut">
              <a:rPr lang="cs-CZ" smtClean="0"/>
              <a:t>06.03.2019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2F65C9-ABE8-48B9-B7FF-3752867D5AF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2F65C9-ABE8-48B9-B7FF-3752867D5AFF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F901-5B04-45A5-8D39-594A12FFCF52}" type="datetimeFigureOut">
              <a:rPr lang="cs-CZ" smtClean="0"/>
              <a:t>06.03.2019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32F65C9-ABE8-48B9-B7FF-3752867D5AFF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7A1F901-5B04-45A5-8D39-594A12FFCF52}" type="datetimeFigureOut">
              <a:rPr lang="cs-CZ" smtClean="0"/>
              <a:t>06.03.2019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7A1F901-5B04-45A5-8D39-594A12FFCF52}" type="datetimeFigureOut">
              <a:rPr lang="cs-CZ" smtClean="0"/>
              <a:t>06.03.2019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2F65C9-ABE8-48B9-B7FF-3752867D5AFF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Early</a:t>
            </a:r>
            <a:r>
              <a:rPr lang="cs-CZ" dirty="0" smtClean="0"/>
              <a:t> </a:t>
            </a:r>
            <a:r>
              <a:rPr lang="cs-CZ" dirty="0" err="1" smtClean="0"/>
              <a:t>Romantics</a:t>
            </a:r>
            <a:r>
              <a:rPr lang="cs-CZ" dirty="0" smtClean="0"/>
              <a:t> II</a:t>
            </a:r>
            <a:endParaRPr lang="en-GB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Politics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T</a:t>
            </a:r>
            <a:r>
              <a:rPr lang="cs-CZ" dirty="0" err="1" smtClean="0"/>
              <a:t>he</a:t>
            </a:r>
            <a:r>
              <a:rPr lang="cs-CZ" dirty="0" smtClean="0"/>
              <a:t> gap </a:t>
            </a:r>
            <a:r>
              <a:rPr lang="cs-CZ" dirty="0" err="1" smtClean="0"/>
              <a:t>between</a:t>
            </a:r>
            <a:r>
              <a:rPr lang="cs-CZ" dirty="0" smtClean="0"/>
              <a:t> </a:t>
            </a:r>
            <a:r>
              <a:rPr lang="cs-CZ" dirty="0" err="1" smtClean="0"/>
              <a:t>nature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reason</a:t>
            </a: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aesthetic</a:t>
            </a:r>
            <a:r>
              <a:rPr lang="cs-CZ" dirty="0" smtClean="0"/>
              <a:t> as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principle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uniting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opposites</a:t>
            </a:r>
            <a:r>
              <a:rPr lang="cs-CZ" dirty="0" smtClean="0"/>
              <a:t>,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therefore</a:t>
            </a:r>
            <a:r>
              <a:rPr lang="cs-CZ" dirty="0" smtClean="0"/>
              <a:t> a </a:t>
            </a:r>
            <a:r>
              <a:rPr lang="cs-CZ" dirty="0" err="1" smtClean="0"/>
              <a:t>principle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possible</a:t>
            </a:r>
            <a:r>
              <a:rPr lang="cs-CZ" dirty="0" smtClean="0"/>
              <a:t> </a:t>
            </a:r>
            <a:r>
              <a:rPr lang="cs-CZ" dirty="0" err="1" smtClean="0"/>
              <a:t>political</a:t>
            </a:r>
            <a:r>
              <a:rPr lang="cs-CZ" dirty="0" smtClean="0"/>
              <a:t> </a:t>
            </a:r>
            <a:r>
              <a:rPr lang="cs-CZ" dirty="0" err="1" smtClean="0"/>
              <a:t>change</a:t>
            </a:r>
            <a:endParaRPr lang="cs-CZ" dirty="0" smtClean="0"/>
          </a:p>
          <a:p>
            <a:r>
              <a:rPr lang="cs-CZ" dirty="0" smtClean="0"/>
              <a:t>I</a:t>
            </a:r>
            <a:r>
              <a:rPr lang="cs-CZ" dirty="0" smtClean="0"/>
              <a:t>nfluence </a:t>
            </a:r>
            <a:r>
              <a:rPr lang="cs-CZ" dirty="0" err="1" smtClean="0"/>
              <a:t>of</a:t>
            </a:r>
            <a:r>
              <a:rPr lang="cs-CZ" dirty="0" smtClean="0"/>
              <a:t> Schiller – </a:t>
            </a:r>
            <a:r>
              <a:rPr lang="cs-CZ" dirty="0" err="1" smtClean="0"/>
              <a:t>beauty</a:t>
            </a:r>
            <a:r>
              <a:rPr lang="cs-CZ" dirty="0" smtClean="0"/>
              <a:t> as </a:t>
            </a:r>
            <a:r>
              <a:rPr lang="cs-CZ" dirty="0" err="1" smtClean="0"/>
              <a:t>crucial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cultivation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moral</a:t>
            </a:r>
            <a:r>
              <a:rPr lang="cs-CZ" dirty="0" smtClean="0"/>
              <a:t> </a:t>
            </a:r>
            <a:r>
              <a:rPr lang="cs-CZ" dirty="0" err="1" smtClean="0"/>
              <a:t>life</a:t>
            </a:r>
            <a:r>
              <a:rPr lang="cs-CZ" dirty="0" smtClean="0"/>
              <a:t> </a:t>
            </a:r>
          </a:p>
          <a:p>
            <a:r>
              <a:rPr lang="cs-CZ" dirty="0" smtClean="0"/>
              <a:t>Influence </a:t>
            </a:r>
            <a:r>
              <a:rPr lang="cs-CZ" dirty="0" err="1" smtClean="0"/>
              <a:t>of</a:t>
            </a:r>
            <a:r>
              <a:rPr lang="cs-CZ" dirty="0" smtClean="0"/>
              <a:t> Kant –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aesthetic</a:t>
            </a:r>
            <a:r>
              <a:rPr lang="cs-CZ" dirty="0" smtClean="0"/>
              <a:t> </a:t>
            </a:r>
            <a:r>
              <a:rPr lang="cs-CZ" dirty="0" err="1" smtClean="0"/>
              <a:t>experience</a:t>
            </a:r>
            <a:r>
              <a:rPr lang="cs-CZ" dirty="0" smtClean="0"/>
              <a:t> as </a:t>
            </a:r>
            <a:r>
              <a:rPr lang="cs-CZ" dirty="0" err="1" smtClean="0"/>
              <a:t>understanding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world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Sense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individuality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Early</a:t>
            </a:r>
            <a:r>
              <a:rPr lang="cs-CZ" dirty="0" smtClean="0"/>
              <a:t> </a:t>
            </a:r>
            <a:r>
              <a:rPr lang="cs-CZ" dirty="0" err="1" smtClean="0"/>
              <a:t>Romanticism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Late</a:t>
            </a:r>
            <a:r>
              <a:rPr lang="cs-CZ" dirty="0" smtClean="0"/>
              <a:t> 18th </a:t>
            </a:r>
            <a:r>
              <a:rPr lang="cs-CZ" dirty="0" err="1" smtClean="0"/>
              <a:t>century</a:t>
            </a:r>
            <a:r>
              <a:rPr lang="cs-CZ" dirty="0" smtClean="0"/>
              <a:t>, Jena </a:t>
            </a:r>
          </a:p>
          <a:p>
            <a:r>
              <a:rPr lang="cs-CZ" dirty="0" err="1" smtClean="0"/>
              <a:t>Journal</a:t>
            </a:r>
            <a:r>
              <a:rPr lang="cs-CZ" dirty="0" smtClean="0"/>
              <a:t> </a:t>
            </a:r>
            <a:r>
              <a:rPr lang="cs-CZ" dirty="0" err="1" smtClean="0"/>
              <a:t>Athenäum</a:t>
            </a:r>
            <a:endParaRPr lang="cs-CZ" dirty="0" smtClean="0"/>
          </a:p>
          <a:p>
            <a:r>
              <a:rPr lang="cs-CZ" dirty="0" smtClean="0"/>
              <a:t>August </a:t>
            </a:r>
            <a:r>
              <a:rPr lang="cs-CZ" dirty="0" err="1" smtClean="0"/>
              <a:t>and</a:t>
            </a:r>
            <a:r>
              <a:rPr lang="cs-CZ" dirty="0" smtClean="0"/>
              <a:t> Friedrich </a:t>
            </a:r>
            <a:r>
              <a:rPr lang="cs-CZ" dirty="0" err="1" smtClean="0"/>
              <a:t>Schlegel</a:t>
            </a:r>
            <a:r>
              <a:rPr lang="cs-CZ" dirty="0" smtClean="0"/>
              <a:t> (</a:t>
            </a:r>
            <a:r>
              <a:rPr lang="cs-CZ" dirty="0" err="1" smtClean="0"/>
              <a:t>literary</a:t>
            </a:r>
            <a:r>
              <a:rPr lang="cs-CZ" dirty="0" smtClean="0"/>
              <a:t> </a:t>
            </a:r>
            <a:r>
              <a:rPr lang="cs-CZ" dirty="0" err="1" smtClean="0"/>
              <a:t>critics</a:t>
            </a:r>
            <a:r>
              <a:rPr lang="cs-CZ" dirty="0" smtClean="0"/>
              <a:t>), Friedrich </a:t>
            </a:r>
            <a:r>
              <a:rPr lang="cs-CZ" dirty="0" err="1" smtClean="0"/>
              <a:t>Schleiermacher</a:t>
            </a:r>
            <a:r>
              <a:rPr lang="cs-CZ" dirty="0" smtClean="0"/>
              <a:t> (</a:t>
            </a:r>
            <a:r>
              <a:rPr lang="cs-CZ" dirty="0" err="1" smtClean="0"/>
              <a:t>theologian</a:t>
            </a:r>
            <a:r>
              <a:rPr lang="cs-CZ" dirty="0" smtClean="0"/>
              <a:t>), </a:t>
            </a:r>
            <a:r>
              <a:rPr lang="cs-CZ" dirty="0" err="1" smtClean="0"/>
              <a:t>Ludwig</a:t>
            </a:r>
            <a:r>
              <a:rPr lang="cs-CZ" dirty="0" smtClean="0"/>
              <a:t> </a:t>
            </a:r>
            <a:r>
              <a:rPr lang="cs-CZ" dirty="0" err="1" smtClean="0"/>
              <a:t>Tieck</a:t>
            </a:r>
            <a:r>
              <a:rPr lang="cs-CZ" dirty="0" smtClean="0"/>
              <a:t> (</a:t>
            </a:r>
            <a:r>
              <a:rPr lang="cs-CZ" dirty="0" err="1" smtClean="0"/>
              <a:t>writer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critic</a:t>
            </a:r>
            <a:r>
              <a:rPr lang="cs-CZ" dirty="0" smtClean="0"/>
              <a:t>), Friedrich </a:t>
            </a:r>
            <a:r>
              <a:rPr lang="cs-CZ" dirty="0" err="1" smtClean="0"/>
              <a:t>Schelling</a:t>
            </a:r>
            <a:r>
              <a:rPr lang="cs-CZ" dirty="0" smtClean="0"/>
              <a:t> (</a:t>
            </a:r>
            <a:r>
              <a:rPr lang="cs-CZ" dirty="0" err="1" smtClean="0"/>
              <a:t>philosopher</a:t>
            </a:r>
            <a:r>
              <a:rPr lang="cs-CZ" dirty="0" smtClean="0"/>
              <a:t>), </a:t>
            </a:r>
            <a:r>
              <a:rPr lang="cs-CZ" dirty="0" err="1" smtClean="0"/>
              <a:t>Caroline</a:t>
            </a:r>
            <a:r>
              <a:rPr lang="cs-CZ" dirty="0" smtClean="0"/>
              <a:t> </a:t>
            </a:r>
            <a:r>
              <a:rPr lang="cs-CZ" dirty="0" err="1" smtClean="0"/>
              <a:t>Michaelis</a:t>
            </a:r>
            <a:r>
              <a:rPr lang="cs-CZ" dirty="0" smtClean="0"/>
              <a:t> </a:t>
            </a:r>
            <a:r>
              <a:rPr lang="cs-CZ" dirty="0" err="1" smtClean="0"/>
              <a:t>Böhmer</a:t>
            </a:r>
            <a:r>
              <a:rPr lang="cs-CZ" dirty="0" smtClean="0"/>
              <a:t> </a:t>
            </a:r>
            <a:r>
              <a:rPr lang="cs-CZ" dirty="0" err="1" smtClean="0"/>
              <a:t>Schlegel</a:t>
            </a:r>
            <a:r>
              <a:rPr lang="cs-CZ" dirty="0" smtClean="0"/>
              <a:t> </a:t>
            </a:r>
            <a:r>
              <a:rPr lang="cs-CZ" dirty="0" err="1" smtClean="0"/>
              <a:t>Schelling</a:t>
            </a:r>
            <a:r>
              <a:rPr lang="cs-CZ" dirty="0" smtClean="0"/>
              <a:t> (</a:t>
            </a:r>
            <a:r>
              <a:rPr lang="cs-CZ" dirty="0" err="1" smtClean="0"/>
              <a:t>literary</a:t>
            </a:r>
            <a:r>
              <a:rPr lang="cs-CZ" dirty="0" smtClean="0"/>
              <a:t> </a:t>
            </a:r>
            <a:r>
              <a:rPr lang="cs-CZ" dirty="0" err="1" smtClean="0"/>
              <a:t>critic</a:t>
            </a:r>
            <a:r>
              <a:rPr lang="cs-CZ" dirty="0" smtClean="0"/>
              <a:t>), </a:t>
            </a:r>
            <a:r>
              <a:rPr lang="cs-CZ" dirty="0" err="1" smtClean="0"/>
              <a:t>Dorothea</a:t>
            </a:r>
            <a:r>
              <a:rPr lang="cs-CZ" dirty="0" smtClean="0"/>
              <a:t> </a:t>
            </a:r>
            <a:r>
              <a:rPr lang="cs-CZ" dirty="0" err="1" smtClean="0"/>
              <a:t>Mendelssohn</a:t>
            </a:r>
            <a:r>
              <a:rPr lang="cs-CZ" dirty="0" smtClean="0"/>
              <a:t> </a:t>
            </a:r>
            <a:r>
              <a:rPr lang="cs-CZ" dirty="0" err="1" smtClean="0"/>
              <a:t>Veit</a:t>
            </a:r>
            <a:r>
              <a:rPr lang="cs-CZ" dirty="0" smtClean="0"/>
              <a:t> </a:t>
            </a:r>
            <a:r>
              <a:rPr lang="cs-CZ" dirty="0" err="1" smtClean="0"/>
              <a:t>Schlegel</a:t>
            </a:r>
            <a:r>
              <a:rPr lang="cs-CZ" dirty="0" smtClean="0"/>
              <a:t> (</a:t>
            </a:r>
            <a:r>
              <a:rPr lang="cs-CZ" dirty="0" err="1" smtClean="0"/>
              <a:t>novelist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translator</a:t>
            </a:r>
            <a:r>
              <a:rPr lang="cs-CZ" dirty="0" smtClean="0"/>
              <a:t>), Friedrich </a:t>
            </a:r>
            <a:r>
              <a:rPr lang="cs-CZ" dirty="0" err="1" smtClean="0"/>
              <a:t>von</a:t>
            </a:r>
            <a:r>
              <a:rPr lang="cs-CZ" dirty="0" smtClean="0"/>
              <a:t> </a:t>
            </a:r>
            <a:r>
              <a:rPr lang="cs-CZ" dirty="0" err="1" smtClean="0"/>
              <a:t>Hardenberg</a:t>
            </a:r>
            <a:r>
              <a:rPr lang="cs-CZ" dirty="0" smtClean="0"/>
              <a:t>/</a:t>
            </a:r>
            <a:r>
              <a:rPr lang="cs-CZ" dirty="0" err="1" smtClean="0"/>
              <a:t>Novalis</a:t>
            </a:r>
            <a:r>
              <a:rPr lang="cs-CZ" dirty="0" smtClean="0"/>
              <a:t> (poet)</a:t>
            </a:r>
          </a:p>
          <a:p>
            <a:r>
              <a:rPr lang="cs-CZ" dirty="0" smtClean="0"/>
              <a:t>Friedrich </a:t>
            </a:r>
            <a:r>
              <a:rPr lang="cs-CZ" dirty="0" err="1" smtClean="0"/>
              <a:t>Hölderlin</a:t>
            </a:r>
            <a:r>
              <a:rPr lang="cs-CZ" dirty="0" smtClean="0"/>
              <a:t> (poet)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1280px-Caspar_David_Friedrich_-_Abtei_im_Eichwald_-_Google_Art_Project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85354" y="1527175"/>
            <a:ext cx="7136780" cy="4572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aesthetic</a:t>
            </a:r>
            <a:r>
              <a:rPr lang="cs-CZ" dirty="0" smtClean="0"/>
              <a:t> </a:t>
            </a:r>
            <a:r>
              <a:rPr lang="cs-CZ" dirty="0" err="1" smtClean="0"/>
              <a:t>revolution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The aesthetic unity and the aesthetic sovereignty </a:t>
            </a:r>
          </a:p>
          <a:p>
            <a:r>
              <a:rPr lang="en-GB" dirty="0" smtClean="0"/>
              <a:t>Poetry </a:t>
            </a:r>
          </a:p>
          <a:p>
            <a:r>
              <a:rPr lang="en-GB" dirty="0" smtClean="0"/>
              <a:t>The aesthetic revolution as an open process of enlargement of human possibilities </a:t>
            </a:r>
            <a:r>
              <a:rPr lang="cs-CZ" dirty="0" smtClean="0"/>
              <a:t>(Fr. </a:t>
            </a:r>
            <a:r>
              <a:rPr lang="cs-CZ" dirty="0" err="1" smtClean="0"/>
              <a:t>Schlegel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absolute</a:t>
            </a:r>
            <a:r>
              <a:rPr lang="cs-CZ" dirty="0" smtClean="0"/>
              <a:t>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mythology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Response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differentiation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spheres</a:t>
            </a:r>
            <a:r>
              <a:rPr lang="cs-CZ" dirty="0" smtClean="0"/>
              <a:t> in modernity</a:t>
            </a:r>
          </a:p>
          <a:p>
            <a:r>
              <a:rPr lang="cs-CZ" dirty="0" err="1" smtClean="0"/>
              <a:t>Mythology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sense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meaning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nature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reality</a:t>
            </a:r>
          </a:p>
          <a:p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point </a:t>
            </a:r>
            <a:r>
              <a:rPr lang="cs-CZ" dirty="0" err="1" smtClean="0"/>
              <a:t>beyond</a:t>
            </a:r>
            <a:r>
              <a:rPr lang="cs-CZ" dirty="0" smtClean="0"/>
              <a:t> </a:t>
            </a:r>
            <a:r>
              <a:rPr lang="cs-CZ" dirty="0" err="1" smtClean="0"/>
              <a:t>itself</a:t>
            </a:r>
            <a:r>
              <a:rPr lang="cs-CZ" dirty="0" smtClean="0"/>
              <a:t> </a:t>
            </a:r>
            <a:r>
              <a:rPr lang="cs-CZ" dirty="0" err="1" smtClean="0"/>
              <a:t>towards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unpresentable</a:t>
            </a:r>
            <a:r>
              <a:rPr lang="cs-CZ" dirty="0" smtClean="0"/>
              <a:t> </a:t>
            </a:r>
            <a:r>
              <a:rPr lang="cs-CZ" dirty="0" err="1" smtClean="0"/>
              <a:t>absolute</a:t>
            </a:r>
            <a:endParaRPr lang="cs-CZ" dirty="0" smtClean="0"/>
          </a:p>
          <a:p>
            <a:r>
              <a:rPr lang="cs-CZ" dirty="0" err="1" smtClean="0"/>
              <a:t>Synthesis</a:t>
            </a:r>
            <a:r>
              <a:rPr lang="cs-CZ" dirty="0" smtClean="0"/>
              <a:t> in a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kind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culture</a:t>
            </a:r>
            <a:r>
              <a:rPr lang="cs-CZ" dirty="0" smtClean="0"/>
              <a:t> 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en-GB" dirty="0" smtClean="0"/>
              <a:t>The </a:t>
            </a:r>
            <a:r>
              <a:rPr lang="en-GB" dirty="0" smtClean="0"/>
              <a:t>Oldest System Programme of German Idealism</a:t>
            </a:r>
            <a:r>
              <a:rPr lang="cs-CZ" dirty="0" smtClean="0"/>
              <a:t> (1797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Radical</a:t>
            </a:r>
            <a:r>
              <a:rPr lang="cs-CZ" dirty="0" smtClean="0"/>
              <a:t> </a:t>
            </a:r>
            <a:r>
              <a:rPr lang="cs-CZ" dirty="0" err="1" smtClean="0"/>
              <a:t>notion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freedom</a:t>
            </a:r>
            <a:r>
              <a:rPr lang="cs-CZ" dirty="0" smtClean="0"/>
              <a:t> („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idea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naturally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notion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myself</a:t>
            </a:r>
            <a:r>
              <a:rPr lang="cs-CZ" dirty="0" smtClean="0"/>
              <a:t> as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absolutely</a:t>
            </a:r>
            <a:r>
              <a:rPr lang="cs-CZ" dirty="0" smtClean="0"/>
              <a:t> free </a:t>
            </a:r>
            <a:r>
              <a:rPr lang="cs-CZ" dirty="0" err="1" smtClean="0"/>
              <a:t>being</a:t>
            </a:r>
            <a:r>
              <a:rPr lang="cs-CZ" dirty="0" smtClean="0"/>
              <a:t>.“)</a:t>
            </a:r>
          </a:p>
          <a:p>
            <a:r>
              <a:rPr lang="cs-CZ" dirty="0" err="1" smtClean="0"/>
              <a:t>Critique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state</a:t>
            </a:r>
            <a:r>
              <a:rPr lang="cs-CZ" dirty="0" smtClean="0"/>
              <a:t> as </a:t>
            </a:r>
            <a:r>
              <a:rPr lang="cs-CZ" dirty="0" err="1" smtClean="0"/>
              <a:t>mechanical</a:t>
            </a:r>
            <a:endParaRPr lang="cs-CZ" dirty="0" smtClean="0"/>
          </a:p>
          <a:p>
            <a:r>
              <a:rPr lang="cs-CZ" dirty="0" err="1" smtClean="0"/>
              <a:t>Beauty</a:t>
            </a:r>
            <a:r>
              <a:rPr lang="cs-CZ" dirty="0" smtClean="0"/>
              <a:t> as unity </a:t>
            </a:r>
          </a:p>
          <a:p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smtClean="0"/>
              <a:t>as </a:t>
            </a:r>
            <a:r>
              <a:rPr lang="en-GB" dirty="0" smtClean="0"/>
              <a:t>an utopian symbol of the realization of freedom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„I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now</a:t>
            </a:r>
            <a:r>
              <a:rPr lang="cs-CZ" dirty="0" smtClean="0"/>
              <a:t> </a:t>
            </a:r>
            <a:r>
              <a:rPr lang="cs-CZ" dirty="0" err="1" smtClean="0"/>
              <a:t>convinced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highest</a:t>
            </a:r>
            <a:r>
              <a:rPr lang="cs-CZ" dirty="0" smtClean="0"/>
              <a:t> </a:t>
            </a:r>
            <a:r>
              <a:rPr lang="cs-CZ" dirty="0" err="1" smtClean="0"/>
              <a:t>act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reason</a:t>
            </a:r>
            <a:r>
              <a:rPr lang="cs-CZ" dirty="0" smtClean="0"/>
              <a:t>,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embraces</a:t>
            </a:r>
            <a:r>
              <a:rPr lang="cs-CZ" dirty="0" smtClean="0"/>
              <a:t> 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ideas</a:t>
            </a:r>
            <a:r>
              <a:rPr lang="cs-CZ" dirty="0" smtClean="0"/>
              <a:t>,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aesthetic</a:t>
            </a:r>
            <a:r>
              <a:rPr lang="cs-CZ" dirty="0" smtClean="0"/>
              <a:t> </a:t>
            </a:r>
            <a:r>
              <a:rPr lang="cs-CZ" dirty="0" err="1" smtClean="0"/>
              <a:t>act</a:t>
            </a:r>
            <a:r>
              <a:rPr lang="cs-CZ" dirty="0" smtClean="0"/>
              <a:t>,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truth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goodness</a:t>
            </a:r>
            <a:r>
              <a:rPr lang="cs-CZ" dirty="0" smtClean="0"/>
              <a:t> are </a:t>
            </a:r>
            <a:r>
              <a:rPr lang="cs-CZ" dirty="0" err="1" smtClean="0"/>
              <a:t>brothers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r>
              <a:rPr lang="cs-CZ" dirty="0" smtClean="0"/>
              <a:t> in </a:t>
            </a:r>
            <a:r>
              <a:rPr lang="cs-CZ" dirty="0" err="1" smtClean="0"/>
              <a:t>beauty</a:t>
            </a:r>
            <a:r>
              <a:rPr lang="cs-CZ" dirty="0" smtClean="0"/>
              <a:t>.“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s-CZ" sz="1600" dirty="0" smtClean="0"/>
              <a:t>„</a:t>
            </a:r>
            <a:r>
              <a:rPr lang="en-US" sz="1600" dirty="0" smtClean="0"/>
              <a:t>First </a:t>
            </a:r>
            <a:r>
              <a:rPr lang="en-US" sz="1600" dirty="0" smtClean="0"/>
              <a:t>of all I shall speak here of an Idea which, as far as I know, has never occurred to</a:t>
            </a:r>
          </a:p>
          <a:p>
            <a:pPr>
              <a:buNone/>
            </a:pPr>
            <a:r>
              <a:rPr lang="en-US" sz="1600" dirty="0" smtClean="0"/>
              <a:t>anyone – we must have a new mythology, but this mythology must be in the service of the</a:t>
            </a:r>
          </a:p>
          <a:p>
            <a:pPr>
              <a:buNone/>
            </a:pPr>
            <a:r>
              <a:rPr lang="en-US" sz="1600" dirty="0" smtClean="0"/>
              <a:t>Ideas, it must become a mythology of </a:t>
            </a:r>
            <a:r>
              <a:rPr lang="en-US" sz="1600" i="1" dirty="0" smtClean="0"/>
              <a:t>reason.</a:t>
            </a:r>
          </a:p>
          <a:p>
            <a:pPr>
              <a:buNone/>
            </a:pPr>
            <a:r>
              <a:rPr lang="en-US" sz="1600" dirty="0" smtClean="0"/>
              <a:t>Before we make the Ideas aesthetic i.e. mythological, they are of no interest to the </a:t>
            </a:r>
            <a:r>
              <a:rPr lang="en-US" sz="1600" i="1" dirty="0" smtClean="0"/>
              <a:t>people</a:t>
            </a:r>
          </a:p>
          <a:p>
            <a:pPr>
              <a:buNone/>
            </a:pPr>
            <a:r>
              <a:rPr lang="en-US" sz="1600" dirty="0" smtClean="0"/>
              <a:t>and on the other hand before mythology is reasonable the philosopher must be ashamed of</a:t>
            </a:r>
          </a:p>
          <a:p>
            <a:pPr>
              <a:buNone/>
            </a:pPr>
            <a:r>
              <a:rPr lang="en-US" sz="1600" dirty="0" smtClean="0"/>
              <a:t>it. Thus enlightened and unenlightened must finally shake hands, mythology must become</a:t>
            </a:r>
          </a:p>
          <a:p>
            <a:pPr>
              <a:buNone/>
            </a:pPr>
            <a:r>
              <a:rPr lang="en-US" sz="1600" dirty="0" smtClean="0"/>
              <a:t>philosophical and the people reasonable, and philosophy must become mythological in </a:t>
            </a:r>
            <a:r>
              <a:rPr lang="en-US" sz="1600" dirty="0" smtClean="0"/>
              <a:t>order</a:t>
            </a:r>
            <a:r>
              <a:rPr lang="cs-CZ" sz="1600" dirty="0" smtClean="0"/>
              <a:t> </a:t>
            </a:r>
            <a:r>
              <a:rPr lang="en-US" sz="1600" dirty="0" smtClean="0"/>
              <a:t>to </a:t>
            </a:r>
            <a:r>
              <a:rPr lang="en-US" sz="1600" dirty="0" smtClean="0"/>
              <a:t>make the philosophers sensuous. Then eternal unity will reign among us</a:t>
            </a:r>
            <a:r>
              <a:rPr lang="en-US" sz="1600" dirty="0" smtClean="0"/>
              <a:t>.</a:t>
            </a:r>
            <a:r>
              <a:rPr lang="cs-CZ" sz="1600" dirty="0" smtClean="0"/>
              <a:t> </a:t>
            </a:r>
            <a:r>
              <a:rPr lang="en-US" sz="1600" dirty="0" smtClean="0"/>
              <a:t>Never </a:t>
            </a:r>
            <a:r>
              <a:rPr lang="en-US" sz="1600" dirty="0" smtClean="0"/>
              <a:t>the </a:t>
            </a:r>
            <a:r>
              <a:rPr lang="en-US" sz="1600" dirty="0" smtClean="0"/>
              <a:t>despising</a:t>
            </a:r>
            <a:r>
              <a:rPr lang="cs-CZ" sz="1600" dirty="0" smtClean="0"/>
              <a:t> </a:t>
            </a:r>
            <a:r>
              <a:rPr lang="en-US" sz="1600" dirty="0" smtClean="0"/>
              <a:t>gaze</a:t>
            </a:r>
            <a:r>
              <a:rPr lang="en-US" sz="1600" dirty="0" smtClean="0"/>
              <a:t>, never the blind trembling of the people before its wise men and priests. Only </a:t>
            </a:r>
            <a:r>
              <a:rPr lang="en-US" sz="1600" dirty="0" smtClean="0"/>
              <a:t>then</a:t>
            </a:r>
            <a:r>
              <a:rPr lang="cs-CZ" sz="1600" dirty="0" smtClean="0"/>
              <a:t> </a:t>
            </a:r>
            <a:r>
              <a:rPr lang="en-US" sz="1600" dirty="0" smtClean="0"/>
              <a:t>can </a:t>
            </a:r>
            <a:r>
              <a:rPr lang="en-US" sz="1600" dirty="0" smtClean="0"/>
              <a:t>we expect the </a:t>
            </a:r>
            <a:r>
              <a:rPr lang="en-US" sz="1600" i="1" dirty="0" smtClean="0"/>
              <a:t>same development of all powers, of the individual as well as all individuals.</a:t>
            </a:r>
          </a:p>
          <a:p>
            <a:pPr>
              <a:buNone/>
            </a:pPr>
            <a:r>
              <a:rPr lang="en-US" sz="1600" dirty="0" smtClean="0"/>
              <a:t>No power will be suppressed any more, then general freedom and equality of spirits will</a:t>
            </a:r>
          </a:p>
          <a:p>
            <a:pPr>
              <a:buNone/>
            </a:pPr>
            <a:r>
              <a:rPr lang="en-US" sz="1600" dirty="0" smtClean="0"/>
              <a:t>reign! – A higher spirit sent from heaven must found this new religion among us, it will be</a:t>
            </a:r>
          </a:p>
          <a:p>
            <a:pPr>
              <a:buNone/>
            </a:pPr>
            <a:r>
              <a:rPr lang="en-US" sz="1600" dirty="0" smtClean="0"/>
              <a:t>the last, greatest work of mankind</a:t>
            </a:r>
            <a:r>
              <a:rPr lang="en-US" sz="1600" dirty="0" smtClean="0"/>
              <a:t>.</a:t>
            </a:r>
            <a:r>
              <a:rPr lang="cs-CZ" sz="1600" dirty="0" smtClean="0"/>
              <a:t>“</a:t>
            </a:r>
            <a:endParaRPr lang="cs-CZ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Stupně šed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1796</TotalTime>
  <Words>472</Words>
  <Application>Microsoft Office PowerPoint</Application>
  <PresentationFormat>Předvádění na obrazovce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Administrativní</vt:lpstr>
      <vt:lpstr>Art and Politics</vt:lpstr>
      <vt:lpstr>Snímek 2</vt:lpstr>
      <vt:lpstr>Early Romanticism</vt:lpstr>
      <vt:lpstr>Snímek 4</vt:lpstr>
      <vt:lpstr>The aesthetic revolution</vt:lpstr>
      <vt:lpstr>A new mythology</vt:lpstr>
      <vt:lpstr> The Oldest System Programme of German Idealism (1797)</vt:lpstr>
      <vt:lpstr>Snímek 8</vt:lpstr>
      <vt:lpstr>Snímek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and Politics</dc:title>
  <dc:creator>Vlastník</dc:creator>
  <cp:lastModifiedBy>Vlastník</cp:lastModifiedBy>
  <cp:revision>11</cp:revision>
  <dcterms:created xsi:type="dcterms:W3CDTF">2019-03-06T10:04:43Z</dcterms:created>
  <dcterms:modified xsi:type="dcterms:W3CDTF">2019-03-07T16:01:21Z</dcterms:modified>
</cp:coreProperties>
</file>