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89" autoAdjust="0"/>
    <p:restoredTop sz="94660"/>
  </p:normalViewPr>
  <p:slideViewPr>
    <p:cSldViewPr snapToGrid="0">
      <p:cViewPr varScale="1">
        <p:scale>
          <a:sx n="69" d="100"/>
          <a:sy n="69" d="100"/>
        </p:scale>
        <p:origin x="8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64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530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00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72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2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96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195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993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57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0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75F1-7734-464C-8DA2-F5E3616197FA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E129D-0B41-4148-8301-2A97F5FBE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34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74822" y="512763"/>
            <a:ext cx="9144000" cy="2387600"/>
          </a:xfrm>
        </p:spPr>
        <p:txBody>
          <a:bodyPr/>
          <a:lstStyle/>
          <a:p>
            <a:r>
              <a:rPr lang="cs-CZ" b="1" dirty="0" smtClean="0">
                <a:latin typeface="+mn-lt"/>
              </a:rPr>
              <a:t>ZÁJMENA - </a:t>
            </a:r>
            <a:r>
              <a:rPr lang="cs-CZ" b="1" dirty="0" smtClean="0">
                <a:solidFill>
                  <a:srgbClr val="C00000"/>
                </a:solidFill>
                <a:latin typeface="+mn-lt"/>
              </a:rPr>
              <a:t>VOORNAAMWOORDEN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5" name="Obrázek 4" descr="personal pronouns | Proyecto Educer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255" y="3509963"/>
            <a:ext cx="4249135" cy="300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83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784"/>
          </a:xfrm>
        </p:spPr>
        <p:txBody>
          <a:bodyPr/>
          <a:lstStyle/>
          <a:p>
            <a:r>
              <a:rPr lang="cs-CZ" dirty="0" smtClean="0"/>
              <a:t>		</a:t>
            </a:r>
            <a:r>
              <a:rPr lang="cs-CZ" b="1" dirty="0" smtClean="0"/>
              <a:t>ZÁJMENA OSOBNÍ – 1. PÁD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914420"/>
              </p:ext>
            </p:extLst>
          </p:nvPr>
        </p:nvGraphicFramePr>
        <p:xfrm>
          <a:off x="1265382" y="1690687"/>
          <a:ext cx="9784419" cy="4429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3289">
                  <a:extLst>
                    <a:ext uri="{9D8B030D-6E8A-4147-A177-3AD203B41FA5}">
                      <a16:colId xmlns:a16="http://schemas.microsoft.com/office/drawing/2014/main" val="3556315801"/>
                    </a:ext>
                  </a:extLst>
                </a:gridCol>
                <a:gridCol w="1954488">
                  <a:extLst>
                    <a:ext uri="{9D8B030D-6E8A-4147-A177-3AD203B41FA5}">
                      <a16:colId xmlns:a16="http://schemas.microsoft.com/office/drawing/2014/main" val="289882048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477778952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110163979"/>
                    </a:ext>
                  </a:extLst>
                </a:gridCol>
              </a:tblGrid>
              <a:tr h="657276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50" dirty="0">
                          <a:effectLst/>
                        </a:rPr>
                        <a:t>jednotné </a:t>
                      </a:r>
                      <a:r>
                        <a:rPr lang="cs-CZ" sz="2000" kern="50" dirty="0" smtClean="0">
                          <a:effectLst/>
                        </a:rPr>
                        <a:t>číslo / ENKELVOUD</a:t>
                      </a:r>
                      <a:endParaRPr lang="cs-CZ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000" kern="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množné </a:t>
                      </a:r>
                      <a:r>
                        <a:rPr lang="cs-CZ" sz="2000" kern="5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číslo / MEERVOUD</a:t>
                      </a:r>
                      <a:endParaRPr lang="cs-CZ" sz="2000" kern="5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063214"/>
                  </a:ext>
                </a:extLst>
              </a:tr>
              <a:tr h="36004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já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ty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vy</a:t>
                      </a:r>
                      <a:r>
                        <a:rPr lang="cs-CZ" sz="2800" kern="50" baseline="0" dirty="0" smtClean="0">
                          <a:effectLst/>
                        </a:rPr>
                        <a:t> (vykání)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on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ona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Ono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my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vy    (</a:t>
                      </a:r>
                      <a:r>
                        <a:rPr lang="cs-CZ" sz="2800" kern="50" dirty="0" err="1" smtClean="0">
                          <a:effectLst/>
                        </a:rPr>
                        <a:t>pl</a:t>
                      </a:r>
                      <a:r>
                        <a:rPr lang="cs-CZ" sz="2800" kern="50" dirty="0" smtClean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vy    (vykání, </a:t>
                      </a:r>
                      <a:r>
                        <a:rPr lang="cs-CZ" sz="2800" kern="50" dirty="0" err="1" smtClean="0">
                          <a:effectLst/>
                        </a:rPr>
                        <a:t>pl</a:t>
                      </a:r>
                      <a:r>
                        <a:rPr lang="cs-CZ" sz="2800" kern="50" dirty="0" smtClean="0">
                          <a:effectLst/>
                        </a:rPr>
                        <a:t>.)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Oni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927215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263199" y="-156100"/>
            <a:ext cx="2300806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r>
              <a:rPr kumimoji="0" lang="cs-CZ" altLang="cs-CZ" sz="12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Osobní zájmena</a:t>
            </a:r>
            <a:endParaRPr kumimoji="0" lang="cs-CZ" altLang="cs-C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39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784"/>
          </a:xfrm>
        </p:spPr>
        <p:txBody>
          <a:bodyPr/>
          <a:lstStyle/>
          <a:p>
            <a:r>
              <a:rPr lang="cs-CZ" dirty="0" smtClean="0"/>
              <a:t>		</a:t>
            </a:r>
            <a:r>
              <a:rPr lang="cs-CZ" b="1" dirty="0" smtClean="0"/>
              <a:t>ZÁJMENA OSOBNÍ – 1. PÁD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2913482"/>
              </p:ext>
            </p:extLst>
          </p:nvPr>
        </p:nvGraphicFramePr>
        <p:xfrm>
          <a:off x="1265382" y="1690687"/>
          <a:ext cx="9784419" cy="5137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3289">
                  <a:extLst>
                    <a:ext uri="{9D8B030D-6E8A-4147-A177-3AD203B41FA5}">
                      <a16:colId xmlns:a16="http://schemas.microsoft.com/office/drawing/2014/main" val="3556315801"/>
                    </a:ext>
                  </a:extLst>
                </a:gridCol>
                <a:gridCol w="1954488">
                  <a:extLst>
                    <a:ext uri="{9D8B030D-6E8A-4147-A177-3AD203B41FA5}">
                      <a16:colId xmlns:a16="http://schemas.microsoft.com/office/drawing/2014/main" val="289882048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477778952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110163979"/>
                    </a:ext>
                  </a:extLst>
                </a:gridCol>
              </a:tblGrid>
              <a:tr h="657276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50" dirty="0">
                          <a:effectLst/>
                        </a:rPr>
                        <a:t>jednotné </a:t>
                      </a:r>
                      <a:r>
                        <a:rPr lang="cs-CZ" sz="2000" kern="50" dirty="0" smtClean="0">
                          <a:effectLst/>
                        </a:rPr>
                        <a:t>číslo / ENKELVOUD</a:t>
                      </a:r>
                      <a:endParaRPr lang="cs-CZ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000" kern="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množné </a:t>
                      </a:r>
                      <a:r>
                        <a:rPr lang="cs-CZ" sz="2000" kern="5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číslo / MEERVOUD</a:t>
                      </a:r>
                      <a:endParaRPr lang="cs-CZ" sz="2000" kern="5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063214"/>
                  </a:ext>
                </a:extLst>
              </a:tr>
              <a:tr h="36004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</a:rPr>
                        <a:t>ik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</a:rPr>
                        <a:t>jij</a:t>
                      </a: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</a:rPr>
                        <a:t> / je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</a:rPr>
                        <a:t>U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</a:rPr>
                        <a:t>hij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</a:rPr>
                        <a:t>zij</a:t>
                      </a: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</a:rPr>
                        <a:t> / ze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</a:rPr>
                        <a:t>het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já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ty </a:t>
                      </a:r>
                      <a:endParaRPr lang="cs-CZ" sz="2800" kern="5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Vy (vykání)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on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ona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Ono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 </a:t>
                      </a: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</a:rPr>
                        <a:t>wij</a:t>
                      </a: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</a:rPr>
                        <a:t> / </a:t>
                      </a: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</a:rPr>
                        <a:t>we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</a:rPr>
                        <a:t>jullie</a:t>
                      </a: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</a:rPr>
                        <a:t>U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</a:rPr>
                        <a:t>zij</a:t>
                      </a: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</a:rPr>
                        <a:t> / ze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my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vy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Vy</a:t>
                      </a:r>
                      <a:r>
                        <a:rPr lang="cs-CZ" sz="2800" kern="50" baseline="0" dirty="0" smtClean="0">
                          <a:effectLst/>
                        </a:rPr>
                        <a:t> (vykání)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Oni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927215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263199" y="-156100"/>
            <a:ext cx="2300806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r>
              <a:rPr kumimoji="0" lang="cs-CZ" altLang="cs-CZ" sz="12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Osobní zájmena</a:t>
            </a:r>
            <a:endParaRPr kumimoji="0" lang="cs-CZ" altLang="cs-C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3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784"/>
          </a:xfrm>
        </p:spPr>
        <p:txBody>
          <a:bodyPr/>
          <a:lstStyle/>
          <a:p>
            <a:r>
              <a:rPr lang="cs-CZ" dirty="0" smtClean="0"/>
              <a:t>	</a:t>
            </a:r>
            <a:r>
              <a:rPr lang="cs-CZ" b="1" dirty="0" smtClean="0"/>
              <a:t>ZÁJMENA OSOBNÍ – DRUHÝ TVAR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744592"/>
              </p:ext>
            </p:extLst>
          </p:nvPr>
        </p:nvGraphicFramePr>
        <p:xfrm>
          <a:off x="1265382" y="1260910"/>
          <a:ext cx="9784419" cy="5149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3289">
                  <a:extLst>
                    <a:ext uri="{9D8B030D-6E8A-4147-A177-3AD203B41FA5}">
                      <a16:colId xmlns:a16="http://schemas.microsoft.com/office/drawing/2014/main" val="3556315801"/>
                    </a:ext>
                  </a:extLst>
                </a:gridCol>
                <a:gridCol w="1954488">
                  <a:extLst>
                    <a:ext uri="{9D8B030D-6E8A-4147-A177-3AD203B41FA5}">
                      <a16:colId xmlns:a16="http://schemas.microsoft.com/office/drawing/2014/main" val="289882048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477778952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110163979"/>
                    </a:ext>
                  </a:extLst>
                </a:gridCol>
              </a:tblGrid>
              <a:tr h="496761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50" dirty="0" smtClean="0">
                          <a:effectLst/>
                        </a:rPr>
                        <a:t>SG</a:t>
                      </a:r>
                      <a:endParaRPr lang="cs-CZ" sz="1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1800" kern="50" dirty="0" smtClean="0">
                          <a:effectLst/>
                        </a:rPr>
                        <a:t>PL</a:t>
                      </a:r>
                      <a:endParaRPr lang="cs-CZ" sz="1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063214"/>
                  </a:ext>
                </a:extLst>
              </a:tr>
              <a:tr h="46527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ik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jij</a:t>
                      </a:r>
                      <a:r>
                        <a:rPr lang="cs-CZ" sz="2800" kern="50" dirty="0">
                          <a:effectLst/>
                        </a:rPr>
                        <a:t> / je </a:t>
                      </a:r>
                      <a:endParaRPr lang="cs-CZ" sz="2800" kern="5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U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hij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zij</a:t>
                      </a:r>
                      <a:r>
                        <a:rPr lang="cs-CZ" sz="2800" kern="50" dirty="0">
                          <a:effectLst/>
                        </a:rPr>
                        <a:t> / ze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het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wij</a:t>
                      </a:r>
                      <a:r>
                        <a:rPr lang="cs-CZ" sz="2800" kern="50" dirty="0">
                          <a:effectLst/>
                        </a:rPr>
                        <a:t> / </a:t>
                      </a:r>
                      <a:r>
                        <a:rPr lang="cs-CZ" sz="2800" kern="50" dirty="0" err="1">
                          <a:effectLst/>
                        </a:rPr>
                        <a:t>we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jullie</a:t>
                      </a:r>
                      <a:r>
                        <a:rPr lang="cs-CZ" sz="2800" kern="50" dirty="0">
                          <a:effectLst/>
                        </a:rPr>
                        <a:t> </a:t>
                      </a:r>
                      <a:endParaRPr lang="cs-CZ" sz="2800" kern="5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U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 smtClean="0">
                          <a:effectLst/>
                        </a:rPr>
                        <a:t>zij</a:t>
                      </a:r>
                      <a:r>
                        <a:rPr lang="cs-CZ" sz="2800" kern="50" dirty="0" smtClean="0">
                          <a:effectLst/>
                        </a:rPr>
                        <a:t> </a:t>
                      </a:r>
                      <a:r>
                        <a:rPr lang="cs-CZ" sz="2800" kern="50" dirty="0">
                          <a:effectLst/>
                        </a:rPr>
                        <a:t>/ ze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 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endParaRPr lang="cs-CZ" sz="2800" b="1" kern="5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927215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263199" y="-156100"/>
            <a:ext cx="2300806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r>
              <a:rPr kumimoji="0" lang="cs-CZ" altLang="cs-CZ" sz="12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Osobní zájmena</a:t>
            </a:r>
            <a:endParaRPr kumimoji="0" lang="cs-CZ" altLang="cs-C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81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784"/>
          </a:xfrm>
        </p:spPr>
        <p:txBody>
          <a:bodyPr/>
          <a:lstStyle/>
          <a:p>
            <a:r>
              <a:rPr lang="cs-CZ" dirty="0" smtClean="0"/>
              <a:t>	</a:t>
            </a:r>
            <a:r>
              <a:rPr lang="cs-CZ" b="1" dirty="0" smtClean="0"/>
              <a:t>ZÁJMENA OSOBNÍ – DRUHÝ TVAR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265382" y="1260910"/>
          <a:ext cx="9784419" cy="5149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3289">
                  <a:extLst>
                    <a:ext uri="{9D8B030D-6E8A-4147-A177-3AD203B41FA5}">
                      <a16:colId xmlns:a16="http://schemas.microsoft.com/office/drawing/2014/main" val="3556315801"/>
                    </a:ext>
                  </a:extLst>
                </a:gridCol>
                <a:gridCol w="1954488">
                  <a:extLst>
                    <a:ext uri="{9D8B030D-6E8A-4147-A177-3AD203B41FA5}">
                      <a16:colId xmlns:a16="http://schemas.microsoft.com/office/drawing/2014/main" val="289882048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477778952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110163979"/>
                    </a:ext>
                  </a:extLst>
                </a:gridCol>
              </a:tblGrid>
              <a:tr h="496761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50" dirty="0" smtClean="0">
                          <a:effectLst/>
                        </a:rPr>
                        <a:t>SG</a:t>
                      </a:r>
                      <a:endParaRPr lang="cs-CZ" sz="1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1800" kern="50" dirty="0" smtClean="0">
                          <a:effectLst/>
                        </a:rPr>
                        <a:t>PL</a:t>
                      </a:r>
                      <a:endParaRPr lang="cs-CZ" sz="1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063214"/>
                  </a:ext>
                </a:extLst>
              </a:tr>
              <a:tr h="46527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ik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jij</a:t>
                      </a:r>
                      <a:r>
                        <a:rPr lang="cs-CZ" sz="2800" kern="50" dirty="0">
                          <a:effectLst/>
                        </a:rPr>
                        <a:t> / je </a:t>
                      </a:r>
                      <a:endParaRPr lang="cs-CZ" sz="2800" kern="5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U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hij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zij</a:t>
                      </a:r>
                      <a:r>
                        <a:rPr lang="cs-CZ" sz="2800" kern="50" dirty="0">
                          <a:effectLst/>
                        </a:rPr>
                        <a:t> / ze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het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Mij</a:t>
                      </a: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/</a:t>
                      </a: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me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Jou</a:t>
                      </a: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/je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U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Hem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Haar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Hem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wij</a:t>
                      </a:r>
                      <a:r>
                        <a:rPr lang="cs-CZ" sz="2800" kern="50" dirty="0">
                          <a:effectLst/>
                        </a:rPr>
                        <a:t> / </a:t>
                      </a:r>
                      <a:r>
                        <a:rPr lang="cs-CZ" sz="2800" kern="50" dirty="0" err="1">
                          <a:effectLst/>
                        </a:rPr>
                        <a:t>we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jullie</a:t>
                      </a:r>
                      <a:r>
                        <a:rPr lang="cs-CZ" sz="2800" kern="50" dirty="0">
                          <a:effectLst/>
                        </a:rPr>
                        <a:t> </a:t>
                      </a:r>
                      <a:endParaRPr lang="cs-CZ" sz="2800" kern="5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U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 smtClean="0">
                          <a:effectLst/>
                        </a:rPr>
                        <a:t>zij</a:t>
                      </a:r>
                      <a:r>
                        <a:rPr lang="cs-CZ" sz="2800" kern="50" dirty="0" smtClean="0">
                          <a:effectLst/>
                        </a:rPr>
                        <a:t> </a:t>
                      </a:r>
                      <a:r>
                        <a:rPr lang="cs-CZ" sz="2800" kern="50" dirty="0">
                          <a:effectLst/>
                        </a:rPr>
                        <a:t>/ ze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 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Ons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Jullie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U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Hen / ze</a:t>
                      </a:r>
                      <a:endParaRPr lang="cs-CZ" sz="2800" b="1" kern="5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927215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263199" y="-156100"/>
            <a:ext cx="2300806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r>
              <a:rPr kumimoji="0" lang="cs-CZ" altLang="cs-CZ" sz="12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Osobní zájmena</a:t>
            </a:r>
            <a:endParaRPr kumimoji="0" lang="cs-CZ" altLang="cs-C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1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784"/>
          </a:xfrm>
        </p:spPr>
        <p:txBody>
          <a:bodyPr/>
          <a:lstStyle/>
          <a:p>
            <a:r>
              <a:rPr lang="cs-CZ" dirty="0" smtClean="0"/>
              <a:t>	       </a:t>
            </a:r>
            <a:r>
              <a:rPr lang="cs-CZ" b="1" dirty="0" smtClean="0"/>
              <a:t>ZÁJMENA PŘIVLASTŇOVACÍ 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254604"/>
              </p:ext>
            </p:extLst>
          </p:nvPr>
        </p:nvGraphicFramePr>
        <p:xfrm>
          <a:off x="1265382" y="1260910"/>
          <a:ext cx="9784419" cy="5149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3289">
                  <a:extLst>
                    <a:ext uri="{9D8B030D-6E8A-4147-A177-3AD203B41FA5}">
                      <a16:colId xmlns:a16="http://schemas.microsoft.com/office/drawing/2014/main" val="3556315801"/>
                    </a:ext>
                  </a:extLst>
                </a:gridCol>
                <a:gridCol w="1954488">
                  <a:extLst>
                    <a:ext uri="{9D8B030D-6E8A-4147-A177-3AD203B41FA5}">
                      <a16:colId xmlns:a16="http://schemas.microsoft.com/office/drawing/2014/main" val="289882048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477778952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110163979"/>
                    </a:ext>
                  </a:extLst>
                </a:gridCol>
              </a:tblGrid>
              <a:tr h="496761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50" dirty="0" smtClean="0">
                          <a:effectLst/>
                        </a:rPr>
                        <a:t>SG</a:t>
                      </a:r>
                      <a:endParaRPr lang="cs-CZ" sz="1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1800" kern="50" dirty="0" smtClean="0">
                          <a:effectLst/>
                        </a:rPr>
                        <a:t>PL</a:t>
                      </a:r>
                      <a:endParaRPr lang="cs-CZ" sz="1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063214"/>
                  </a:ext>
                </a:extLst>
              </a:tr>
              <a:tr h="46527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ik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jij</a:t>
                      </a:r>
                      <a:r>
                        <a:rPr lang="cs-CZ" sz="2800" kern="50" dirty="0">
                          <a:effectLst/>
                        </a:rPr>
                        <a:t> / je </a:t>
                      </a:r>
                      <a:endParaRPr lang="cs-CZ" sz="2800" kern="5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U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hij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zij</a:t>
                      </a:r>
                      <a:r>
                        <a:rPr lang="cs-CZ" sz="2800" kern="50" dirty="0">
                          <a:effectLst/>
                        </a:rPr>
                        <a:t> / ze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het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wij</a:t>
                      </a:r>
                      <a:r>
                        <a:rPr lang="cs-CZ" sz="2800" kern="50" dirty="0">
                          <a:effectLst/>
                        </a:rPr>
                        <a:t> / </a:t>
                      </a:r>
                      <a:r>
                        <a:rPr lang="cs-CZ" sz="2800" kern="50" dirty="0" err="1">
                          <a:effectLst/>
                        </a:rPr>
                        <a:t>we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jullie</a:t>
                      </a:r>
                      <a:r>
                        <a:rPr lang="cs-CZ" sz="2800" kern="50" dirty="0">
                          <a:effectLst/>
                        </a:rPr>
                        <a:t> </a:t>
                      </a:r>
                      <a:endParaRPr lang="cs-CZ" sz="2800" kern="5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U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 smtClean="0">
                          <a:effectLst/>
                        </a:rPr>
                        <a:t>zij</a:t>
                      </a:r>
                      <a:r>
                        <a:rPr lang="cs-CZ" sz="2800" kern="50" dirty="0" smtClean="0">
                          <a:effectLst/>
                        </a:rPr>
                        <a:t> </a:t>
                      </a:r>
                      <a:r>
                        <a:rPr lang="cs-CZ" sz="2800" kern="50" dirty="0">
                          <a:effectLst/>
                        </a:rPr>
                        <a:t>/ ze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 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endParaRPr lang="cs-CZ" sz="2800" b="1" kern="5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927215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263199" y="-156100"/>
            <a:ext cx="2300806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r>
              <a:rPr kumimoji="0" lang="cs-CZ" altLang="cs-CZ" sz="12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Osobní zájmena</a:t>
            </a:r>
            <a:endParaRPr kumimoji="0" lang="cs-CZ" altLang="cs-C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86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784"/>
          </a:xfrm>
        </p:spPr>
        <p:txBody>
          <a:bodyPr/>
          <a:lstStyle/>
          <a:p>
            <a:r>
              <a:rPr lang="cs-CZ" dirty="0" smtClean="0"/>
              <a:t>	       </a:t>
            </a:r>
            <a:r>
              <a:rPr lang="cs-CZ" b="1" dirty="0" smtClean="0"/>
              <a:t>ZÁJMENA PŘIVLASTŇOVACÍ 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783474"/>
              </p:ext>
            </p:extLst>
          </p:nvPr>
        </p:nvGraphicFramePr>
        <p:xfrm>
          <a:off x="1265382" y="1260910"/>
          <a:ext cx="9784419" cy="5149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3289">
                  <a:extLst>
                    <a:ext uri="{9D8B030D-6E8A-4147-A177-3AD203B41FA5}">
                      <a16:colId xmlns:a16="http://schemas.microsoft.com/office/drawing/2014/main" val="3556315801"/>
                    </a:ext>
                  </a:extLst>
                </a:gridCol>
                <a:gridCol w="1954488">
                  <a:extLst>
                    <a:ext uri="{9D8B030D-6E8A-4147-A177-3AD203B41FA5}">
                      <a16:colId xmlns:a16="http://schemas.microsoft.com/office/drawing/2014/main" val="289882048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477778952"/>
                    </a:ext>
                  </a:extLst>
                </a:gridCol>
                <a:gridCol w="2938321">
                  <a:extLst>
                    <a:ext uri="{9D8B030D-6E8A-4147-A177-3AD203B41FA5}">
                      <a16:colId xmlns:a16="http://schemas.microsoft.com/office/drawing/2014/main" val="3110163979"/>
                    </a:ext>
                  </a:extLst>
                </a:gridCol>
              </a:tblGrid>
              <a:tr h="496761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50" dirty="0" smtClean="0">
                          <a:effectLst/>
                        </a:rPr>
                        <a:t>SG</a:t>
                      </a:r>
                      <a:endParaRPr lang="cs-CZ" sz="1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1800" kern="50" dirty="0" smtClean="0">
                          <a:effectLst/>
                        </a:rPr>
                        <a:t>PL</a:t>
                      </a:r>
                      <a:endParaRPr lang="cs-CZ" sz="1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063214"/>
                  </a:ext>
                </a:extLst>
              </a:tr>
              <a:tr h="46527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 smtClean="0">
                          <a:effectLst/>
                        </a:rPr>
                        <a:t>ik</a:t>
                      </a:r>
                      <a:endParaRPr lang="cs-CZ" sz="2800" kern="5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 smtClean="0">
                          <a:effectLst/>
                        </a:rPr>
                        <a:t>jij</a:t>
                      </a:r>
                      <a:r>
                        <a:rPr lang="cs-CZ" sz="2800" kern="50" dirty="0" smtClean="0">
                          <a:effectLst/>
                        </a:rPr>
                        <a:t> / je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U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 smtClean="0">
                          <a:effectLst/>
                        </a:rPr>
                        <a:t>hij</a:t>
                      </a:r>
                      <a:endParaRPr lang="cs-CZ" sz="2800" kern="5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 smtClean="0">
                          <a:effectLst/>
                        </a:rPr>
                        <a:t>zij</a:t>
                      </a:r>
                      <a:r>
                        <a:rPr lang="cs-CZ" sz="2800" kern="50" dirty="0" smtClean="0">
                          <a:effectLst/>
                        </a:rPr>
                        <a:t> / ze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kern="50" dirty="0" err="1" smtClean="0">
                          <a:effectLst/>
                        </a:rPr>
                        <a:t>het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mijn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jouw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Uw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zijn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haar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5505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zijn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wij</a:t>
                      </a:r>
                      <a:r>
                        <a:rPr lang="cs-CZ" sz="2800" kern="50" dirty="0">
                          <a:effectLst/>
                        </a:rPr>
                        <a:t> / </a:t>
                      </a:r>
                      <a:r>
                        <a:rPr lang="cs-CZ" sz="2800" kern="50" dirty="0" err="1">
                          <a:effectLst/>
                        </a:rPr>
                        <a:t>we</a:t>
                      </a:r>
                      <a:endParaRPr lang="cs-CZ" sz="2800" kern="5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>
                          <a:effectLst/>
                        </a:rPr>
                        <a:t>jullie</a:t>
                      </a:r>
                      <a:r>
                        <a:rPr lang="cs-CZ" sz="2800" kern="50" dirty="0">
                          <a:effectLst/>
                        </a:rPr>
                        <a:t> </a:t>
                      </a:r>
                      <a:endParaRPr lang="cs-CZ" sz="2800" kern="5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smtClean="0">
                          <a:effectLst/>
                        </a:rPr>
                        <a:t>U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 err="1" smtClean="0">
                          <a:effectLst/>
                        </a:rPr>
                        <a:t>zij</a:t>
                      </a:r>
                      <a:r>
                        <a:rPr lang="cs-CZ" sz="2800" kern="50" dirty="0" smtClean="0">
                          <a:effectLst/>
                        </a:rPr>
                        <a:t> </a:t>
                      </a:r>
                      <a:r>
                        <a:rPr lang="cs-CZ" sz="2800" kern="50" dirty="0">
                          <a:effectLst/>
                        </a:rPr>
                        <a:t>/ ze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kern="50" dirty="0">
                          <a:effectLst/>
                        </a:rPr>
                        <a:t> </a:t>
                      </a:r>
                      <a:endParaRPr lang="cs-CZ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ons</a:t>
                      </a:r>
                      <a:r>
                        <a:rPr lang="cs-CZ" sz="2800" b="1" kern="5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 / </a:t>
                      </a: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onze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j</a:t>
                      </a:r>
                      <a:r>
                        <a:rPr lang="cs-CZ" sz="2800" b="1" kern="5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ullie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Uw</a:t>
                      </a:r>
                      <a:endParaRPr lang="cs-CZ" sz="2800" b="1" kern="5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64870" algn="l"/>
                        </a:tabLst>
                      </a:pPr>
                      <a:r>
                        <a:rPr lang="cs-CZ" sz="2800" b="1" kern="5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ahoma" panose="020B0604030504040204" pitchFamily="34" charset="0"/>
                        </a:rPr>
                        <a:t>hun</a:t>
                      </a:r>
                      <a:endParaRPr lang="cs-CZ" sz="2800" b="1" kern="5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927215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263199" y="-156100"/>
            <a:ext cx="2300806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65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r>
              <a:rPr kumimoji="0" lang="cs-CZ" altLang="cs-CZ" sz="12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Osobní zájmena</a:t>
            </a:r>
            <a:endParaRPr kumimoji="0" lang="cs-CZ" altLang="cs-C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5188" algn="l"/>
              </a:tabLst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31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OEFENEN - VERTALING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496291"/>
            <a:ext cx="5181600" cy="4876800"/>
          </a:xfrm>
          <a:solidFill>
            <a:srgbClr val="92D050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Rád(a) ho vidím.</a:t>
            </a:r>
          </a:p>
          <a:p>
            <a:r>
              <a:rPr lang="cs-CZ" sz="3200" dirty="0" smtClean="0"/>
              <a:t>Mám rád tebe a tvou sestru.</a:t>
            </a:r>
          </a:p>
          <a:p>
            <a:r>
              <a:rPr lang="cs-CZ" sz="3200" dirty="0" smtClean="0"/>
              <a:t>Slyšíš ji? </a:t>
            </a:r>
          </a:p>
          <a:p>
            <a:r>
              <a:rPr lang="cs-CZ" sz="3200" dirty="0" smtClean="0"/>
              <a:t>Tohle není moje, to je vaše.</a:t>
            </a:r>
          </a:p>
          <a:p>
            <a:r>
              <a:rPr lang="cs-CZ" sz="3200" dirty="0" smtClean="0"/>
              <a:t>Můžete nám pomoci? </a:t>
            </a:r>
          </a:p>
          <a:p>
            <a:r>
              <a:rPr lang="cs-CZ" sz="3200" dirty="0" smtClean="0"/>
              <a:t>Posílám vám instrukce. </a:t>
            </a:r>
          </a:p>
          <a:p>
            <a:r>
              <a:rPr lang="cs-CZ" sz="3200" dirty="0" smtClean="0"/>
              <a:t>Vidíš mě a slyšíš mě dobře?</a:t>
            </a:r>
          </a:p>
          <a:p>
            <a:r>
              <a:rPr lang="cs-CZ" sz="3200" dirty="0" smtClean="0"/>
              <a:t>Vidím tě, ale neslyším tě. </a:t>
            </a:r>
            <a:endParaRPr lang="cs-CZ" sz="3200" dirty="0" smtClean="0"/>
          </a:p>
          <a:p>
            <a:r>
              <a:rPr lang="cs-CZ" sz="3200" dirty="0" smtClean="0"/>
              <a:t>On jim vůbec nerozumí. </a:t>
            </a:r>
            <a:endParaRPr lang="cs-CZ" sz="320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496291"/>
            <a:ext cx="5181600" cy="4876800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cs-CZ" dirty="0" smtClean="0"/>
              <a:t>Tohle je náš nový učitel.</a:t>
            </a:r>
          </a:p>
          <a:p>
            <a:r>
              <a:rPr lang="cs-CZ" dirty="0" smtClean="0"/>
              <a:t>Váš syn je velmi milý.</a:t>
            </a:r>
          </a:p>
          <a:p>
            <a:r>
              <a:rPr lang="cs-CZ" dirty="0" smtClean="0"/>
              <a:t>Máš rád svoje učitele?</a:t>
            </a:r>
          </a:p>
          <a:p>
            <a:r>
              <a:rPr lang="cs-CZ" dirty="0" smtClean="0"/>
              <a:t>Jeho otec je doktor. </a:t>
            </a:r>
          </a:p>
          <a:p>
            <a:r>
              <a:rPr lang="cs-CZ" dirty="0" smtClean="0"/>
              <a:t>Její matka je policajtka. </a:t>
            </a:r>
          </a:p>
          <a:p>
            <a:r>
              <a:rPr lang="cs-CZ" dirty="0" smtClean="0"/>
              <a:t>Náš dům je </a:t>
            </a:r>
            <a:r>
              <a:rPr lang="cs-CZ" dirty="0" err="1" smtClean="0"/>
              <a:t>malý,ale</a:t>
            </a:r>
            <a:r>
              <a:rPr lang="cs-CZ" dirty="0" smtClean="0"/>
              <a:t> útulný.</a:t>
            </a:r>
          </a:p>
          <a:p>
            <a:r>
              <a:rPr lang="cs-CZ" dirty="0" smtClean="0"/>
              <a:t>Vaši kolegové tady ještě nejsou. </a:t>
            </a:r>
          </a:p>
          <a:p>
            <a:r>
              <a:rPr lang="cs-CZ" dirty="0" smtClean="0"/>
              <a:t>Můj projekt je náročný, jeho projekt je snadnější. </a:t>
            </a:r>
            <a:endParaRPr lang="cs-CZ" dirty="0" smtClean="0"/>
          </a:p>
          <a:p>
            <a:r>
              <a:rPr lang="cs-CZ" dirty="0" smtClean="0"/>
              <a:t>To je </a:t>
            </a:r>
            <a:r>
              <a:rPr lang="cs-CZ" smtClean="0"/>
              <a:t>jejich úkol.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9120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338</Words>
  <Application>Microsoft Office PowerPoint</Application>
  <PresentationFormat>Širokoúhlá obrazovka</PresentationFormat>
  <Paragraphs>138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SimSun</vt:lpstr>
      <vt:lpstr>Arial</vt:lpstr>
      <vt:lpstr>Calibri</vt:lpstr>
      <vt:lpstr>Calibri Light</vt:lpstr>
      <vt:lpstr>Tahoma</vt:lpstr>
      <vt:lpstr>Times New Roman</vt:lpstr>
      <vt:lpstr>Motiv Office</vt:lpstr>
      <vt:lpstr>ZÁJMENA - VOORNAAMWOORDEN</vt:lpstr>
      <vt:lpstr>  ZÁJMENA OSOBNÍ – 1. PÁD</vt:lpstr>
      <vt:lpstr>  ZÁJMENA OSOBNÍ – 1. PÁD</vt:lpstr>
      <vt:lpstr> ZÁJMENA OSOBNÍ – DRUHÝ TVAR</vt:lpstr>
      <vt:lpstr> ZÁJMENA OSOBNÍ – DRUHÝ TVAR</vt:lpstr>
      <vt:lpstr>        ZÁJMENA PŘIVLASTŇOVACÍ </vt:lpstr>
      <vt:lpstr>        ZÁJMENA PŘIVLASTŇOVACÍ </vt:lpstr>
      <vt:lpstr>OEFENEN - VERTALING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Rezková, Iva</dc:creator>
  <cp:lastModifiedBy>Rezková, Iva</cp:lastModifiedBy>
  <cp:revision>6</cp:revision>
  <dcterms:created xsi:type="dcterms:W3CDTF">2022-10-12T09:38:14Z</dcterms:created>
  <dcterms:modified xsi:type="dcterms:W3CDTF">2022-10-19T11:18:17Z</dcterms:modified>
</cp:coreProperties>
</file>