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57" r:id="rId5"/>
    <p:sldId id="258" r:id="rId6"/>
    <p:sldId id="265" r:id="rId7"/>
    <p:sldId id="266" r:id="rId8"/>
    <p:sldId id="267" r:id="rId9"/>
    <p:sldId id="273" r:id="rId10"/>
    <p:sldId id="259" r:id="rId11"/>
    <p:sldId id="274" r:id="rId12"/>
    <p:sldId id="268" r:id="rId13"/>
    <p:sldId id="260" r:id="rId14"/>
    <p:sldId id="269" r:id="rId15"/>
    <p:sldId id="275" r:id="rId16"/>
    <p:sldId id="261" r:id="rId17"/>
    <p:sldId id="276" r:id="rId18"/>
    <p:sldId id="272" r:id="rId19"/>
    <p:sldId id="262" r:id="rId20"/>
    <p:sldId id="277" r:id="rId21"/>
    <p:sldId id="263" r:id="rId22"/>
    <p:sldId id="278" r:id="rId23"/>
    <p:sldId id="279" r:id="rId24"/>
    <p:sldId id="280" r:id="rId25"/>
    <p:sldId id="281" r:id="rId26"/>
    <p:sldId id="264" r:id="rId27"/>
    <p:sldId id="270" r:id="rId28"/>
    <p:sldId id="271" r:id="rId29"/>
    <p:sldId id="28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34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85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270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056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5059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286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50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03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54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62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45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28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53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72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85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79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20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59AA8-D088-4F73-9B59-8B31497A6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Jan Bezzemek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BD2F5F-E5C1-4AB9-879E-2CF45B5822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Nejhorší král Anglie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42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67466-9579-4888-8E6B-0F7C8093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Králem Anglie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CC42D8-459E-4FD0-8F04-1509CFC85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6. dubna 1199 umírá Richard </a:t>
            </a:r>
            <a:r>
              <a:rPr lang="cs-CZ" dirty="0">
                <a:sym typeface="Wingdings" panose="05000000000000000000" pitchFamily="2" charset="2"/>
              </a:rPr>
              <a:t> Jan se zmocnil pokladu v Chinonu (Robert z </a:t>
            </a:r>
            <a:r>
              <a:rPr lang="cs-CZ" dirty="0" err="1">
                <a:sym typeface="Wingdings" panose="05000000000000000000" pitchFamily="2" charset="2"/>
              </a:rPr>
              <a:t>Tornhamu</a:t>
            </a:r>
            <a:r>
              <a:rPr lang="cs-CZ" dirty="0">
                <a:sym typeface="Wingdings" panose="05000000000000000000" pitchFamily="2" charset="2"/>
              </a:rPr>
              <a:t> mu otevřel brány města) </a:t>
            </a:r>
          </a:p>
          <a:p>
            <a:r>
              <a:rPr lang="cs-CZ" dirty="0">
                <a:sym typeface="Wingdings" panose="05000000000000000000" pitchFamily="2" charset="2"/>
              </a:rPr>
              <a:t>Do Anglie vyslán Hubert Walter a William </a:t>
            </a:r>
            <a:r>
              <a:rPr lang="cs-CZ" dirty="0" err="1">
                <a:sym typeface="Wingdings" panose="05000000000000000000" pitchFamily="2" charset="2"/>
              </a:rPr>
              <a:t>Marshal</a:t>
            </a:r>
            <a:r>
              <a:rPr lang="cs-CZ" dirty="0">
                <a:sym typeface="Wingdings" panose="05000000000000000000" pitchFamily="2" charset="2"/>
              </a:rPr>
              <a:t>  přesvědčili barony o Janově nároku </a:t>
            </a:r>
          </a:p>
          <a:p>
            <a:r>
              <a:rPr lang="cs-CZ" dirty="0">
                <a:sym typeface="Wingdings" panose="05000000000000000000" pitchFamily="2" charset="2"/>
              </a:rPr>
              <a:t>27. května 1199 – korunován arcibiskupem Hubertem Walterem králem Anglie </a:t>
            </a:r>
          </a:p>
          <a:p>
            <a:r>
              <a:rPr lang="cs-CZ" dirty="0">
                <a:sym typeface="Wingdings" panose="05000000000000000000" pitchFamily="2" charset="2"/>
              </a:rPr>
              <a:t>Duben – září 1199 válka s Arthurem Bretaňským a Filipem Augustem  leden 1200 jednání o míru </a:t>
            </a:r>
          </a:p>
          <a:p>
            <a:r>
              <a:rPr lang="cs-CZ" dirty="0">
                <a:sym typeface="Wingdings" panose="05000000000000000000" pitchFamily="2" charset="2"/>
              </a:rPr>
              <a:t>22. května 1200 – smlouva z </a:t>
            </a:r>
            <a:r>
              <a:rPr lang="cs-CZ" dirty="0" err="1">
                <a:sym typeface="Wingdings" panose="05000000000000000000" pitchFamily="2" charset="2"/>
              </a:rPr>
              <a:t>Gouletu</a:t>
            </a:r>
            <a:r>
              <a:rPr lang="cs-CZ" dirty="0">
                <a:sym typeface="Wingdings" panose="05000000000000000000" pitchFamily="2" charset="2"/>
              </a:rPr>
              <a:t>  Jan uznán králem Anglie, uzavřena sňatková smlouva  Janova neteř Blanka Kastilská si vzala syna Filipa Augusta Ludvíka </a:t>
            </a:r>
          </a:p>
          <a:p>
            <a:r>
              <a:rPr lang="cs-CZ" dirty="0">
                <a:sym typeface="Wingdings" panose="05000000000000000000" pitchFamily="2" charset="2"/>
              </a:rPr>
              <a:t>Srpen 1200 – sňatek Jana Bezzemka s Isabelou z </a:t>
            </a:r>
            <a:r>
              <a:rPr lang="cs-CZ" dirty="0" err="1">
                <a:sym typeface="Wingdings" panose="05000000000000000000" pitchFamily="2" charset="2"/>
              </a:rPr>
              <a:t>Angouleme</a:t>
            </a:r>
            <a:r>
              <a:rPr lang="cs-CZ" dirty="0">
                <a:sym typeface="Wingdings" panose="05000000000000000000" pitchFamily="2" charset="2"/>
              </a:rPr>
              <a:t> (s Isabelou z Gloucesteru rozvod r. 1199)  konflikt s Hugem ź </a:t>
            </a:r>
            <a:r>
              <a:rPr lang="cs-CZ" dirty="0" err="1">
                <a:sym typeface="Wingdings" panose="05000000000000000000" pitchFamily="2" charset="2"/>
              </a:rPr>
              <a:t>Lusignanu</a:t>
            </a:r>
            <a:r>
              <a:rPr lang="cs-CZ" dirty="0">
                <a:sym typeface="Wingdings" panose="05000000000000000000" pitchFamily="2" charset="2"/>
              </a:rPr>
              <a:t>  odvolání ke dvoru Filipa Augusta  1202 konfiskace kontinentálních držav – nová válka s Francií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818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 photograph of a medieval tomb with a carving of Isabella on top. She is lying with her hands clasped, wearing a blue dres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260648"/>
            <a:ext cx="725207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3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A coloured map of medieval France, showing the Angevin territories in the west, the royal French territories in the east, and the Duchy of Toulouse in the sout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0"/>
            <a:ext cx="5976664" cy="68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8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9CF0C-5201-4FB1-A238-FBC07B2A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Loss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Normandy“ 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346C85-0EE0-4251-AF5D-7493B52F5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1202 – 1204 válka s Filipem Augustem </a:t>
            </a:r>
            <a:r>
              <a:rPr lang="cs-CZ" dirty="0">
                <a:sym typeface="Wingdings" panose="05000000000000000000" pitchFamily="2" charset="2"/>
              </a:rPr>
              <a:t> Jan porazil Arthura Bretaňského u </a:t>
            </a:r>
            <a:r>
              <a:rPr lang="cs-CZ" dirty="0" err="1">
                <a:sym typeface="Wingdings" panose="05000000000000000000" pitchFamily="2" charset="2"/>
              </a:rPr>
              <a:t>Mirabeau</a:t>
            </a:r>
            <a:r>
              <a:rPr lang="cs-CZ" dirty="0">
                <a:sym typeface="Wingdings" panose="05000000000000000000" pitchFamily="2" charset="2"/>
              </a:rPr>
              <a:t>  po </a:t>
            </a:r>
            <a:r>
              <a:rPr lang="cs-CZ" dirty="0" err="1">
                <a:sym typeface="Wingdings" panose="05000000000000000000" pitchFamily="2" charset="2"/>
              </a:rPr>
              <a:t>Arthurově</a:t>
            </a:r>
            <a:r>
              <a:rPr lang="cs-CZ" dirty="0">
                <a:sym typeface="Wingdings" panose="05000000000000000000" pitchFamily="2" charset="2"/>
              </a:rPr>
              <a:t> zmizení vzpoura Bretonců, Filip obnovil útok na Normandii  dobytí </a:t>
            </a:r>
            <a:r>
              <a:rPr lang="cs-CZ" dirty="0" err="1">
                <a:sym typeface="Wingdings" panose="05000000000000000000" pitchFamily="2" charset="2"/>
              </a:rPr>
              <a:t>Vaudreuil</a:t>
            </a:r>
            <a:r>
              <a:rPr lang="cs-CZ" dirty="0">
                <a:sym typeface="Wingdings" panose="05000000000000000000" pitchFamily="2" charset="2"/>
              </a:rPr>
              <a:t>; obléhání </a:t>
            </a:r>
            <a:r>
              <a:rPr lang="cs-CZ" dirty="0" err="1">
                <a:sym typeface="Wingdings" panose="05000000000000000000" pitchFamily="2" charset="2"/>
              </a:rPr>
              <a:t>Chateau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Gaillardu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 err="1">
                <a:sym typeface="Wingdings" panose="05000000000000000000" pitchFamily="2" charset="2"/>
              </a:rPr>
              <a:t>Chateau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Gaillard</a:t>
            </a:r>
            <a:r>
              <a:rPr lang="cs-CZ" dirty="0">
                <a:sym typeface="Wingdings" panose="05000000000000000000" pitchFamily="2" charset="2"/>
              </a:rPr>
              <a:t> – obrana Rouenu – obléhán od konce léta 1203 do března 1204 (Filip postupně dobyl </a:t>
            </a:r>
            <a:r>
              <a:rPr lang="cs-CZ" dirty="0" err="1">
                <a:sym typeface="Wingdings" panose="05000000000000000000" pitchFamily="2" charset="2"/>
              </a:rPr>
              <a:t>Andely</a:t>
            </a:r>
            <a:r>
              <a:rPr lang="cs-CZ" dirty="0">
                <a:sym typeface="Wingdings" panose="05000000000000000000" pitchFamily="2" charset="2"/>
              </a:rPr>
              <a:t> i předpolí hradu – s obléháním </a:t>
            </a:r>
            <a:r>
              <a:rPr lang="cs-CZ" dirty="0" err="1">
                <a:sym typeface="Wingdings" panose="05000000000000000000" pitchFamily="2" charset="2"/>
              </a:rPr>
              <a:t>Gaillardu</a:t>
            </a:r>
            <a:r>
              <a:rPr lang="cs-CZ" dirty="0">
                <a:sym typeface="Wingdings" panose="05000000000000000000" pitchFamily="2" charset="2"/>
              </a:rPr>
              <a:t> spojen masakr civilních obyvatel, vyhnaných z hradu) 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po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dobytí </a:t>
            </a:r>
            <a:r>
              <a:rPr lang="cs-CZ" dirty="0" err="1">
                <a:sym typeface="Wingdings" panose="05000000000000000000" pitchFamily="2" charset="2"/>
              </a:rPr>
              <a:t>Gaillardu</a:t>
            </a:r>
            <a:r>
              <a:rPr lang="cs-CZ" dirty="0">
                <a:sym typeface="Wingdings" panose="05000000000000000000" pitchFamily="2" charset="2"/>
              </a:rPr>
              <a:t> útok na Rouen 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obsa</a:t>
            </a:r>
            <a:r>
              <a:rPr lang="cs-CZ" dirty="0">
                <a:sym typeface="Wingdings" panose="05000000000000000000" pitchFamily="2" charset="2"/>
              </a:rPr>
              <a:t>zen v červnu 1204  definitivní ztráta Normandie (Jan odjel do Anglie už v prosinci 1203) </a:t>
            </a:r>
          </a:p>
          <a:p>
            <a:r>
              <a:rPr lang="cs-CZ" dirty="0">
                <a:sym typeface="Wingdings" panose="05000000000000000000" pitchFamily="2" charset="2"/>
              </a:rPr>
              <a:t>V letech 1204 – 1205 ztraceno i Anjou </a:t>
            </a:r>
          </a:p>
          <a:p>
            <a:r>
              <a:rPr lang="cs-CZ" dirty="0">
                <a:sym typeface="Wingdings" panose="05000000000000000000" pitchFamily="2" charset="2"/>
              </a:rPr>
              <a:t>Janovy pokusy o znovudobytí kontinentálních držav selhaly </a:t>
            </a:r>
            <a:r>
              <a:rPr lang="en-GB" dirty="0">
                <a:sym typeface="Wingdings" panose="05000000000000000000" pitchFamily="2" charset="2"/>
              </a:rPr>
              <a:t> 1206 </a:t>
            </a:r>
            <a:r>
              <a:rPr lang="en-GB" dirty="0" err="1">
                <a:sym typeface="Wingdings" panose="05000000000000000000" pitchFamily="2" charset="2"/>
              </a:rPr>
              <a:t>smlouva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z </a:t>
            </a:r>
            <a:r>
              <a:rPr lang="cs-CZ" dirty="0" err="1">
                <a:sym typeface="Wingdings" panose="05000000000000000000" pitchFamily="2" charset="2"/>
              </a:rPr>
              <a:t>Thouars</a:t>
            </a:r>
            <a:r>
              <a:rPr lang="cs-CZ" dirty="0">
                <a:sym typeface="Wingdings" panose="05000000000000000000" pitchFamily="2" charset="2"/>
              </a:rPr>
              <a:t> – dvouleté příměří (Janovi se podařilo ubránit Poitou a </a:t>
            </a:r>
            <a:r>
              <a:rPr lang="cs-CZ" dirty="0" err="1">
                <a:sym typeface="Wingdings" panose="05000000000000000000" pitchFamily="2" charset="2"/>
              </a:rPr>
              <a:t>Akvitánii</a:t>
            </a:r>
            <a:r>
              <a:rPr lang="cs-CZ" dirty="0">
                <a:sym typeface="Wingdings" panose="05000000000000000000" pitchFamily="2" charset="2"/>
              </a:rPr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718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s://upload.wikimedia.org/wikipedia/commons/1/12/Territorial_Conquests_of_Philip_II_of_Fr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076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n illuminated picture of King John riding a white horse and accompanied by four hounds. The king is chasing a stag, and several rabbits can be seen at the bottom of the pictu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545"/>
            <a:ext cx="8136904" cy="67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52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1BCFD-973E-4B41-807D-5232CA783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s papežem 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C0FCD5-9029-4E41-8E06-364F300F9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1205 – zemřel arcibiskup z Canterbury Hubert Walter </a:t>
            </a:r>
            <a:r>
              <a:rPr lang="cs-CZ" dirty="0" smtClean="0">
                <a:sym typeface="Wingdings" panose="05000000000000000000" pitchFamily="2" charset="2"/>
              </a:rPr>
              <a:t> nutnost nové volby</a:t>
            </a:r>
          </a:p>
          <a:p>
            <a:r>
              <a:rPr lang="cs-CZ" dirty="0" smtClean="0"/>
              <a:t>Jan prosazoval svého kandidáta – Johna de </a:t>
            </a:r>
            <a:r>
              <a:rPr lang="cs-CZ" dirty="0" err="1" smtClean="0"/>
              <a:t>Gray</a:t>
            </a:r>
            <a:r>
              <a:rPr lang="cs-CZ" dirty="0" smtClean="0"/>
              <a:t> (snaha zajistit si vliv na nejvýznamnější stolec v Anglii – tradiční nárok anglických králů) – někteří mniši z Canterbury vybrali svého kandidáta (mnicha Reginalda)  </a:t>
            </a:r>
          </a:p>
          <a:p>
            <a:r>
              <a:rPr lang="cs-CZ" dirty="0" smtClean="0"/>
              <a:t>Inocenc III. obě volby zrušil a navrhl zvolit svého vlastního </a:t>
            </a:r>
            <a:r>
              <a:rPr lang="cs-CZ" dirty="0" err="1" smtClean="0"/>
              <a:t>exponenta</a:t>
            </a:r>
            <a:r>
              <a:rPr lang="cs-CZ" dirty="0" smtClean="0"/>
              <a:t> – </a:t>
            </a:r>
            <a:r>
              <a:rPr lang="cs-CZ" dirty="0" err="1" smtClean="0"/>
              <a:t>Stephena</a:t>
            </a:r>
            <a:r>
              <a:rPr lang="cs-CZ" dirty="0" smtClean="0"/>
              <a:t> </a:t>
            </a:r>
            <a:r>
              <a:rPr lang="cs-CZ" dirty="0" err="1" smtClean="0"/>
              <a:t>Langtona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v červnu 1207 byl vysvěcen  Jan jeho volbu neuznal (poukázal na narušení tradičních práv anglického krále dohlížet na volbu a hlavně konsekraci biskupů)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1208 – Inocenc III. uvalil na Anglii interdikt  většina biskupů odešla do exilu (v zemi zůstal </a:t>
            </a:r>
            <a:r>
              <a:rPr lang="cs-CZ" dirty="0" err="1" smtClean="0">
                <a:sym typeface="Wingdings" panose="05000000000000000000" pitchFamily="2" charset="2"/>
              </a:rPr>
              <a:t>Pierre</a:t>
            </a:r>
            <a:r>
              <a:rPr lang="cs-CZ" dirty="0" smtClean="0">
                <a:sym typeface="Wingdings" panose="05000000000000000000" pitchFamily="2" charset="2"/>
              </a:rPr>
              <a:t> des </a:t>
            </a:r>
            <a:r>
              <a:rPr lang="cs-CZ" dirty="0" err="1" smtClean="0">
                <a:sym typeface="Wingdings" panose="05000000000000000000" pitchFamily="2" charset="2"/>
              </a:rPr>
              <a:t>Roches</a:t>
            </a:r>
            <a:r>
              <a:rPr lang="cs-CZ" dirty="0" smtClean="0">
                <a:sym typeface="Wingdings" panose="05000000000000000000" pitchFamily="2" charset="2"/>
              </a:rPr>
              <a:t>, biskup z Winchesteru a straník krále Jana)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1209 – exkomunikace krále Jana  vyjednávání byla neúspěšná – v r. 1211 přerušena  za Inocencovy podpory začal Filip August plánovat invazi do Anglie (jeho syn Ludvík se měl stát anglickým králem)  obnovení Janových jednání z papežstvím – ochota uznat </a:t>
            </a:r>
            <a:r>
              <a:rPr lang="cs-CZ" dirty="0" err="1" smtClean="0">
                <a:sym typeface="Wingdings" panose="05000000000000000000" pitchFamily="2" charset="2"/>
              </a:rPr>
              <a:t>Langtona</a:t>
            </a: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Květen 1213 – Jan uzavřel smír s papežem  </a:t>
            </a:r>
            <a:r>
              <a:rPr lang="cs-CZ" dirty="0" err="1" smtClean="0">
                <a:sym typeface="Wingdings" panose="05000000000000000000" pitchFamily="2" charset="2"/>
              </a:rPr>
              <a:t>Langton</a:t>
            </a:r>
            <a:r>
              <a:rPr lang="cs-CZ" dirty="0" smtClean="0">
                <a:sym typeface="Wingdings" panose="05000000000000000000" pitchFamily="2" charset="2"/>
              </a:rPr>
              <a:t> se vrátil do Anglie, Jan přijal Anglii jako papežské léno s ročním poplatkem 1000 marek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Filipova připravená invazní flotila byla zničena zásahem Viléma </a:t>
            </a:r>
            <a:r>
              <a:rPr lang="cs-CZ" dirty="0" err="1" smtClean="0">
                <a:sym typeface="Wingdings" panose="05000000000000000000" pitchFamily="2" charset="2"/>
              </a:rPr>
              <a:t>Longsworda</a:t>
            </a:r>
            <a:r>
              <a:rPr lang="cs-CZ" dirty="0" smtClean="0">
                <a:sym typeface="Wingdings" panose="05000000000000000000" pitchFamily="2" charset="2"/>
              </a:rPr>
              <a:t> (nevlastní Janův bratr) v přístavu </a:t>
            </a:r>
            <a:r>
              <a:rPr lang="cs-CZ" dirty="0" err="1" smtClean="0">
                <a:sym typeface="Wingdings" panose="05000000000000000000" pitchFamily="2" charset="2"/>
              </a:rPr>
              <a:t>Damme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31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c/c9/John_Thomas_maquette_017.jpg/800px-John_Thomas_maquette_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0"/>
            <a:ext cx="500045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82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painting of Pope Innocent III, wearing his formal robes and a tall, pointed ha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88640"/>
            <a:ext cx="5124450" cy="64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28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počátky krize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1213 – Jan chystal novou kampaň s cílem znovu dobýt ztracené kontinentální državy </a:t>
            </a:r>
            <a:r>
              <a:rPr lang="cs-CZ" dirty="0" smtClean="0">
                <a:sym typeface="Wingdings" panose="05000000000000000000" pitchFamily="2" charset="2"/>
              </a:rPr>
              <a:t> baroni odmítají se invaze účastnit  jádro opozice kolem Roberta </a:t>
            </a:r>
            <a:r>
              <a:rPr lang="cs-CZ" dirty="0" err="1" smtClean="0">
                <a:sym typeface="Wingdings" panose="05000000000000000000" pitchFamily="2" charset="2"/>
              </a:rPr>
              <a:t>fitzWaltera</a:t>
            </a:r>
            <a:r>
              <a:rPr lang="cs-CZ" dirty="0" smtClean="0">
                <a:sym typeface="Wingdings" panose="05000000000000000000" pitchFamily="2" charset="2"/>
              </a:rPr>
              <a:t> a Eustacha de </a:t>
            </a:r>
            <a:r>
              <a:rPr lang="cs-CZ" dirty="0" err="1" smtClean="0">
                <a:sym typeface="Wingdings" panose="05000000000000000000" pitchFamily="2" charset="2"/>
              </a:rPr>
              <a:t>Vesci</a:t>
            </a:r>
            <a:r>
              <a:rPr lang="cs-CZ" dirty="0" smtClean="0">
                <a:sym typeface="Wingdings" panose="05000000000000000000" pitchFamily="2" charset="2"/>
              </a:rPr>
              <a:t> (v roce 1212 chystali proti králi převrat během jeho kampaně ve Walesu) – vžil se pro ně název </a:t>
            </a:r>
            <a:r>
              <a:rPr lang="cs-CZ" i="1" dirty="0" err="1" smtClean="0">
                <a:sym typeface="Wingdings" panose="05000000000000000000" pitchFamily="2" charset="2"/>
              </a:rPr>
              <a:t>The</a:t>
            </a:r>
            <a:r>
              <a:rPr lang="cs-CZ" i="1" dirty="0" smtClean="0">
                <a:sym typeface="Wingdings" panose="05000000000000000000" pitchFamily="2" charset="2"/>
              </a:rPr>
              <a:t> </a:t>
            </a:r>
            <a:r>
              <a:rPr lang="cs-CZ" i="1" dirty="0" err="1" smtClean="0">
                <a:sym typeface="Wingdings" panose="05000000000000000000" pitchFamily="2" charset="2"/>
              </a:rPr>
              <a:t>northerners</a:t>
            </a:r>
            <a:r>
              <a:rPr lang="cs-CZ" i="1" dirty="0" smtClean="0">
                <a:sym typeface="Wingdings" panose="05000000000000000000" pitchFamily="2" charset="2"/>
              </a:rPr>
              <a:t>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únor 1214 – Jan se vylodil v La </a:t>
            </a:r>
            <a:r>
              <a:rPr lang="cs-CZ" dirty="0" err="1" smtClean="0">
                <a:sym typeface="Wingdings" panose="05000000000000000000" pitchFamily="2" charset="2"/>
              </a:rPr>
              <a:t>Rochelle</a:t>
            </a:r>
            <a:r>
              <a:rPr lang="cs-CZ" dirty="0" smtClean="0">
                <a:sym typeface="Wingdings" panose="05000000000000000000" pitchFamily="2" charset="2"/>
              </a:rPr>
              <a:t>, další část armády na severu Francie vedl jeho nevlastní bratr Vilém </a:t>
            </a:r>
            <a:r>
              <a:rPr lang="cs-CZ" dirty="0" err="1" smtClean="0">
                <a:sym typeface="Wingdings" panose="05000000000000000000" pitchFamily="2" charset="2"/>
              </a:rPr>
              <a:t>Longsword</a:t>
            </a:r>
            <a:r>
              <a:rPr lang="cs-CZ" dirty="0" smtClean="0">
                <a:sym typeface="Wingdings" panose="05000000000000000000" pitchFamily="2" charset="2"/>
              </a:rPr>
              <a:t> (</a:t>
            </a:r>
            <a:r>
              <a:rPr lang="cs-CZ" dirty="0" err="1" smtClean="0">
                <a:sym typeface="Wingdings" panose="05000000000000000000" pitchFamily="2" charset="2"/>
              </a:rPr>
              <a:t>Longespée</a:t>
            </a:r>
            <a:r>
              <a:rPr lang="cs-CZ" dirty="0" smtClean="0">
                <a:sym typeface="Wingdings" panose="05000000000000000000" pitchFamily="2" charset="2"/>
              </a:rPr>
              <a:t>)  ve Flandrech se k němu přidali angličtí spojenci - císař Ota IV., flanderský hrabě </a:t>
            </a:r>
            <a:r>
              <a:rPr lang="cs-CZ" dirty="0" err="1" smtClean="0">
                <a:sym typeface="Wingdings" panose="05000000000000000000" pitchFamily="2" charset="2"/>
              </a:rPr>
              <a:t>Ferrand</a:t>
            </a:r>
            <a:r>
              <a:rPr lang="cs-CZ" dirty="0" smtClean="0">
                <a:sym typeface="Wingdings" panose="05000000000000000000" pitchFamily="2" charset="2"/>
              </a:rPr>
              <a:t>, boulogneský hrabě </a:t>
            </a:r>
            <a:r>
              <a:rPr lang="cs-CZ" dirty="0" err="1" smtClean="0">
                <a:sym typeface="Wingdings" panose="05000000000000000000" pitchFamily="2" charset="2"/>
              </a:rPr>
              <a:t>Renaud</a:t>
            </a:r>
            <a:r>
              <a:rPr lang="cs-CZ" dirty="0" smtClean="0">
                <a:sym typeface="Wingdings" panose="05000000000000000000" pitchFamily="2" charset="2"/>
              </a:rPr>
              <a:t> z </a:t>
            </a:r>
            <a:r>
              <a:rPr lang="cs-CZ" dirty="0" err="1" smtClean="0">
                <a:sym typeface="Wingdings" panose="05000000000000000000" pitchFamily="2" charset="2"/>
              </a:rPr>
              <a:t>Dammartinu</a:t>
            </a: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Jan vstoupil do Angers a oblehl pevnost </a:t>
            </a:r>
            <a:r>
              <a:rPr lang="cs-CZ" dirty="0" err="1" smtClean="0">
                <a:sym typeface="Wingdings" panose="05000000000000000000" pitchFamily="2" charset="2"/>
              </a:rPr>
              <a:t>Roche</a:t>
            </a:r>
            <a:r>
              <a:rPr lang="cs-CZ" dirty="0" smtClean="0">
                <a:sym typeface="Wingdings" panose="05000000000000000000" pitchFamily="2" charset="2"/>
              </a:rPr>
              <a:t>-au-</a:t>
            </a:r>
            <a:r>
              <a:rPr lang="cs-CZ" dirty="0" err="1" smtClean="0">
                <a:sym typeface="Wingdings" panose="05000000000000000000" pitchFamily="2" charset="2"/>
              </a:rPr>
              <a:t>moine</a:t>
            </a:r>
            <a:r>
              <a:rPr lang="cs-CZ" dirty="0" smtClean="0">
                <a:sym typeface="Wingdings" panose="05000000000000000000" pitchFamily="2" charset="2"/>
              </a:rPr>
              <a:t>  byl donucen k ústupu princem Ludvíkem  Jan se stáhnul zpět do La </a:t>
            </a:r>
            <a:r>
              <a:rPr lang="cs-CZ" dirty="0" err="1" smtClean="0">
                <a:sym typeface="Wingdings" panose="05000000000000000000" pitchFamily="2" charset="2"/>
              </a:rPr>
              <a:t>Rochelle</a:t>
            </a:r>
            <a:r>
              <a:rPr lang="cs-CZ" dirty="0" smtClean="0">
                <a:sym typeface="Wingdings" panose="05000000000000000000" pitchFamily="2" charset="2"/>
              </a:rPr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66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W.L. </a:t>
            </a:r>
            <a:r>
              <a:rPr lang="cs-CZ" dirty="0" err="1" smtClean="0"/>
              <a:t>Warren</a:t>
            </a:r>
            <a:r>
              <a:rPr lang="cs-CZ" dirty="0" smtClean="0"/>
              <a:t>, </a:t>
            </a:r>
            <a:r>
              <a:rPr lang="cs-CZ" i="1" dirty="0" smtClean="0"/>
              <a:t>King John, </a:t>
            </a:r>
            <a:r>
              <a:rPr lang="cs-CZ" dirty="0" smtClean="0"/>
              <a:t>1997 </a:t>
            </a:r>
          </a:p>
          <a:p>
            <a:r>
              <a:rPr lang="cs-CZ" dirty="0" err="1" smtClean="0"/>
              <a:t>Marc</a:t>
            </a:r>
            <a:r>
              <a:rPr lang="cs-CZ" dirty="0" smtClean="0"/>
              <a:t> Morris, </a:t>
            </a:r>
            <a:r>
              <a:rPr lang="cs-CZ" i="1" dirty="0" smtClean="0"/>
              <a:t>King John: </a:t>
            </a:r>
            <a:r>
              <a:rPr lang="cs-CZ" i="1" dirty="0" err="1" smtClean="0"/>
              <a:t>Treachery</a:t>
            </a:r>
            <a:r>
              <a:rPr lang="cs-CZ" i="1" dirty="0" smtClean="0"/>
              <a:t>, </a:t>
            </a:r>
            <a:r>
              <a:rPr lang="cs-CZ" i="1" dirty="0" err="1" smtClean="0"/>
              <a:t>tyranny</a:t>
            </a:r>
            <a:r>
              <a:rPr lang="cs-CZ" i="1" dirty="0" smtClean="0"/>
              <a:t> and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road</a:t>
            </a:r>
            <a:r>
              <a:rPr lang="cs-CZ" i="1" dirty="0" smtClean="0"/>
              <a:t> to Magna </a:t>
            </a:r>
            <a:r>
              <a:rPr lang="cs-CZ" i="1" dirty="0" err="1" smtClean="0"/>
              <a:t>Carta</a:t>
            </a:r>
            <a:r>
              <a:rPr lang="cs-CZ" i="1" dirty="0" smtClean="0"/>
              <a:t>, </a:t>
            </a:r>
            <a:r>
              <a:rPr lang="cs-CZ" dirty="0" smtClean="0"/>
              <a:t>2016</a:t>
            </a:r>
          </a:p>
          <a:p>
            <a:r>
              <a:rPr lang="cs-CZ" dirty="0" err="1" smtClean="0"/>
              <a:t>Stephen</a:t>
            </a:r>
            <a:r>
              <a:rPr lang="cs-CZ" dirty="0" smtClean="0"/>
              <a:t> </a:t>
            </a:r>
            <a:r>
              <a:rPr lang="cs-CZ" dirty="0" err="1" smtClean="0"/>
              <a:t>Chruch</a:t>
            </a:r>
            <a:r>
              <a:rPr lang="cs-CZ" dirty="0" smtClean="0"/>
              <a:t>, </a:t>
            </a:r>
            <a:r>
              <a:rPr lang="cs-CZ" i="1" dirty="0" smtClean="0"/>
              <a:t>King John: </a:t>
            </a:r>
            <a:r>
              <a:rPr lang="cs-CZ" i="1" dirty="0" err="1" smtClean="0"/>
              <a:t>England</a:t>
            </a:r>
            <a:r>
              <a:rPr lang="cs-CZ" i="1" dirty="0" smtClean="0"/>
              <a:t>, Magna </a:t>
            </a:r>
            <a:r>
              <a:rPr lang="cs-CZ" i="1" dirty="0" err="1" smtClean="0"/>
              <a:t>Carta</a:t>
            </a:r>
            <a:r>
              <a:rPr lang="cs-CZ" i="1" dirty="0" smtClean="0"/>
              <a:t> and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making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tyrant</a:t>
            </a:r>
            <a:r>
              <a:rPr lang="cs-CZ" i="1" dirty="0" smtClean="0"/>
              <a:t>, </a:t>
            </a:r>
            <a:r>
              <a:rPr lang="cs-CZ" dirty="0" smtClean="0"/>
              <a:t>2015</a:t>
            </a:r>
          </a:p>
          <a:p>
            <a:r>
              <a:rPr lang="cs-CZ" dirty="0" smtClean="0"/>
              <a:t>Ralph V. Turner, </a:t>
            </a:r>
            <a:r>
              <a:rPr lang="cs-CZ" i="1" dirty="0" smtClean="0"/>
              <a:t>King John: </a:t>
            </a:r>
            <a:r>
              <a:rPr lang="cs-CZ" i="1" dirty="0" err="1" smtClean="0"/>
              <a:t>England‘s</a:t>
            </a:r>
            <a:r>
              <a:rPr lang="cs-CZ" i="1" dirty="0" smtClean="0"/>
              <a:t> </a:t>
            </a:r>
            <a:r>
              <a:rPr lang="cs-CZ" i="1" dirty="0" err="1" smtClean="0"/>
              <a:t>Evil</a:t>
            </a:r>
            <a:r>
              <a:rPr lang="cs-CZ" i="1" dirty="0" smtClean="0"/>
              <a:t> King?, </a:t>
            </a:r>
            <a:r>
              <a:rPr lang="cs-CZ" dirty="0" smtClean="0"/>
              <a:t>1994</a:t>
            </a:r>
          </a:p>
          <a:p>
            <a:r>
              <a:rPr lang="cs-CZ" dirty="0" err="1" smtClean="0"/>
              <a:t>Stephen</a:t>
            </a:r>
            <a:r>
              <a:rPr lang="cs-CZ" dirty="0" smtClean="0"/>
              <a:t> </a:t>
            </a:r>
            <a:r>
              <a:rPr lang="cs-CZ" dirty="0" err="1" smtClean="0"/>
              <a:t>Church</a:t>
            </a:r>
            <a:r>
              <a:rPr lang="cs-CZ" dirty="0" smtClean="0"/>
              <a:t> (</a:t>
            </a:r>
            <a:r>
              <a:rPr lang="cs-CZ" dirty="0" err="1" smtClean="0"/>
              <a:t>ed</a:t>
            </a:r>
            <a:r>
              <a:rPr lang="cs-CZ" dirty="0" smtClean="0"/>
              <a:t>.), </a:t>
            </a:r>
            <a:r>
              <a:rPr lang="cs-CZ" i="1" dirty="0" smtClean="0"/>
              <a:t>King John: New </a:t>
            </a:r>
            <a:r>
              <a:rPr lang="cs-CZ" i="1" dirty="0" err="1" smtClean="0"/>
              <a:t>interpretations</a:t>
            </a:r>
            <a:r>
              <a:rPr lang="cs-CZ" i="1" dirty="0" smtClean="0"/>
              <a:t>, </a:t>
            </a:r>
            <a:r>
              <a:rPr lang="cs-CZ" dirty="0" smtClean="0"/>
              <a:t>2007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51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ohn of England vs Louis VIII of F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36" y="1268760"/>
            <a:ext cx="10967864" cy="515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774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neděle u </a:t>
            </a:r>
            <a:r>
              <a:rPr lang="cs-CZ" dirty="0" err="1" smtClean="0"/>
              <a:t>Bouvines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27. července 1214</a:t>
            </a:r>
          </a:p>
          <a:p>
            <a:r>
              <a:rPr lang="cs-CZ" dirty="0" smtClean="0"/>
              <a:t>Filip August proti koalici Janových spojenců (anglická armáda vedená nevlastním bratrem krále Jana Vilémem) </a:t>
            </a:r>
          </a:p>
          <a:p>
            <a:r>
              <a:rPr lang="cs-CZ" dirty="0" smtClean="0"/>
              <a:t> drtivá porážka Janových spojenců </a:t>
            </a:r>
            <a:r>
              <a:rPr lang="cs-CZ" dirty="0" smtClean="0">
                <a:sym typeface="Wingdings" panose="05000000000000000000" pitchFamily="2" charset="2"/>
              </a:rPr>
              <a:t> Ota IV. uprchl, hrabě flanderský, hrabě z </a:t>
            </a:r>
            <a:r>
              <a:rPr lang="cs-CZ" dirty="0" err="1" smtClean="0">
                <a:sym typeface="Wingdings" panose="05000000000000000000" pitchFamily="2" charset="2"/>
              </a:rPr>
              <a:t>Boulogne</a:t>
            </a:r>
            <a:r>
              <a:rPr lang="cs-CZ" dirty="0" smtClean="0">
                <a:sym typeface="Wingdings" panose="05000000000000000000" pitchFamily="2" charset="2"/>
              </a:rPr>
              <a:t> a Vilém </a:t>
            </a:r>
            <a:r>
              <a:rPr lang="cs-CZ" dirty="0" err="1" smtClean="0">
                <a:sym typeface="Wingdings" panose="05000000000000000000" pitchFamily="2" charset="2"/>
              </a:rPr>
              <a:t>Longsword</a:t>
            </a:r>
            <a:r>
              <a:rPr lang="cs-CZ" dirty="0" smtClean="0">
                <a:sym typeface="Wingdings" panose="05000000000000000000" pitchFamily="2" charset="2"/>
              </a:rPr>
              <a:t> byli zajati a převezeni do Paříže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Filip se připojil k silám svého syna Ludvíka v Poitou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říjen 1214 – uzavřeno pětileté příměří  Jan se o měsíc později vrátil do Anglie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3763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s://upload.wikimedia.org/wikipedia/commons/7/74/Bataille_de_Bouv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46826"/>
            <a:ext cx="7128792" cy="68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28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taille de Bouvines gagnee par Philippe Augu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052736"/>
            <a:ext cx="10319792" cy="507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799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0/0e/Bataille_de_Bouvine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03698"/>
            <a:ext cx="10267950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794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9/99/Bouvines_Monument_au_morts.jpg/1280px-Bouvines_Monument_au_mo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0"/>
            <a:ext cx="9167664" cy="687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115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byl Jan král?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do roku 1203 – správa království podobná jako za jeho předchůdců</a:t>
            </a:r>
          </a:p>
          <a:p>
            <a:r>
              <a:rPr lang="cs-CZ" dirty="0" smtClean="0"/>
              <a:t>zlom nastává po ztrátě Normandie </a:t>
            </a:r>
            <a:r>
              <a:rPr lang="cs-CZ" dirty="0" smtClean="0">
                <a:sym typeface="Wingdings" panose="05000000000000000000" pitchFamily="2" charset="2"/>
              </a:rPr>
              <a:t> Jan trávil podstatně více času v Anglii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velmi aktivní shromažďování finančních prostředků – především vymáhání dluhů a pokut  Jan dokázal nahromadit značné množství peněz („bohatý král“)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pokračuje rozvoj soudnictví (</a:t>
            </a:r>
            <a:r>
              <a:rPr lang="cs-CZ" dirty="0" err="1" smtClean="0">
                <a:sym typeface="Wingdings" panose="05000000000000000000" pitchFamily="2" charset="2"/>
              </a:rPr>
              <a:t>common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law</a:t>
            </a:r>
            <a:r>
              <a:rPr lang="cs-CZ" dirty="0" smtClean="0">
                <a:sym typeface="Wingdings" panose="05000000000000000000" pitchFamily="2" charset="2"/>
              </a:rPr>
              <a:t>) a královských úřadu  z doby krále Jana pocházejí první souvislé záznamy tzv. </a:t>
            </a:r>
            <a:r>
              <a:rPr lang="cs-CZ" dirty="0" err="1" smtClean="0">
                <a:sym typeface="Wingdings" panose="05000000000000000000" pitchFamily="2" charset="2"/>
              </a:rPr>
              <a:t>chancery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rolls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smtClean="0">
                <a:sym typeface="Wingdings" panose="05000000000000000000" pitchFamily="2" charset="2"/>
              </a:rPr>
              <a:t>a dalších úředních záznamů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počátky anglického královského loďstva (vítězství u </a:t>
            </a:r>
            <a:r>
              <a:rPr lang="cs-CZ" dirty="0" err="1" smtClean="0">
                <a:sym typeface="Wingdings" panose="05000000000000000000" pitchFamily="2" charset="2"/>
              </a:rPr>
              <a:t>Damme</a:t>
            </a:r>
            <a:r>
              <a:rPr lang="cs-CZ" dirty="0" smtClean="0">
                <a:sym typeface="Wingdings" panose="05000000000000000000" pitchFamily="2" charset="2"/>
              </a:rPr>
              <a:t>)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relativně obratná diplomacie (léta 1199 – 1200; jednání s papežem…)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vojenské úspěchy – 1210: kampaň v Irsku; 1211: kampaň ve Walesu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275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A photograph of a hand written medieval pipe roll, with a handwritten list of entries and a formal stamp in the centre of the doc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60648"/>
            <a:ext cx="1018064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627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photograph of the &quot;heads&quot; side of a silver co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404664"/>
            <a:ext cx="5772150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499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příště Magna Charta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1215 – 1217 </a:t>
            </a:r>
            <a:endParaRPr lang="cs-CZ" dirty="0"/>
          </a:p>
        </p:txBody>
      </p:sp>
      <p:pic>
        <p:nvPicPr>
          <p:cNvPr id="15362" name="Picture 2" descr="https://i.imgflip.com/210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576957"/>
            <a:ext cx="57150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28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Prameny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Ralph </a:t>
            </a:r>
            <a:r>
              <a:rPr lang="cs-CZ" dirty="0" err="1" smtClean="0"/>
              <a:t>Coggeshall</a:t>
            </a:r>
            <a:r>
              <a:rPr lang="cs-CZ" dirty="0" smtClean="0"/>
              <a:t>, </a:t>
            </a:r>
            <a:r>
              <a:rPr lang="cs-CZ" i="1" dirty="0" err="1" smtClean="0"/>
              <a:t>Chronicon</a:t>
            </a:r>
            <a:r>
              <a:rPr lang="cs-CZ" i="1" dirty="0" smtClean="0"/>
              <a:t> </a:t>
            </a:r>
            <a:r>
              <a:rPr lang="cs-CZ" i="1" dirty="0" err="1" smtClean="0"/>
              <a:t>Anglicanum</a:t>
            </a:r>
            <a:r>
              <a:rPr lang="cs-CZ" i="1" dirty="0" smtClean="0"/>
              <a:t> </a:t>
            </a:r>
          </a:p>
          <a:p>
            <a:r>
              <a:rPr lang="cs-CZ" i="1" dirty="0" err="1" smtClean="0"/>
              <a:t>Barnwellské</a:t>
            </a:r>
            <a:r>
              <a:rPr lang="cs-CZ" i="1" dirty="0" smtClean="0"/>
              <a:t> anály </a:t>
            </a:r>
          </a:p>
          <a:p>
            <a:r>
              <a:rPr lang="cs-CZ" dirty="0" smtClean="0"/>
              <a:t>Roger z </a:t>
            </a:r>
            <a:r>
              <a:rPr lang="cs-CZ" dirty="0" err="1" smtClean="0"/>
              <a:t>Wendoveru</a:t>
            </a:r>
            <a:r>
              <a:rPr lang="cs-CZ" dirty="0" smtClean="0"/>
              <a:t>, </a:t>
            </a:r>
            <a:r>
              <a:rPr lang="cs-CZ" i="1" dirty="0" err="1" smtClean="0"/>
              <a:t>Flores</a:t>
            </a:r>
            <a:r>
              <a:rPr lang="cs-CZ" i="1" dirty="0" smtClean="0"/>
              <a:t> </a:t>
            </a:r>
            <a:r>
              <a:rPr lang="cs-CZ" i="1" dirty="0" err="1" smtClean="0"/>
              <a:t>Historiarum</a:t>
            </a:r>
            <a:r>
              <a:rPr lang="cs-CZ" i="1" dirty="0" smtClean="0"/>
              <a:t> </a:t>
            </a:r>
          </a:p>
          <a:p>
            <a:r>
              <a:rPr lang="cs-CZ" dirty="0" smtClean="0"/>
              <a:t>Roger z </a:t>
            </a:r>
            <a:r>
              <a:rPr lang="cs-CZ" dirty="0" err="1" smtClean="0"/>
              <a:t>Howdenu</a:t>
            </a:r>
            <a:r>
              <a:rPr lang="cs-CZ" dirty="0" smtClean="0"/>
              <a:t>, </a:t>
            </a:r>
            <a:r>
              <a:rPr lang="cs-CZ" i="1" dirty="0" err="1" smtClean="0"/>
              <a:t>Chronica</a:t>
            </a:r>
            <a:r>
              <a:rPr lang="cs-CZ" i="1" dirty="0" smtClean="0"/>
              <a:t> </a:t>
            </a:r>
          </a:p>
          <a:p>
            <a:r>
              <a:rPr lang="cs-CZ" dirty="0" smtClean="0"/>
              <a:t>Ralph z </a:t>
            </a:r>
            <a:r>
              <a:rPr lang="cs-CZ" dirty="0" err="1" smtClean="0"/>
              <a:t>Diceta</a:t>
            </a:r>
            <a:r>
              <a:rPr lang="cs-CZ" dirty="0" smtClean="0"/>
              <a:t>, </a:t>
            </a:r>
            <a:r>
              <a:rPr lang="cs-CZ" i="1" dirty="0" err="1" smtClean="0"/>
              <a:t>Ymagines</a:t>
            </a:r>
            <a:r>
              <a:rPr lang="cs-CZ" i="1" dirty="0" smtClean="0"/>
              <a:t> </a:t>
            </a:r>
            <a:r>
              <a:rPr lang="cs-CZ" i="1" dirty="0" err="1" smtClean="0"/>
              <a:t>Historiarum</a:t>
            </a:r>
            <a:r>
              <a:rPr lang="cs-CZ" i="1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007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BF305-4A1A-413F-B6C4-BD5B45CB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Dětství a mládí 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01E24A-240A-40BF-938F-047F3B55A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Narozen 24. prosince 1167 v Oxfordu</a:t>
            </a:r>
          </a:p>
          <a:p>
            <a:r>
              <a:rPr lang="cs-CZ" dirty="0"/>
              <a:t>Nejmladší z dětí Jindřicha II. a Eleonory </a:t>
            </a:r>
            <a:r>
              <a:rPr lang="cs-CZ" dirty="0" err="1"/>
              <a:t>Akvitánské</a:t>
            </a:r>
            <a:r>
              <a:rPr lang="cs-CZ" dirty="0"/>
              <a:t> </a:t>
            </a:r>
          </a:p>
          <a:p>
            <a:r>
              <a:rPr lang="cs-CZ" dirty="0"/>
              <a:t>Netýkalo se ho ustanovení z </a:t>
            </a:r>
            <a:r>
              <a:rPr lang="cs-CZ" dirty="0" err="1"/>
              <a:t>Montmirail</a:t>
            </a:r>
            <a:r>
              <a:rPr lang="cs-CZ" dirty="0"/>
              <a:t> z r. 1169 </a:t>
            </a:r>
          </a:p>
          <a:p>
            <a:r>
              <a:rPr lang="cs-CZ" dirty="0"/>
              <a:t>Vychovával ho </a:t>
            </a:r>
            <a:r>
              <a:rPr lang="cs-CZ" dirty="0" err="1"/>
              <a:t>Ranulf</a:t>
            </a:r>
            <a:r>
              <a:rPr lang="cs-CZ" dirty="0"/>
              <a:t> </a:t>
            </a:r>
            <a:r>
              <a:rPr lang="cs-CZ" dirty="0" err="1"/>
              <a:t>Glanvill</a:t>
            </a:r>
            <a:r>
              <a:rPr lang="cs-CZ" dirty="0"/>
              <a:t> </a:t>
            </a:r>
          </a:p>
          <a:p>
            <a:r>
              <a:rPr lang="cs-CZ" dirty="0"/>
              <a:t>1174 – zasnouben z dcerou </a:t>
            </a:r>
            <a:r>
              <a:rPr lang="cs-CZ" dirty="0" err="1"/>
              <a:t>hraběte</a:t>
            </a:r>
            <a:r>
              <a:rPr lang="cs-CZ" dirty="0"/>
              <a:t> </a:t>
            </a:r>
            <a:r>
              <a:rPr lang="cs-CZ" dirty="0" err="1"/>
              <a:t>Humberta</a:t>
            </a:r>
            <a:r>
              <a:rPr lang="cs-CZ" dirty="0"/>
              <a:t> z </a:t>
            </a:r>
            <a:r>
              <a:rPr lang="cs-CZ" dirty="0" err="1"/>
              <a:t>Maurienne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brzy zemřela</a:t>
            </a:r>
          </a:p>
          <a:p>
            <a:r>
              <a:rPr lang="cs-CZ" dirty="0">
                <a:sym typeface="Wingdings" panose="05000000000000000000" pitchFamily="2" charset="2"/>
              </a:rPr>
              <a:t>1176 – zasnouben s Isabelou z Gloucesteru  </a:t>
            </a:r>
          </a:p>
          <a:p>
            <a:r>
              <a:rPr lang="cs-CZ" dirty="0">
                <a:sym typeface="Wingdings" panose="05000000000000000000" pitchFamily="2" charset="2"/>
              </a:rPr>
              <a:t>1177 – Jan určen budoucím králem Irska (v dospělosti </a:t>
            </a:r>
            <a:r>
              <a:rPr lang="cs-CZ" dirty="0" err="1">
                <a:sym typeface="Wingdings" panose="05000000000000000000" pitchFamily="2" charset="2"/>
              </a:rPr>
              <a:t>použival</a:t>
            </a:r>
            <a:r>
              <a:rPr lang="cs-CZ" dirty="0">
                <a:sym typeface="Wingdings" panose="05000000000000000000" pitchFamily="2" charset="2"/>
              </a:rPr>
              <a:t> titul </a:t>
            </a:r>
            <a:r>
              <a:rPr lang="cs-CZ" i="1" dirty="0" err="1">
                <a:sym typeface="Wingdings" panose="05000000000000000000" pitchFamily="2" charset="2"/>
              </a:rPr>
              <a:t>Dominus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Hiberniae</a:t>
            </a:r>
            <a:r>
              <a:rPr lang="cs-CZ" dirty="0">
                <a:sym typeface="Wingdings" panose="05000000000000000000" pitchFamily="2" charset="2"/>
              </a:rPr>
              <a:t>) </a:t>
            </a:r>
          </a:p>
          <a:p>
            <a:r>
              <a:rPr lang="cs-CZ" dirty="0">
                <a:sym typeface="Wingdings" panose="05000000000000000000" pitchFamily="2" charset="2"/>
              </a:rPr>
              <a:t>1183 – zemřel Jindřich Mladík  změna dynastického uspořádání  Richard dědicem trůnu; má předat </a:t>
            </a:r>
            <a:r>
              <a:rPr lang="cs-CZ" dirty="0" err="1">
                <a:sym typeface="Wingdings" panose="05000000000000000000" pitchFamily="2" charset="2"/>
              </a:rPr>
              <a:t>Akvitánii</a:t>
            </a:r>
            <a:r>
              <a:rPr lang="cs-CZ" dirty="0">
                <a:sym typeface="Wingdings" panose="05000000000000000000" pitchFamily="2" charset="2"/>
              </a:rPr>
              <a:t> Janovi  odmítá </a:t>
            </a:r>
            <a:endParaRPr lang="cs-CZ" dirty="0"/>
          </a:p>
          <a:p>
            <a:r>
              <a:rPr lang="cs-CZ" dirty="0"/>
              <a:t>1185 – výprava do Irska </a:t>
            </a:r>
            <a:r>
              <a:rPr lang="cs-CZ" dirty="0">
                <a:sym typeface="Wingdings" panose="05000000000000000000" pitchFamily="2" charset="2"/>
              </a:rPr>
              <a:t> končí nezdarem (Jana doprovází Gerald z Walesu)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52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32D03-B30B-4BCB-8440-92B268B2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 časů krále Richarda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41CBC5-4CF9-41A8-BF5F-5DE43D943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1189 – sňatek s Isabelou z Gloucesteru </a:t>
            </a:r>
          </a:p>
          <a:p>
            <a:r>
              <a:rPr lang="cs-CZ" dirty="0"/>
              <a:t>Richard Janovi předal rozsáhlé statky v Anglii (Devon, </a:t>
            </a:r>
            <a:r>
              <a:rPr lang="cs-CZ" dirty="0" err="1"/>
              <a:t>Cornwall</a:t>
            </a:r>
            <a:r>
              <a:rPr lang="cs-CZ" dirty="0"/>
              <a:t>, </a:t>
            </a:r>
            <a:r>
              <a:rPr lang="cs-CZ" dirty="0" err="1"/>
              <a:t>Dorset</a:t>
            </a:r>
            <a:r>
              <a:rPr lang="cs-CZ" dirty="0"/>
              <a:t>, Derby, </a:t>
            </a:r>
            <a:r>
              <a:rPr lang="cs-CZ" dirty="0" err="1"/>
              <a:t>Lancaster</a:t>
            </a:r>
            <a:r>
              <a:rPr lang="cs-CZ" dirty="0"/>
              <a:t>, Somerset) a v Normandii (hrabství </a:t>
            </a:r>
            <a:r>
              <a:rPr lang="cs-CZ" dirty="0" err="1"/>
              <a:t>Mortain</a:t>
            </a:r>
            <a:r>
              <a:rPr lang="cs-CZ" dirty="0"/>
              <a:t> – titul </a:t>
            </a:r>
            <a:r>
              <a:rPr lang="cs-CZ" i="1" dirty="0" err="1"/>
              <a:t>dux</a:t>
            </a:r>
            <a:r>
              <a:rPr lang="cs-CZ" i="1" dirty="0"/>
              <a:t> </a:t>
            </a:r>
            <a:r>
              <a:rPr lang="cs-CZ" i="1" dirty="0" err="1"/>
              <a:t>moretonii</a:t>
            </a:r>
            <a:r>
              <a:rPr lang="cs-CZ" i="1" dirty="0"/>
              <a:t> </a:t>
            </a:r>
            <a:r>
              <a:rPr lang="cs-CZ" dirty="0"/>
              <a:t>Jan používal až do května 1199) </a:t>
            </a:r>
          </a:p>
          <a:p>
            <a:r>
              <a:rPr lang="cs-CZ" dirty="0"/>
              <a:t>Na setkání v Normandii počátkem r. 1190 – Jan musel složit přísahu, že po tři roky nevkročí na anglickou půdu </a:t>
            </a:r>
            <a:r>
              <a:rPr lang="cs-CZ" dirty="0">
                <a:sym typeface="Wingdings" panose="05000000000000000000" pitchFamily="2" charset="2"/>
              </a:rPr>
              <a:t> později na nátlak Eleonory odvolána </a:t>
            </a:r>
          </a:p>
          <a:p>
            <a:r>
              <a:rPr lang="cs-CZ" dirty="0">
                <a:sym typeface="Wingdings" panose="05000000000000000000" pitchFamily="2" charset="2"/>
              </a:rPr>
              <a:t>1191 – Jan se postavil do čela odporu proti kancléři Williamu </a:t>
            </a:r>
            <a:r>
              <a:rPr lang="cs-CZ" dirty="0" err="1">
                <a:sym typeface="Wingdings" panose="05000000000000000000" pitchFamily="2" charset="2"/>
              </a:rPr>
              <a:t>Longchampoví</a:t>
            </a:r>
            <a:r>
              <a:rPr lang="cs-CZ" dirty="0">
                <a:sym typeface="Wingdings" panose="05000000000000000000" pitchFamily="2" charset="2"/>
              </a:rPr>
              <a:t> – červenec 1191 – smlouva ve Winchesteru (Jan uznán následníkem trůnu – bez vědomí Richarda); říjen 1191 – sněm ve Sv. Pavlu v Londýně – </a:t>
            </a:r>
            <a:r>
              <a:rPr lang="cs-CZ" dirty="0" err="1">
                <a:sym typeface="Wingdings" panose="05000000000000000000" pitchFamily="2" charset="2"/>
              </a:rPr>
              <a:t>Longchamp</a:t>
            </a:r>
            <a:r>
              <a:rPr lang="cs-CZ" dirty="0">
                <a:sym typeface="Wingdings" panose="05000000000000000000" pitchFamily="2" charset="2"/>
              </a:rPr>
              <a:t> sesazen, Jan potvrzen jako následník elitami? </a:t>
            </a:r>
          </a:p>
          <a:p>
            <a:r>
              <a:rPr lang="cs-CZ" dirty="0">
                <a:sym typeface="Wingdings" panose="05000000000000000000" pitchFamily="2" charset="2"/>
              </a:rPr>
              <a:t>1192 – 1194 Jan konspiruje s Filipem Augustem proti Richardovi </a:t>
            </a:r>
          </a:p>
          <a:p>
            <a:r>
              <a:rPr lang="cs-CZ" dirty="0">
                <a:sym typeface="Wingdings" panose="05000000000000000000" pitchFamily="2" charset="2"/>
              </a:rPr>
              <a:t>1195 – 1199 „vzorný bratr“ – pověřován diplomatickými misemi a vedením vojska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14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65201-EF9D-4A84-86E8-B188341B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69DBAC-161A-405E-BECE-FECB4FFCFD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/>
              <a:t>Gesta </a:t>
            </a:r>
            <a:r>
              <a:rPr lang="cs-CZ" i="1" dirty="0" err="1"/>
              <a:t>Regis</a:t>
            </a:r>
            <a:endParaRPr lang="en-GB" i="1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C3A994C-1DC7-4A7A-8C75-B8E724E070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600" dirty="0"/>
              <a:t>Hrabě Jan, králův bratr, arcibiskup z Rouenu a všichni biskupové, </a:t>
            </a:r>
            <a:r>
              <a:rPr lang="cs-CZ" sz="1600" dirty="0" err="1"/>
              <a:t>hrabata</a:t>
            </a:r>
            <a:r>
              <a:rPr lang="cs-CZ" sz="1600" dirty="0"/>
              <a:t> a baroni z království, kteří byli přítomni, přiznali pak Londýňanům jejich komunu a přísahali, že budou zachovávat výsady měšťanů Londýna dokud to bude králova vůle. A londýnští měšťané, biskupové, </a:t>
            </a:r>
            <a:r>
              <a:rPr lang="cs-CZ" sz="1600" dirty="0" err="1"/>
              <a:t>hrabata</a:t>
            </a:r>
            <a:r>
              <a:rPr lang="cs-CZ" sz="1600" dirty="0"/>
              <a:t> a baroni přísahali pak věrnost (</a:t>
            </a:r>
            <a:r>
              <a:rPr lang="cs-CZ" sz="1600" dirty="0" err="1"/>
              <a:t>fidelitates</a:t>
            </a:r>
            <a:r>
              <a:rPr lang="cs-CZ" sz="1600" dirty="0"/>
              <a:t>) králi Richardovi, a Janovi, </a:t>
            </a:r>
            <a:r>
              <a:rPr lang="cs-CZ" sz="1600" dirty="0" err="1"/>
              <a:t>hraběti</a:t>
            </a:r>
            <a:r>
              <a:rPr lang="cs-CZ" sz="1600" dirty="0"/>
              <a:t> z </a:t>
            </a:r>
            <a:r>
              <a:rPr lang="cs-CZ" sz="1600" dirty="0" err="1"/>
              <a:t>Mortain</a:t>
            </a:r>
            <a:r>
              <a:rPr lang="cs-CZ" sz="1600" dirty="0"/>
              <a:t>, jeho bratrovi že zachovají věrnost (salva </a:t>
            </a:r>
            <a:r>
              <a:rPr lang="cs-CZ" sz="1600" dirty="0" err="1"/>
              <a:t>fidelitate</a:t>
            </a:r>
            <a:r>
              <a:rPr lang="cs-CZ" sz="1600" dirty="0"/>
              <a:t>) a že ho přijmou jako svého pána a krále, kdyby král zemřel bez potomků.</a:t>
            </a:r>
            <a:endParaRPr lang="en-GB" sz="160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49B72E7-1ACC-4B98-B17B-562B2DCF4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i="1" dirty="0"/>
              <a:t>Kronika</a:t>
            </a:r>
            <a:endParaRPr lang="en-GB" i="1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2E4843F-AB1F-4106-9358-599330E2FE9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i="1" dirty="0"/>
              <a:t>V ten stejný den také </a:t>
            </a:r>
            <a:r>
              <a:rPr lang="cs-CZ" i="1" dirty="0" err="1"/>
              <a:t>hrabě</a:t>
            </a:r>
            <a:r>
              <a:rPr lang="cs-CZ" i="1" dirty="0"/>
              <a:t> z </a:t>
            </a:r>
            <a:r>
              <a:rPr lang="cs-CZ" i="1" dirty="0" err="1"/>
              <a:t>Mortain</a:t>
            </a:r>
            <a:r>
              <a:rPr lang="cs-CZ" i="1" dirty="0"/>
              <a:t>, arcibiskup z Rouenu a všichni ostatní královští </a:t>
            </a:r>
            <a:r>
              <a:rPr lang="cs-CZ" i="1" dirty="0" err="1"/>
              <a:t>justiciáři</a:t>
            </a:r>
            <a:r>
              <a:rPr lang="cs-CZ" i="1" dirty="0"/>
              <a:t> přiznali londýnským měšťanům jejich komunu. A </a:t>
            </a:r>
            <a:r>
              <a:rPr lang="cs-CZ" i="1" dirty="0" err="1"/>
              <a:t>hrabě</a:t>
            </a:r>
            <a:r>
              <a:rPr lang="cs-CZ" i="1" dirty="0"/>
              <a:t> z </a:t>
            </a:r>
            <a:r>
              <a:rPr lang="cs-CZ" i="1" dirty="0" err="1"/>
              <a:t>Mortain</a:t>
            </a:r>
            <a:r>
              <a:rPr lang="cs-CZ" i="1" dirty="0"/>
              <a:t>, arcibiskup z Rouenu a ostatní královští </a:t>
            </a:r>
            <a:r>
              <a:rPr lang="cs-CZ" i="1" dirty="0" err="1"/>
              <a:t>justiciáři</a:t>
            </a:r>
            <a:r>
              <a:rPr lang="cs-CZ" i="1" dirty="0"/>
              <a:t> přísahali, že budou slavně a neporušitelně dodržovat toto privilegium tak dlouho, dokud to bude králova vůle. Londýnští měšťané pak přísahali, že budou věrně sloužit králi Richardovi a jeho dědicům (</a:t>
            </a:r>
            <a:r>
              <a:rPr lang="cs-CZ" i="1" dirty="0" err="1"/>
              <a:t>fidele</a:t>
            </a:r>
            <a:r>
              <a:rPr lang="cs-CZ" i="1" dirty="0"/>
              <a:t> </a:t>
            </a:r>
            <a:r>
              <a:rPr lang="cs-CZ" i="1" dirty="0" err="1"/>
              <a:t>servitium</a:t>
            </a:r>
            <a:r>
              <a:rPr lang="cs-CZ" i="1" dirty="0"/>
              <a:t> </a:t>
            </a:r>
            <a:r>
              <a:rPr lang="cs-CZ" i="1" dirty="0" err="1"/>
              <a:t>juraverunt</a:t>
            </a:r>
            <a:r>
              <a:rPr lang="cs-CZ" i="1" dirty="0"/>
              <a:t>) a pakliže tento zemře bez potomků, že přijmou </a:t>
            </a:r>
            <a:r>
              <a:rPr lang="cs-CZ" i="1" dirty="0" err="1"/>
              <a:t>hraběte</a:t>
            </a:r>
            <a:r>
              <a:rPr lang="cs-CZ" i="1" dirty="0"/>
              <a:t> Jana, bratra krále Richarda, jako krále a pána. A přísahali mu pak věrnost přede všemi lidmi (</a:t>
            </a:r>
            <a:r>
              <a:rPr lang="cs-CZ" i="1" dirty="0" err="1"/>
              <a:t>juraverunt</a:t>
            </a:r>
            <a:r>
              <a:rPr lang="cs-CZ" i="1" dirty="0"/>
              <a:t> </a:t>
            </a:r>
            <a:r>
              <a:rPr lang="cs-CZ" i="1" dirty="0" err="1"/>
              <a:t>ei</a:t>
            </a:r>
            <a:r>
              <a:rPr lang="cs-CZ" i="1" dirty="0"/>
              <a:t> </a:t>
            </a:r>
            <a:r>
              <a:rPr lang="cs-CZ" i="1" dirty="0" err="1"/>
              <a:t>fidelitatem</a:t>
            </a:r>
            <a:r>
              <a:rPr lang="cs-CZ" i="1" dirty="0"/>
              <a:t> </a:t>
            </a:r>
            <a:r>
              <a:rPr lang="cs-CZ" i="1" dirty="0" err="1"/>
              <a:t>contra</a:t>
            </a:r>
            <a:r>
              <a:rPr lang="cs-CZ" i="1" dirty="0"/>
              <a:t> </a:t>
            </a:r>
            <a:r>
              <a:rPr lang="cs-CZ" i="1" dirty="0" err="1"/>
              <a:t>omnes</a:t>
            </a:r>
            <a:r>
              <a:rPr lang="cs-CZ" i="1" dirty="0"/>
              <a:t> </a:t>
            </a:r>
            <a:r>
              <a:rPr lang="cs-CZ" i="1" dirty="0" err="1"/>
              <a:t>homines</a:t>
            </a:r>
            <a:r>
              <a:rPr lang="cs-CZ" i="1" dirty="0"/>
              <a:t>) a že rovněž zachovají věrnost (salva </a:t>
            </a:r>
            <a:r>
              <a:rPr lang="cs-CZ" i="1" dirty="0" err="1"/>
              <a:t>fidelitate</a:t>
            </a:r>
            <a:r>
              <a:rPr lang="cs-CZ" i="1" dirty="0"/>
              <a:t>) králi Richardovi, jeho bratrovi.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8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cs-CZ" sz="2000" dirty="0" smtClean="0"/>
              <a:t>Všem, kteří tento list budou číst, Jan, pán Irska, hrabě z </a:t>
            </a:r>
            <a:r>
              <a:rPr lang="cs-CZ" sz="2000" dirty="0" err="1" smtClean="0"/>
              <a:t>Mortain</a:t>
            </a:r>
            <a:r>
              <a:rPr lang="cs-CZ" sz="2000" dirty="0" smtClean="0"/>
              <a:t>, zdraví. Oznamuji všem, že jsem uzavřel přátelství a smlouvu s </a:t>
            </a:r>
            <a:r>
              <a:rPr lang="cs-CZ" sz="2000" dirty="0" err="1" smtClean="0"/>
              <a:t>Balduinem</a:t>
            </a:r>
            <a:r>
              <a:rPr lang="cs-CZ" sz="2000" dirty="0" smtClean="0"/>
              <a:t>, hrabětem flanderským a </a:t>
            </a:r>
            <a:r>
              <a:rPr lang="cs-CZ" sz="2000" dirty="0" err="1"/>
              <a:t>h</a:t>
            </a:r>
            <a:r>
              <a:rPr lang="cs-CZ" sz="2000" dirty="0" err="1" smtClean="0"/>
              <a:t>enegavským</a:t>
            </a:r>
            <a:r>
              <a:rPr lang="cs-CZ" sz="2000" dirty="0" smtClean="0"/>
              <a:t> z vůle a se souhlasem mého bratra, slavného krále Richarda a sice, že zemře-li řečený král bez potomků od své právoplatné manželky, neuzavřu a ani nemůžu uzavřít mír nebo smlouvu s králem Francie bez souhlasu a vůle řečeného hraběte a stejně tak hrabě neuzavře a nesmí uzavřít mír ani smlouvu s králem Francie bez mého vědomí. A budiž známo, že tato smlouva a přátelství bude trvat mezi námi na věky a také mezi našimi dědici, kteří budou držet naše země po nás…   </a:t>
            </a: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smlouva mezi Janem z </a:t>
            </a:r>
            <a:r>
              <a:rPr lang="cs-CZ" dirty="0" err="1" smtClean="0"/>
              <a:t>Mortain</a:t>
            </a:r>
            <a:r>
              <a:rPr lang="cs-CZ" dirty="0" smtClean="0"/>
              <a:t> a </a:t>
            </a:r>
            <a:r>
              <a:rPr lang="cs-CZ" dirty="0" err="1" smtClean="0"/>
              <a:t>Balduinem</a:t>
            </a:r>
            <a:r>
              <a:rPr lang="cs-CZ" dirty="0" smtClean="0"/>
              <a:t> Flanderským z roku 1197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dirty="0" smtClean="0"/>
              <a:t>smlouva navazuje na uzavření přátelské smlouvy mezi králem Richardem a </a:t>
            </a:r>
            <a:r>
              <a:rPr lang="cs-CZ" dirty="0" err="1" smtClean="0"/>
              <a:t>Balduinem</a:t>
            </a:r>
            <a:r>
              <a:rPr lang="cs-CZ" dirty="0" smtClean="0"/>
              <a:t> Flanderským, kde Jan figuroval jako pojistka a zavazoval se dohlížet na dodržování smlouvy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26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Všem, kteří tento list budou číst, Jan, pán Irska, hrabě z </a:t>
            </a:r>
            <a:r>
              <a:rPr lang="cs-CZ" sz="2000" dirty="0" err="1"/>
              <a:t>Mortain</a:t>
            </a:r>
            <a:r>
              <a:rPr lang="cs-CZ" sz="2000" dirty="0"/>
              <a:t>, zdraví. Oznamuji všem, že jsem uzavřel </a:t>
            </a:r>
            <a:r>
              <a:rPr lang="cs-CZ" sz="2000" dirty="0" smtClean="0"/>
              <a:t>z vůle a za souhlasu </a:t>
            </a:r>
            <a:r>
              <a:rPr lang="cs-CZ" sz="2000" dirty="0" err="1" smtClean="0"/>
              <a:t>Bladuina</a:t>
            </a:r>
            <a:r>
              <a:rPr lang="cs-CZ" sz="2000" dirty="0" smtClean="0"/>
              <a:t>, hraběte flanderského a </a:t>
            </a:r>
            <a:r>
              <a:rPr lang="cs-CZ" sz="2000" dirty="0" err="1" smtClean="0"/>
              <a:t>henegavského</a:t>
            </a:r>
            <a:r>
              <a:rPr lang="cs-CZ" sz="2000" dirty="0" smtClean="0"/>
              <a:t> smlouvu s Filipem z </a:t>
            </a:r>
            <a:r>
              <a:rPr lang="cs-CZ" sz="2000" dirty="0" err="1" smtClean="0"/>
              <a:t>Namuru</a:t>
            </a:r>
            <a:r>
              <a:rPr lang="cs-CZ" sz="2000" dirty="0" smtClean="0"/>
              <a:t>, mým druhem, bratrem řečeného hraběte </a:t>
            </a:r>
            <a:r>
              <a:rPr lang="cs-CZ" sz="2000" dirty="0" err="1" smtClean="0"/>
              <a:t>Balduina</a:t>
            </a:r>
            <a:r>
              <a:rPr lang="cs-CZ" sz="2000" dirty="0" smtClean="0"/>
              <a:t>, a sice, že </a:t>
            </a:r>
            <a:r>
              <a:rPr lang="cs-CZ" sz="2000" dirty="0"/>
              <a:t>zemře-li řečený </a:t>
            </a:r>
            <a:r>
              <a:rPr lang="cs-CZ" sz="2000" dirty="0" smtClean="0"/>
              <a:t>hrabě </a:t>
            </a:r>
            <a:r>
              <a:rPr lang="cs-CZ" sz="2000" dirty="0" err="1" smtClean="0"/>
              <a:t>Balduin</a:t>
            </a:r>
            <a:r>
              <a:rPr lang="cs-CZ" sz="2000" dirty="0" smtClean="0"/>
              <a:t> </a:t>
            </a:r>
            <a:r>
              <a:rPr lang="cs-CZ" sz="2000" dirty="0"/>
              <a:t>bez potomků od své právoplatné manželky, neuzavřu a ani nemůžu uzavřít mír nebo smlouvu s králem Francie bez souhlasu a vůle řečeného </a:t>
            </a:r>
            <a:r>
              <a:rPr lang="cs-CZ" sz="2000" dirty="0" smtClean="0"/>
              <a:t>hraběte Filipa </a:t>
            </a:r>
            <a:r>
              <a:rPr lang="cs-CZ" sz="2000" dirty="0"/>
              <a:t>a stejně tak </a:t>
            </a:r>
            <a:r>
              <a:rPr lang="cs-CZ" sz="2000" dirty="0" smtClean="0"/>
              <a:t>hrabě Filip </a:t>
            </a:r>
            <a:r>
              <a:rPr lang="cs-CZ" sz="2000" dirty="0"/>
              <a:t>neuzavře a nesmí uzavřít mír ani smlouvu s králem Francie bez mého vědomí.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smlouva mezi Janem z </a:t>
            </a:r>
            <a:r>
              <a:rPr lang="cs-CZ" dirty="0" err="1" smtClean="0"/>
              <a:t>Mortain</a:t>
            </a:r>
            <a:r>
              <a:rPr lang="cs-CZ" dirty="0" smtClean="0"/>
              <a:t> a Filipem z </a:t>
            </a:r>
            <a:r>
              <a:rPr lang="cs-CZ" dirty="0" err="1" smtClean="0"/>
              <a:t>Namuru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731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0/0c/John_of_England_%28John_Lackland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16631"/>
            <a:ext cx="4032448" cy="66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80316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444</TotalTime>
  <Words>1437</Words>
  <Application>Microsoft Office PowerPoint</Application>
  <PresentationFormat>Širokoúhlá obrazovka</PresentationFormat>
  <Paragraphs>80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Century Gothic</vt:lpstr>
      <vt:lpstr>Wingdings</vt:lpstr>
      <vt:lpstr>Wingdings 3</vt:lpstr>
      <vt:lpstr>Stébla</vt:lpstr>
      <vt:lpstr>Jan Bezzemek</vt:lpstr>
      <vt:lpstr>Literatura</vt:lpstr>
      <vt:lpstr>Prameny</vt:lpstr>
      <vt:lpstr>Dětství a mládí </vt:lpstr>
      <vt:lpstr>Za časů krále Richarda</vt:lpstr>
      <vt:lpstr>Prezentace aplikace PowerPoint</vt:lpstr>
      <vt:lpstr>Všem, kteří tento list budou číst, Jan, pán Irska, hrabě z Mortain, zdraví. Oznamuji všem, že jsem uzavřel přátelství a smlouvu s Balduinem, hrabětem flanderským a henegavským z vůle a se souhlasem mého bratra, slavného krále Richarda a sice, že zemře-li řečený král bez potomků od své právoplatné manželky, neuzavřu a ani nemůžu uzavřít mír nebo smlouvu s králem Francie bez souhlasu a vůle řečeného hraběte a stejně tak hrabě neuzavře a nesmí uzavřít mír ani smlouvu s králem Francie bez mého vědomí. A budiž známo, že tato smlouva a přátelství bude trvat mezi námi na věky a také mezi našimi dědici, kteří budou držet naše země po nás…   </vt:lpstr>
      <vt:lpstr>Všem, kteří tento list budou číst, Jan, pán Irska, hrabě z Mortain, zdraví. Oznamuji všem, že jsem uzavřel z vůle a za souhlasu Bladuina, hraběte flanderského a henegavského smlouvu s Filipem z Namuru, mým druhem, bratrem řečeného hraběte Balduina, a sice, že zemře-li řečený hrabě Balduin bez potomků od své právoplatné manželky, neuzavřu a ani nemůžu uzavřít mír nebo smlouvu s králem Francie bez souhlasu a vůle řečeného hraběte Filipa a stejně tak hrabě Filip neuzavře a nesmí uzavřít mír ani smlouvu s králem Francie bez mého vědomí. </vt:lpstr>
      <vt:lpstr>Prezentace aplikace PowerPoint</vt:lpstr>
      <vt:lpstr>Králem Anglie</vt:lpstr>
      <vt:lpstr>Prezentace aplikace PowerPoint</vt:lpstr>
      <vt:lpstr>Prezentace aplikace PowerPoint</vt:lpstr>
      <vt:lpstr>„Loss of Normandy“ </vt:lpstr>
      <vt:lpstr>Prezentace aplikace PowerPoint</vt:lpstr>
      <vt:lpstr>Prezentace aplikace PowerPoint</vt:lpstr>
      <vt:lpstr>Spory s papežem </vt:lpstr>
      <vt:lpstr>Prezentace aplikace PowerPoint</vt:lpstr>
      <vt:lpstr>Prezentace aplikace PowerPoint</vt:lpstr>
      <vt:lpstr>počátky krize</vt:lpstr>
      <vt:lpstr>Prezentace aplikace PowerPoint</vt:lpstr>
      <vt:lpstr>neděle u Bouvines</vt:lpstr>
      <vt:lpstr>Prezentace aplikace PowerPoint</vt:lpstr>
      <vt:lpstr>Prezentace aplikace PowerPoint</vt:lpstr>
      <vt:lpstr>Prezentace aplikace PowerPoint</vt:lpstr>
      <vt:lpstr>Prezentace aplikace PowerPoint</vt:lpstr>
      <vt:lpstr>Jaký byl Jan král?</vt:lpstr>
      <vt:lpstr>Prezentace aplikace PowerPoint</vt:lpstr>
      <vt:lpstr>Prezentace aplikace PowerPoint</vt:lpstr>
      <vt:lpstr>příště Magna Charta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Bezzemek</dc:title>
  <dc:creator>Jan Malý</dc:creator>
  <cp:lastModifiedBy>kamery</cp:lastModifiedBy>
  <cp:revision>52</cp:revision>
  <dcterms:created xsi:type="dcterms:W3CDTF">2017-12-12T17:47:49Z</dcterms:created>
  <dcterms:modified xsi:type="dcterms:W3CDTF">2017-12-13T15:56:28Z</dcterms:modified>
</cp:coreProperties>
</file>