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790" autoAdjust="0"/>
  </p:normalViewPr>
  <p:slideViewPr>
    <p:cSldViewPr snapToGrid="0">
      <p:cViewPr varScale="1">
        <p:scale>
          <a:sx n="86" d="100"/>
          <a:sy n="86" d="100"/>
        </p:scale>
        <p:origin x="22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komentářů</a:t>
            </a:r>
          </a:p>
        </p:txBody>
      </p:sp>
      <p:sp>
        <p:nvSpPr>
          <p:cNvPr id="8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&lt;záhlaví&gt;</a:t>
            </a:r>
          </a:p>
        </p:txBody>
      </p:sp>
      <p:sp>
        <p:nvSpPr>
          <p:cNvPr id="88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&lt;datum/čas&gt;</a:t>
            </a:r>
          </a:p>
        </p:txBody>
      </p:sp>
      <p:sp>
        <p:nvSpPr>
          <p:cNvPr id="89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&lt;zápatí&gt;</a:t>
            </a:r>
          </a:p>
        </p:txBody>
      </p:sp>
      <p:sp>
        <p:nvSpPr>
          <p:cNvPr id="90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73235934-A622-4EFA-B427-E15527EB4167}" type="slidenum"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91380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Častou příčinou generalizované lymfadenopatie je infekční mononukleóza, to samé může udělat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adenoviróza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 </a:t>
            </a:r>
          </a:p>
          <a:p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Všechny dětské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exantémové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nákazy mohou být příčinou lymfadenopatie, například i virové respirační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infekty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mohou být příčinou břišní lymfadenopatie. </a:t>
            </a:r>
          </a:p>
          <a:p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 těch neobvyklých příčin lymfadenopatie je to například počáteční stádium HIV, sekundární stádium lues nebo toxoplazmóza. </a:t>
            </a:r>
          </a:p>
        </p:txBody>
      </p:sp>
    </p:spTree>
    <p:extLst>
      <p:ext uri="{BB962C8B-B14F-4D97-AF65-F5344CB8AC3E}">
        <p14:creationId xmlns:p14="http://schemas.microsoft.com/office/powerpoint/2010/main" val="2423660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Vzácnou příčinou lymfadenopatie mohou být léky. </a:t>
            </a:r>
          </a:p>
        </p:txBody>
      </p:sp>
    </p:spTree>
    <p:extLst>
      <p:ext uri="{BB962C8B-B14F-4D97-AF65-F5344CB8AC3E}">
        <p14:creationId xmlns:p14="http://schemas.microsoft.com/office/powerpoint/2010/main" val="4168910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EBV se projevuje buď jako povlaková angina, nebo, nebo. </a:t>
            </a:r>
          </a:p>
          <a:p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CMV udělá to samé</a:t>
            </a:r>
          </a:p>
        </p:txBody>
      </p:sp>
    </p:spTree>
    <p:extLst>
      <p:ext uri="{BB962C8B-B14F-4D97-AF65-F5344CB8AC3E}">
        <p14:creationId xmlns:p14="http://schemas.microsoft.com/office/powerpoint/2010/main" val="3057268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Ampicilin/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cotrimoxasol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dělá po nasazení na EBV těžký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toxoalergický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exantém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Klid na lůžku a dieta, pokud není pacientovi dobře. </a:t>
            </a:r>
          </a:p>
          <a:p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Snažím se tady bořit mýty o mononukleóze: nedělá chronickou jaterní lézi, jak často slyšíme od pacientů. </a:t>
            </a:r>
          </a:p>
        </p:txBody>
      </p:sp>
    </p:spTree>
    <p:extLst>
      <p:ext uri="{BB962C8B-B14F-4D97-AF65-F5344CB8AC3E}">
        <p14:creationId xmlns:p14="http://schemas.microsoft.com/office/powerpoint/2010/main" val="1874928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Matky jsou screenovány v těhotenství</a:t>
            </a:r>
          </a:p>
        </p:txBody>
      </p:sp>
    </p:spTree>
    <p:extLst>
      <p:ext uri="{BB962C8B-B14F-4D97-AF65-F5344CB8AC3E}">
        <p14:creationId xmlns:p14="http://schemas.microsoft.com/office/powerpoint/2010/main" val="249200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„zaječí nemoc“</a:t>
            </a:r>
          </a:p>
          <a:p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Myslivci</a:t>
            </a:r>
          </a:p>
          <a:p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Ulceroglandulární forma: po poranění přetrvává vřed, spádové lymfatické uzliny jsou zvětšené. </a:t>
            </a:r>
          </a:p>
        </p:txBody>
      </p:sp>
    </p:spTree>
    <p:extLst>
      <p:ext uri="{BB962C8B-B14F-4D97-AF65-F5344CB8AC3E}">
        <p14:creationId xmlns:p14="http://schemas.microsoft.com/office/powerpoint/2010/main" val="11359026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Ve starých (opravdu starých, ne těch moderních) učebnicích propedeutiky se píše, že zvětšené lymfatické uzliny u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Hodgkinova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lymfomu po alkoholu začnou bolet...</a:t>
            </a:r>
          </a:p>
        </p:txBody>
      </p:sp>
    </p:spTree>
    <p:extLst>
      <p:ext uri="{BB962C8B-B14F-4D97-AF65-F5344CB8AC3E}">
        <p14:creationId xmlns:p14="http://schemas.microsoft.com/office/powerpoint/2010/main" val="1235738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34582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4228200"/>
            <a:ext cx="822924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674240" y="4228200"/>
            <a:ext cx="401580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4228200"/>
            <a:ext cx="401580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pic>
        <p:nvPicPr>
          <p:cNvPr id="41" name="Obrázek 40"/>
          <p:cNvPicPr/>
          <p:nvPr/>
        </p:nvPicPr>
        <p:blipFill>
          <a:blip r:embed="rId2"/>
          <a:stretch/>
        </p:blipFill>
        <p:spPr>
          <a:xfrm>
            <a:off x="1821240" y="1935000"/>
            <a:ext cx="5500440" cy="4388760"/>
          </a:xfrm>
          <a:prstGeom prst="rect">
            <a:avLst/>
          </a:prstGeom>
          <a:ln>
            <a:noFill/>
          </a:ln>
        </p:spPr>
      </p:pic>
      <p:pic>
        <p:nvPicPr>
          <p:cNvPr id="42" name="Obrázek 41"/>
          <p:cNvPicPr/>
          <p:nvPr/>
        </p:nvPicPr>
        <p:blipFill>
          <a:blip r:embed="rId2"/>
          <a:stretch/>
        </p:blipFill>
        <p:spPr>
          <a:xfrm>
            <a:off x="1821240" y="1935000"/>
            <a:ext cx="5500440" cy="4388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43887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43887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457200" y="70416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4228200"/>
            <a:ext cx="401580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43887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43887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4240" y="4228200"/>
            <a:ext cx="401580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57200" y="4228200"/>
            <a:ext cx="822924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4228200"/>
            <a:ext cx="822924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4674240" y="4228200"/>
            <a:ext cx="401580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457200" y="4228200"/>
            <a:ext cx="401580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pic>
        <p:nvPicPr>
          <p:cNvPr id="84" name="Obrázek 83"/>
          <p:cNvPicPr/>
          <p:nvPr/>
        </p:nvPicPr>
        <p:blipFill>
          <a:blip r:embed="rId2"/>
          <a:stretch/>
        </p:blipFill>
        <p:spPr>
          <a:xfrm>
            <a:off x="1821240" y="1935000"/>
            <a:ext cx="5500440" cy="4388760"/>
          </a:xfrm>
          <a:prstGeom prst="rect">
            <a:avLst/>
          </a:prstGeom>
          <a:ln>
            <a:noFill/>
          </a:ln>
        </p:spPr>
      </p:pic>
      <p:pic>
        <p:nvPicPr>
          <p:cNvPr id="85" name="Obrázek 84"/>
          <p:cNvPicPr/>
          <p:nvPr/>
        </p:nvPicPr>
        <p:blipFill>
          <a:blip r:embed="rId2"/>
          <a:stretch/>
        </p:blipFill>
        <p:spPr>
          <a:xfrm>
            <a:off x="1821240" y="1935000"/>
            <a:ext cx="5500440" cy="4388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43887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43887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7200" y="70416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57200" y="4228200"/>
            <a:ext cx="401580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43887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43887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4240" y="4228200"/>
            <a:ext cx="401580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4228200"/>
            <a:ext cx="822924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-9360" y="-7200"/>
            <a:ext cx="9162720" cy="1041120"/>
          </a:xfrm>
          <a:custGeom>
            <a:avLst/>
            <a:gdLst/>
            <a:ahLst/>
            <a:cxn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" name="CustomShape 2"/>
          <p:cNvSpPr/>
          <p:nvPr/>
        </p:nvSpPr>
        <p:spPr>
          <a:xfrm>
            <a:off x="4381560" y="-7200"/>
            <a:ext cx="4762080" cy="637920"/>
          </a:xfrm>
          <a:custGeom>
            <a:avLst/>
            <a:gdLst/>
            <a:ahLst/>
            <a:cxn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162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/>
          <p:cNvSpPr/>
          <p:nvPr/>
        </p:nvSpPr>
        <p:spPr>
          <a:xfrm rot="21435600">
            <a:off x="-18720" y="201960"/>
            <a:ext cx="9162720" cy="648720"/>
          </a:xfrm>
          <a:custGeom>
            <a:avLst/>
            <a:gdLst/>
            <a:ahLst/>
            <a:cxnLst/>
            <a:rect l="l" t="t" r="r" b="b"/>
            <a:pathLst>
              <a:path w="5772" h="1055">
                <a:moveTo>
                  <a:pt x="0" y="966"/>
                </a:moveTo>
                <a:cubicBezTo>
                  <a:pt x="282" y="738"/>
                  <a:pt x="923" y="275"/>
                  <a:pt x="1608" y="282"/>
                </a:cubicBezTo>
                <a:cubicBezTo>
                  <a:pt x="2293" y="289"/>
                  <a:pt x="3416" y="1055"/>
                  <a:pt x="4110" y="1008"/>
                </a:cubicBezTo>
                <a:cubicBezTo>
                  <a:pt x="4804" y="961"/>
                  <a:pt x="5426" y="210"/>
                  <a:pt x="5772" y="0"/>
                </a:cubicBezTo>
              </a:path>
            </a:pathLst>
          </a:custGeom>
          <a:noFill/>
          <a:ln w="10800">
            <a:solidFill>
              <a:srgbClr val="09B7B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4"/>
          <p:cNvSpPr/>
          <p:nvPr/>
        </p:nvSpPr>
        <p:spPr>
          <a:xfrm rot="21435600">
            <a:off x="-14040" y="275400"/>
            <a:ext cx="9175320" cy="529920"/>
          </a:xfrm>
          <a:custGeom>
            <a:avLst/>
            <a:gdLst/>
            <a:ahLst/>
            <a:cxnLst/>
            <a:rect l="l" t="t" r="r" b="b"/>
            <a:pathLst>
              <a:path w="5766" h="854">
                <a:moveTo>
                  <a:pt x="0" y="732"/>
                </a:moveTo>
                <a:cubicBezTo>
                  <a:pt x="273" y="647"/>
                  <a:pt x="951" y="214"/>
                  <a:pt x="1638" y="228"/>
                </a:cubicBezTo>
                <a:cubicBezTo>
                  <a:pt x="2325" y="242"/>
                  <a:pt x="3434" y="854"/>
                  <a:pt x="4122" y="816"/>
                </a:cubicBezTo>
                <a:cubicBezTo>
                  <a:pt x="4810" y="778"/>
                  <a:pt x="5424" y="170"/>
                  <a:pt x="5766" y="0"/>
                </a:cubicBezTo>
              </a:path>
            </a:pathLst>
          </a:custGeom>
          <a:noFill/>
          <a:ln w="9360">
            <a:solidFill>
              <a:srgbClr val="0F6FC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tIns="0" rIns="18360" bIns="0" anchor="b"/>
          <a:lstStyle/>
          <a:p>
            <a:pPr algn="r">
              <a:lnSpc>
                <a:spcPct val="100000"/>
              </a:lnSpc>
            </a:pPr>
            <a:r>
              <a:rPr lang="cs-CZ" sz="5600" b="1" strike="noStrike" spc="-1">
                <a:solidFill>
                  <a:srgbClr val="50E0E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Klepnutím lze upravit styl předlohy nadpisů.</a:t>
            </a:r>
            <a:endParaRPr lang="cs-CZ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0" tIns="0" rIns="0" bIns="0" anchor="b"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D1EAED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3. 10. 2017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ftr"/>
          </p:nvPr>
        </p:nvSpPr>
        <p:spPr>
          <a:xfrm>
            <a:off x="2666880" y="6356520"/>
            <a:ext cx="3352320" cy="36468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sldNum"/>
          </p:nvPr>
        </p:nvSpPr>
        <p:spPr>
          <a:xfrm>
            <a:off x="7924680" y="6356520"/>
            <a:ext cx="761760" cy="36468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7B5E2FEC-4704-41DD-80B8-8FE0A5C20783}" type="slidenum">
              <a:rPr lang="cs-CZ" sz="1200" b="0" strike="noStrike" spc="-1">
                <a:solidFill>
                  <a:srgbClr val="D1EAED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Klikněte pro úpravu formátu textu osnovy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1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Druhá úroveň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Třetí úroveň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Čtvrtá úroveň osnovy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Pátá úroveň osnovy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Šestá úroveň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-9360" y="-7200"/>
            <a:ext cx="9162720" cy="1041120"/>
          </a:xfrm>
          <a:custGeom>
            <a:avLst/>
            <a:gdLst/>
            <a:ahLst/>
            <a:cxn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" name="CustomShape 2"/>
          <p:cNvSpPr/>
          <p:nvPr/>
        </p:nvSpPr>
        <p:spPr>
          <a:xfrm>
            <a:off x="4381560" y="-7200"/>
            <a:ext cx="4762080" cy="637920"/>
          </a:xfrm>
          <a:custGeom>
            <a:avLst/>
            <a:gdLst/>
            <a:ahLst/>
            <a:cxn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162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CustomShape 3"/>
          <p:cNvSpPr/>
          <p:nvPr/>
        </p:nvSpPr>
        <p:spPr>
          <a:xfrm rot="21435600">
            <a:off x="-18720" y="201960"/>
            <a:ext cx="9162720" cy="648720"/>
          </a:xfrm>
          <a:custGeom>
            <a:avLst/>
            <a:gdLst/>
            <a:ahLst/>
            <a:cxnLst/>
            <a:rect l="l" t="t" r="r" b="b"/>
            <a:pathLst>
              <a:path w="5772" h="1055">
                <a:moveTo>
                  <a:pt x="0" y="966"/>
                </a:moveTo>
                <a:cubicBezTo>
                  <a:pt x="282" y="738"/>
                  <a:pt x="923" y="275"/>
                  <a:pt x="1608" y="282"/>
                </a:cubicBezTo>
                <a:cubicBezTo>
                  <a:pt x="2293" y="289"/>
                  <a:pt x="3416" y="1055"/>
                  <a:pt x="4110" y="1008"/>
                </a:cubicBezTo>
                <a:cubicBezTo>
                  <a:pt x="4804" y="961"/>
                  <a:pt x="5426" y="210"/>
                  <a:pt x="5772" y="0"/>
                </a:cubicBezTo>
              </a:path>
            </a:pathLst>
          </a:custGeom>
          <a:noFill/>
          <a:ln w="10800">
            <a:solidFill>
              <a:srgbClr val="09B7B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CustomShape 4"/>
          <p:cNvSpPr/>
          <p:nvPr/>
        </p:nvSpPr>
        <p:spPr>
          <a:xfrm rot="21435600">
            <a:off x="-14040" y="275400"/>
            <a:ext cx="9175320" cy="529920"/>
          </a:xfrm>
          <a:custGeom>
            <a:avLst/>
            <a:gdLst/>
            <a:ahLst/>
            <a:cxnLst/>
            <a:rect l="l" t="t" r="r" b="b"/>
            <a:pathLst>
              <a:path w="5766" h="854">
                <a:moveTo>
                  <a:pt x="0" y="732"/>
                </a:moveTo>
                <a:cubicBezTo>
                  <a:pt x="273" y="647"/>
                  <a:pt x="951" y="214"/>
                  <a:pt x="1638" y="228"/>
                </a:cubicBezTo>
                <a:cubicBezTo>
                  <a:pt x="2325" y="242"/>
                  <a:pt x="3434" y="854"/>
                  <a:pt x="4122" y="816"/>
                </a:cubicBezTo>
                <a:cubicBezTo>
                  <a:pt x="4810" y="778"/>
                  <a:pt x="5424" y="170"/>
                  <a:pt x="5766" y="0"/>
                </a:cubicBezTo>
              </a:path>
            </a:pathLst>
          </a:custGeom>
          <a:noFill/>
          <a:ln w="9360">
            <a:solidFill>
              <a:srgbClr val="0F6FC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" name="PlaceHolder 5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cs-CZ" sz="5000" b="0" strike="noStrike" spc="-1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Klepnutím lze upravit styl předlohy nadpisů.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48" name="PlaceHolder 6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Klikněte pro úpravu formátu textu osnovy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Druhá úroveň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Třetí úroveň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Čtvrtá úroveň osnovy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Pátá úroveň osnovy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Šestá úroveň</a:t>
            </a: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Sedmá úroveňKlepnutím lze upravit styly předlohy textu.</a:t>
            </a: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Druhá úroveň</a:t>
            </a:r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914400" lvl="2" indent="-246600">
              <a:lnSpc>
                <a:spcPct val="100000"/>
              </a:lnSpc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lang="cs-CZ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Třetí úroveň</a:t>
            </a:r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1188720" lvl="3" indent="-209880">
              <a:lnSpc>
                <a:spcPct val="100000"/>
              </a:lnSpc>
              <a:buClr>
                <a:srgbClr val="0BD0D9"/>
              </a:buClr>
              <a:buSzPct val="65000"/>
              <a:buFont typeface="Wingdings 2" charset="2"/>
              <a:buChar char="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Čtvrtá úroveň</a:t>
            </a:r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1463040" lvl="4" indent="-209880">
              <a:lnSpc>
                <a:spcPct val="100000"/>
              </a:lnSpc>
              <a:buClr>
                <a:srgbClr val="10CF9B"/>
              </a:buClr>
              <a:buSzPct val="65000"/>
              <a:buFont typeface="Wingdings 2" charset="2"/>
              <a:buChar char="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Pátá úroveň</a:t>
            </a:r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49" name="PlaceHolder 7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0" tIns="0" rIns="0" bIns="0" anchor="b"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035C75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3. 10. 2017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0" name="PlaceHolder 8"/>
          <p:cNvSpPr>
            <a:spLocks noGrp="1"/>
          </p:cNvSpPr>
          <p:nvPr>
            <p:ph type="ftr"/>
          </p:nvPr>
        </p:nvSpPr>
        <p:spPr>
          <a:xfrm>
            <a:off x="2666880" y="6356520"/>
            <a:ext cx="3352320" cy="36468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1" name="PlaceHolder 9"/>
          <p:cNvSpPr>
            <a:spLocks noGrp="1"/>
          </p:cNvSpPr>
          <p:nvPr>
            <p:ph type="sldNum"/>
          </p:nvPr>
        </p:nvSpPr>
        <p:spPr>
          <a:xfrm>
            <a:off x="7924680" y="6356520"/>
            <a:ext cx="761760" cy="36468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F5BC4502-940B-4F0B-88F3-11F0F7FEB57C}" type="slidenum">
              <a:rPr lang="cs-CZ" sz="1200" b="0" strike="noStrike" spc="-1">
                <a:solidFill>
                  <a:srgbClr val="035C75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533520" y="1371600"/>
            <a:ext cx="7851240" cy="1828440"/>
          </a:xfrm>
          <a:prstGeom prst="rect">
            <a:avLst/>
          </a:prstGeom>
          <a:noFill/>
          <a:ln>
            <a:noFill/>
          </a:ln>
        </p:spPr>
        <p:txBody>
          <a:bodyPr lIns="0" tIns="0" rIns="18360" bIns="0" anchor="b"/>
          <a:lstStyle/>
          <a:p>
            <a:pPr algn="r">
              <a:lnSpc>
                <a:spcPct val="100000"/>
              </a:lnSpc>
            </a:pPr>
            <a:r>
              <a:rPr lang="cs-CZ" sz="5600" b="1" strike="noStrike" spc="-1" dirty="0">
                <a:solidFill>
                  <a:srgbClr val="50E0E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Uzlinový syndrom</a:t>
            </a:r>
            <a:endParaRPr lang="cs-CZ" sz="18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533520" y="3228480"/>
            <a:ext cx="7854480" cy="1752120"/>
          </a:xfrm>
          <a:prstGeom prst="rect">
            <a:avLst/>
          </a:prstGeom>
          <a:noFill/>
          <a:ln>
            <a:noFill/>
          </a:ln>
        </p:spPr>
        <p:txBody>
          <a:bodyPr lIns="0" tIns="45000" rIns="18360" bIns="45000"/>
          <a:lstStyle/>
          <a:p>
            <a:pPr algn="r">
              <a:lnSpc>
                <a:spcPct val="100000"/>
              </a:lnSpc>
            </a:pPr>
            <a:r>
              <a:rPr lang="cs-CZ" sz="26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Karel Dvořák</a:t>
            </a:r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041964" y="4581053"/>
            <a:ext cx="56946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Karel Dvořák</a:t>
            </a:r>
          </a:p>
          <a:p>
            <a:r>
              <a:rPr lang="cs-CZ" dirty="0"/>
              <a:t>4. interní klinika 1. LF UK a VFN v Praze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cs-CZ" sz="5000" b="0" strike="noStrike" spc="-1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tularémie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10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Francisella tularensis </a:t>
            </a:r>
            <a:r>
              <a:rPr lang="cs-CZ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(drobní hlodavci, zajíci)</a:t>
            </a: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100-200 případů/rok</a:t>
            </a: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ulceroglandulární forma (oro-, okulo-, břišní)</a:t>
            </a: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serologie</a:t>
            </a: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aminoglykosidy + doxycyklin</a:t>
            </a:r>
          </a:p>
          <a:p>
            <a:pPr>
              <a:lnSpc>
                <a:spcPct val="100000"/>
              </a:lnSpc>
            </a:pPr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cs-CZ" sz="5000" b="0" strike="noStrike" spc="-1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hematologické malignity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12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zvětšené tuhé nebolestivé fixované uzliny</a:t>
            </a:r>
          </a:p>
          <a:p>
            <a:pPr>
              <a:lnSpc>
                <a:spcPct val="100000"/>
              </a:lnSpc>
            </a:pP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Hodgkinův</a:t>
            </a:r>
            <a:r>
              <a:rPr lang="cs-CZ" sz="2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 lymfom</a:t>
            </a: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uzliny, (splenomegalie, hepatomegalie)</a:t>
            </a:r>
            <a:endParaRPr lang="cs-CZ" sz="21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váhový úbytek, horečky, noční poty</a:t>
            </a:r>
            <a:endParaRPr lang="cs-CZ" sz="21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th</a:t>
            </a: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: záření, cytostatika</a:t>
            </a: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70% vyléčení/dlouhodobá remise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cs-CZ" sz="5000" b="0" strike="noStrike" spc="-1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hematologické malignity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14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Non-hodgkinské lymfomy</a:t>
            </a:r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2/3 lymfadenopatie, extranodální ložiska</a:t>
            </a:r>
            <a:endParaRPr lang="cs-CZ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„chřipkové“ příznaky</a:t>
            </a:r>
            <a:endParaRPr lang="cs-CZ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th: radioterapie, chemoradioterapie, biologická léčba (anti-CD20), transplantace kostní dřeně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cs-CZ" sz="5000" b="0" strike="noStrike" spc="-1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hematologické malignity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Chronická lymfatická leukémie</a:t>
            </a:r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asymptomaticky, změny v KO</a:t>
            </a:r>
            <a:endParaRPr lang="cs-CZ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lymfadenopatie, (hepato-)splenomegalie</a:t>
            </a:r>
            <a:endParaRPr lang="cs-CZ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febrilie, noční poty, váhový úbytek</a:t>
            </a:r>
            <a:endParaRPr lang="cs-CZ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indolentní průběh</a:t>
            </a: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th: W&amp;W, chemoterapie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cs-CZ" sz="5000" b="0" strike="noStrike" spc="-1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solidní nádory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18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tuhé, neposunlivé, srostlé s okolím</a:t>
            </a:r>
          </a:p>
          <a:p>
            <a:pPr>
              <a:lnSpc>
                <a:spcPct val="100000"/>
              </a:lnSpc>
            </a:pPr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uzlina sestry (Marie) Josefy: periumbilikální lymfadenopatie u ca žaludku a nádorů GIT</a:t>
            </a: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Virchowova uzlina: v levém nadklíčku u pokročilého ca žaludku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cs-CZ" sz="5000" b="0" strike="noStrike" spc="-1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definice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normální uzlina </a:t>
            </a: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na krku do 10mm, v nadklíčcích nehmatná, v podpaží a tříslech do 15mm</a:t>
            </a:r>
            <a:endParaRPr lang="cs-CZ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volná, měkká, palpačně nebolestivá</a:t>
            </a:r>
            <a:endParaRPr lang="cs-CZ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>
              <a:lnSpc>
                <a:spcPct val="100000"/>
              </a:lnSpc>
            </a:pPr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lymfadenopatie = zvětšení lymfatických uzlin</a:t>
            </a: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lokalizovaná / generalizovaná</a:t>
            </a:r>
            <a:endParaRPr lang="cs-CZ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benigní / maligní</a:t>
            </a:r>
            <a:endParaRPr lang="cs-CZ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>
              <a:lnSpc>
                <a:spcPct val="100000"/>
              </a:lnSpc>
            </a:pPr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>
              <a:lnSpc>
                <a:spcPct val="100000"/>
              </a:lnSpc>
            </a:pPr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cs-CZ" sz="5000" b="0" strike="noStrike" spc="-1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fyzikální vyšetření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3080" lvl="1" indent="-342720">
              <a:lnSpc>
                <a:spcPct val="100000"/>
              </a:lnSpc>
              <a:buClr>
                <a:srgbClr val="0F6FC6"/>
              </a:buClr>
              <a:buSzPct val="85000"/>
              <a:buFont typeface="Arial"/>
              <a:buChar char="•"/>
            </a:pPr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velikost, konzistence, bolestivost, pohyblivost vůči okolí, kožní změny nad uzlinami</a:t>
            </a:r>
            <a:endParaRPr lang="cs-CZ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>
              <a:lnSpc>
                <a:spcPct val="100000"/>
              </a:lnSpc>
            </a:pPr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submandibulární, krční, šíjové, podpaží, třísla</a:t>
            </a:r>
          </a:p>
          <a:p>
            <a:pPr>
              <a:lnSpc>
                <a:spcPct val="100000"/>
              </a:lnSpc>
            </a:pPr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zánětlivé ložisko?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cs-CZ" sz="5000" b="0" strike="noStrike" spc="-1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pomocná vyšetření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98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krevní obraz</a:t>
            </a: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bakteriologické vyšetření</a:t>
            </a: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sérologické vyšetření</a:t>
            </a:r>
          </a:p>
          <a:p>
            <a:pPr>
              <a:lnSpc>
                <a:spcPct val="100000"/>
              </a:lnSpc>
            </a:pPr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cytologické/histologické vyšetření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cs-CZ" sz="5000" b="0" strike="noStrike" spc="-1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generalizovaná lymfadenopatie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00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infekční mononukleóza</a:t>
            </a: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adenoviróza</a:t>
            </a: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(dětské exantémové nákazy)</a:t>
            </a:r>
          </a:p>
          <a:p>
            <a:pPr>
              <a:lnSpc>
                <a:spcPct val="100000"/>
              </a:lnSpc>
            </a:pPr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počáteční stádium HIV</a:t>
            </a: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sekundární stádium lues</a:t>
            </a: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toxoplazmóza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cs-CZ" sz="5000" b="0" strike="noStrike" spc="-1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příčiny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02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zánětlivé </a:t>
            </a: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(akutní/chronické)</a:t>
            </a:r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primární / metastatická maligní onemocnění</a:t>
            </a: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autoimunitní choroby </a:t>
            </a: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(revmatoidní artritida, SLE)</a:t>
            </a:r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TBC, sarkoidóza</a:t>
            </a: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alergická lymfadenopatie </a:t>
            </a: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(léky)</a:t>
            </a:r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cs-CZ" sz="5000" b="0" strike="noStrike" spc="-1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infekční mononukleóza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04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EB virus</a:t>
            </a:r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povlaková angína s lymfadenopatií</a:t>
            </a:r>
            <a:endParaRPr lang="cs-CZ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lymfadenopatie bez angíny (krční/submand./gen.)</a:t>
            </a:r>
            <a:endParaRPr lang="cs-CZ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horečnatý stav se splenomegalií</a:t>
            </a:r>
            <a:endParaRPr lang="cs-CZ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lab: leukopenie-leukocytóza </a:t>
            </a: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(lymf, mono, atyp. lymfoidní monocyty)</a:t>
            </a:r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serologie</a:t>
            </a: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CMV (cytomegalovirová mononukleóza)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cs-CZ" sz="5000" b="0" strike="noStrike" spc="-1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infekční mononukleóza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06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terapie: </a:t>
            </a: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symptomatická (antipyretika, priessnitz, kloktání)</a:t>
            </a:r>
            <a:endParaRPr lang="cs-CZ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ATB při sekundární infekci </a:t>
            </a: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(cave ampicilin, kotrimoxazol)</a:t>
            </a:r>
            <a:endParaRPr lang="cs-CZ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relativní klid na lůžku</a:t>
            </a:r>
            <a:endParaRPr lang="cs-CZ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>
              <a:lnSpc>
                <a:spcPct val="100000"/>
              </a:lnSpc>
            </a:pPr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nezpůsobuje chronický únavový syndrom</a:t>
            </a: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nepřechází do chronicity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cs-CZ" sz="5000" b="0" strike="noStrike" spc="-1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toxoplazmóza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08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Toxoplasma gondii</a:t>
            </a:r>
            <a:r>
              <a:rPr lang="cs-CZ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 (kočka, oocysty)</a:t>
            </a: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600-800 případů ročně</a:t>
            </a: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poškozuje plod v těhotenství</a:t>
            </a: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většinou asymptomaticky/uzlinová forma</a:t>
            </a: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serologie</a:t>
            </a: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pyrimetamin + sulfonamidy</a:t>
            </a:r>
          </a:p>
          <a:p>
            <a:pPr marL="274320" indent="-273960">
              <a:lnSpc>
                <a:spcPct val="100000"/>
              </a:lnSpc>
            </a:pPr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171</TotalTime>
  <Words>556</Words>
  <Application>Microsoft Office PowerPoint</Application>
  <PresentationFormat>Předvádění na obrazovce (4:3)</PresentationFormat>
  <Paragraphs>110</Paragraphs>
  <Slides>14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23" baseType="lpstr">
      <vt:lpstr>Arial</vt:lpstr>
      <vt:lpstr>Calibri</vt:lpstr>
      <vt:lpstr>Constantia</vt:lpstr>
      <vt:lpstr>Symbol</vt:lpstr>
      <vt:lpstr>Times New Roman</vt:lpstr>
      <vt:lpstr>Wingdings</vt:lpstr>
      <vt:lpstr>Wingdings 2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vfn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Uzlinový syndrom</dc:title>
  <dc:subject/>
  <dc:creator>Karel Dvořák</dc:creator>
  <dc:description/>
  <cp:lastModifiedBy>Eichlerová Stanislava</cp:lastModifiedBy>
  <cp:revision>15</cp:revision>
  <dcterms:created xsi:type="dcterms:W3CDTF">2012-10-03T10:49:58Z</dcterms:created>
  <dcterms:modified xsi:type="dcterms:W3CDTF">2023-09-19T10:51:22Z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vfn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Předvádění na obrazovce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14</vt:i4>
  </property>
</Properties>
</file>