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5" r:id="rId13"/>
    <p:sldId id="267" r:id="rId14"/>
    <p:sldId id="268" r:id="rId15"/>
    <p:sldId id="269" r:id="rId16"/>
    <p:sldId id="270" r:id="rId17"/>
    <p:sldId id="271" r:id="rId18"/>
    <p:sldId id="278" r:id="rId19"/>
    <p:sldId id="279" r:id="rId20"/>
    <p:sldId id="280" r:id="rId21"/>
    <p:sldId id="275" r:id="rId22"/>
    <p:sldId id="276" r:id="rId23"/>
    <p:sldId id="283" r:id="rId24"/>
    <p:sldId id="277" r:id="rId25"/>
    <p:sldId id="281" r:id="rId26"/>
    <p:sldId id="282" r:id="rId27"/>
    <p:sldId id="284" r:id="rId28"/>
    <p:sldId id="272" r:id="rId29"/>
    <p:sldId id="273" r:id="rId30"/>
    <p:sldId id="274" r:id="rId31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04"/>
  </p:normalViewPr>
  <p:slideViewPr>
    <p:cSldViewPr>
      <p:cViewPr varScale="1">
        <p:scale>
          <a:sx n="114" d="100"/>
          <a:sy n="114" d="100"/>
        </p:scale>
        <p:origin x="1584" y="16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50DB0983-DDF2-3AA2-EDF5-4E26970AB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1B411E68-0607-C00E-6162-E87FF6930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3DAA03FB-6DD5-5CA9-E6EA-C659FBBDF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96BB66FF-2F64-BC0E-6193-8256942CF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Rectangle 5">
            <a:extLst>
              <a:ext uri="{FF2B5EF4-FFF2-40B4-BE49-F238E27FC236}">
                <a16:creationId xmlns:a16="http://schemas.microsoft.com/office/drawing/2014/main" id="{6A3B9824-F9D9-46CF-B1AD-0F221519D20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91950" cy="1248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B2FEF2D0-4129-F113-3CE4-7C81C4461CA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8463" cy="41068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>
            <a:extLst>
              <a:ext uri="{FF2B5EF4-FFF2-40B4-BE49-F238E27FC236}">
                <a16:creationId xmlns:a16="http://schemas.microsoft.com/office/drawing/2014/main" id="{449F7CE5-77F6-3922-A178-888C09E84A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E7EAFCA7-F290-4545-ABC9-2ADC663FEA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E6524FE7-5EA5-3C5A-D835-EA21651690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FA6FAE53-BA23-9594-EC17-765B1CAB2F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DCE062BD-7571-5E25-8342-E3FA59D781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C6036F58-3EBA-70C9-ED3B-C79E95FC8C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>
            <a:extLst>
              <a:ext uri="{FF2B5EF4-FFF2-40B4-BE49-F238E27FC236}">
                <a16:creationId xmlns:a16="http://schemas.microsoft.com/office/drawing/2014/main" id="{72305704-CDC9-999C-BB87-452800BA2D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E143F924-02EC-2634-9205-8F83E01495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>
            <a:extLst>
              <a:ext uri="{FF2B5EF4-FFF2-40B4-BE49-F238E27FC236}">
                <a16:creationId xmlns:a16="http://schemas.microsoft.com/office/drawing/2014/main" id="{DA056315-FDA0-6FF5-8ECB-C4FFFF86FC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810E31F3-A541-D001-DCE6-5E0DA0E188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>
            <a:extLst>
              <a:ext uri="{FF2B5EF4-FFF2-40B4-BE49-F238E27FC236}">
                <a16:creationId xmlns:a16="http://schemas.microsoft.com/office/drawing/2014/main" id="{38879061-58FD-A796-4AA4-0F12539FD8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5D519755-5FA6-7A87-4DDD-A6C0E3AC42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>
            <a:extLst>
              <a:ext uri="{FF2B5EF4-FFF2-40B4-BE49-F238E27FC236}">
                <a16:creationId xmlns:a16="http://schemas.microsoft.com/office/drawing/2014/main" id="{47F799FD-184A-9FA9-E599-513DE55477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0706ED85-3EC7-3ACD-7EBD-72E47D92F6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>
            <a:extLst>
              <a:ext uri="{FF2B5EF4-FFF2-40B4-BE49-F238E27FC236}">
                <a16:creationId xmlns:a16="http://schemas.microsoft.com/office/drawing/2014/main" id="{D8F66B0C-AC81-0F1B-0604-46C1437A2F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94530E4D-8328-E8D2-461A-590D8601D7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">
            <a:extLst>
              <a:ext uri="{FF2B5EF4-FFF2-40B4-BE49-F238E27FC236}">
                <a16:creationId xmlns:a16="http://schemas.microsoft.com/office/drawing/2014/main" id="{5F7B94E8-33D9-44CC-1149-682FEB3393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A98976CE-1685-4579-96C4-CB7FDA121A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1">
            <a:extLst>
              <a:ext uri="{FF2B5EF4-FFF2-40B4-BE49-F238E27FC236}">
                <a16:creationId xmlns:a16="http://schemas.microsoft.com/office/drawing/2014/main" id="{A3118B89-4F14-5750-29BD-7208911236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Text Box 2">
            <a:extLst>
              <a:ext uri="{FF2B5EF4-FFF2-40B4-BE49-F238E27FC236}">
                <a16:creationId xmlns:a16="http://schemas.microsoft.com/office/drawing/2014/main" id="{D60F9E32-3B46-D952-E0F4-9A11B88CD8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1">
            <a:extLst>
              <a:ext uri="{FF2B5EF4-FFF2-40B4-BE49-F238E27FC236}">
                <a16:creationId xmlns:a16="http://schemas.microsoft.com/office/drawing/2014/main" id="{E384DE9B-DEBE-98FB-DC8A-C25E283B3D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Text Box 2">
            <a:extLst>
              <a:ext uri="{FF2B5EF4-FFF2-40B4-BE49-F238E27FC236}">
                <a16:creationId xmlns:a16="http://schemas.microsoft.com/office/drawing/2014/main" id="{04234376-C0F5-A718-7B5F-197C1AB415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3151E85C-5A4B-C00E-9BBC-D747C0FC96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AB1AE665-CC03-1A10-E1FA-C3DFB82D06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1">
            <a:extLst>
              <a:ext uri="{FF2B5EF4-FFF2-40B4-BE49-F238E27FC236}">
                <a16:creationId xmlns:a16="http://schemas.microsoft.com/office/drawing/2014/main" id="{E454204B-EAA7-4CFA-AC92-54185D01FE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Text Box 2">
            <a:extLst>
              <a:ext uri="{FF2B5EF4-FFF2-40B4-BE49-F238E27FC236}">
                <a16:creationId xmlns:a16="http://schemas.microsoft.com/office/drawing/2014/main" id="{78AC504A-042C-6693-8325-D4B3BA7374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D6DE2783-3780-CEF4-6A57-02F69EB386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Text Box 2">
            <a:extLst>
              <a:ext uri="{FF2B5EF4-FFF2-40B4-BE49-F238E27FC236}">
                <a16:creationId xmlns:a16="http://schemas.microsoft.com/office/drawing/2014/main" id="{2DF4C855-ADDD-5232-77BB-63F79452F8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5BBABC31-64D7-1BB3-D560-D9895F48D0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Text Box 2">
            <a:extLst>
              <a:ext uri="{FF2B5EF4-FFF2-40B4-BE49-F238E27FC236}">
                <a16:creationId xmlns:a16="http://schemas.microsoft.com/office/drawing/2014/main" id="{47B44979-C697-64C8-7331-ED7883117F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59454CA6-9451-4EED-096B-7F8486E900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94BBF7FF-CC12-388C-EA88-C6297AF0AC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49FA6A19-D38C-CF22-B9D6-AD0196DAC7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C1834F21-EAA2-BD59-EB09-CB8770AAD5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9B955D76-4417-53EB-24C9-D5833B713B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8A13610C-2F95-8DDB-CBB6-EAC322DCD4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DA7252DB-E870-9EA4-AC99-B56EAAB406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Text Box 2">
            <a:extLst>
              <a:ext uri="{FF2B5EF4-FFF2-40B4-BE49-F238E27FC236}">
                <a16:creationId xmlns:a16="http://schemas.microsoft.com/office/drawing/2014/main" id="{F74406FB-25F9-29A3-7935-99DBEFA60A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D28439C0-8E55-8EDE-E5E4-5E34BEB288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9E8DA0EF-08C3-0193-3AAE-1A0F78884C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BCA6E-81F9-8D69-6648-993CE2664F9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371FBA-B5CB-BD91-1150-9B5A5E4123D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F10516-A45B-9DEC-FB26-4484DF43F63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DB1C1-0822-484A-AFB6-BEFC635C760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154859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Mastertextformat bearbeiten</a:t>
            </a:r>
          </a:p>
          <a:p>
            <a:pPr lvl="1"/>
            <a:r>
              <a:rPr lang="ru-RU"/>
              <a:t>Zweite Ebene</a:t>
            </a:r>
          </a:p>
          <a:p>
            <a:pPr lvl="2"/>
            <a:r>
              <a:rPr lang="ru-RU"/>
              <a:t>Dritte Ebene</a:t>
            </a:r>
          </a:p>
          <a:p>
            <a:pPr lvl="3"/>
            <a:r>
              <a:rPr lang="ru-RU"/>
              <a:t>Vierte Ebene</a:t>
            </a:r>
          </a:p>
          <a:p>
            <a:pPr lvl="4"/>
            <a:r>
              <a:rPr lang="ru-RU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D4BCC6D-B164-916A-7EA6-5D4D29B542F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6BCF0B-9DAF-C848-6E33-5F1076AEB2D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9236ED-C74D-AEF8-6B19-160BB627AA2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06759-DEFC-5647-B317-BBE2BA92EC5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222460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4638" y="128588"/>
            <a:ext cx="2054225" cy="5989637"/>
          </a:xfrm>
        </p:spPr>
        <p:txBody>
          <a:bodyPr vert="eaVert"/>
          <a:lstStyle/>
          <a:p>
            <a:r>
              <a:rPr lang="ru-RU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5038" cy="5989637"/>
          </a:xfrm>
        </p:spPr>
        <p:txBody>
          <a:bodyPr vert="eaVert"/>
          <a:lstStyle/>
          <a:p>
            <a:pPr lvl="0"/>
            <a:r>
              <a:rPr lang="ru-RU"/>
              <a:t>Mastertextformat bearbeiten</a:t>
            </a:r>
          </a:p>
          <a:p>
            <a:pPr lvl="1"/>
            <a:r>
              <a:rPr lang="ru-RU"/>
              <a:t>Zweite Ebene</a:t>
            </a:r>
          </a:p>
          <a:p>
            <a:pPr lvl="2"/>
            <a:r>
              <a:rPr lang="ru-RU"/>
              <a:t>Dritte Ebene</a:t>
            </a:r>
          </a:p>
          <a:p>
            <a:pPr lvl="3"/>
            <a:r>
              <a:rPr lang="ru-RU"/>
              <a:t>Vierte Ebene</a:t>
            </a:r>
          </a:p>
          <a:p>
            <a:pPr lvl="4"/>
            <a:r>
              <a:rPr lang="ru-RU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867E0A-74E5-FB06-F075-254338CA7D0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47F9CB-EF78-1A64-7938-EA85611460E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CC478D-4948-BD8D-31B7-D8D0D8C5656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591A7D-67D5-8549-A0A9-055206C37B2A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647387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1663" cy="1433512"/>
          </a:xfrm>
        </p:spPr>
        <p:txBody>
          <a:bodyPr/>
          <a:lstStyle/>
          <a:p>
            <a:r>
              <a:rPr lang="ru-RU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D936056-DA41-86E4-B2C3-4CF8CE3681E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A11D4C-D9AE-85CC-B865-62128C64D34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9536E7-A804-E817-EC0B-6AD9FD3E1FF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3AFBA-2F1C-7246-B9F3-E3398AE61CE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624263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Mastertextformat bearbeiten</a:t>
            </a:r>
          </a:p>
          <a:p>
            <a:pPr lvl="1"/>
            <a:r>
              <a:rPr lang="ru-RU"/>
              <a:t>Zweite Ebene</a:t>
            </a:r>
          </a:p>
          <a:p>
            <a:pPr lvl="2"/>
            <a:r>
              <a:rPr lang="ru-RU"/>
              <a:t>Dritte Ebene</a:t>
            </a:r>
          </a:p>
          <a:p>
            <a:pPr lvl="3"/>
            <a:r>
              <a:rPr lang="ru-RU"/>
              <a:t>Vierte Ebene</a:t>
            </a:r>
          </a:p>
          <a:p>
            <a:pPr lvl="4"/>
            <a:r>
              <a:rPr lang="ru-RU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9EA3C1-628C-BF1F-4F27-2966EF63B6C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BF3511-83D4-A660-06B8-BD5D652A7D2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6D9C55-D09F-5FD3-D0C9-9FA0372B1AC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79CB7-8ACF-AB48-83D7-5ECBD39412B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832939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61FA7A-566F-ABB9-5D81-24ABB943EC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D995A0-4F67-220B-1735-FE34AA21E7D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0532F1-AE68-51C6-1F22-565DE87ADDB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1588C-1AF2-E74A-8932-0E413BF292E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747001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Mastertextformat bearbeiten</a:t>
            </a:r>
          </a:p>
          <a:p>
            <a:pPr lvl="1"/>
            <a:r>
              <a:rPr lang="ru-RU"/>
              <a:t>Zweite Ebene</a:t>
            </a:r>
          </a:p>
          <a:p>
            <a:pPr lvl="2"/>
            <a:r>
              <a:rPr lang="ru-RU"/>
              <a:t>Dritte Ebene</a:t>
            </a:r>
          </a:p>
          <a:p>
            <a:pPr lvl="3"/>
            <a:r>
              <a:rPr lang="ru-RU"/>
              <a:t>Vierte Ebene</a:t>
            </a:r>
          </a:p>
          <a:p>
            <a:pPr lvl="4"/>
            <a:r>
              <a:rPr lang="ru-RU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Mastertextformat bearbeiten</a:t>
            </a:r>
          </a:p>
          <a:p>
            <a:pPr lvl="1"/>
            <a:r>
              <a:rPr lang="ru-RU"/>
              <a:t>Zweite Ebene</a:t>
            </a:r>
          </a:p>
          <a:p>
            <a:pPr lvl="2"/>
            <a:r>
              <a:rPr lang="ru-RU"/>
              <a:t>Dritte Ebene</a:t>
            </a:r>
          </a:p>
          <a:p>
            <a:pPr lvl="3"/>
            <a:r>
              <a:rPr lang="ru-RU"/>
              <a:t>Vierte Ebene</a:t>
            </a:r>
          </a:p>
          <a:p>
            <a:pPr lvl="4"/>
            <a:r>
              <a:rPr lang="ru-RU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F285EBC-BA03-D329-B367-CD2FAFCC37F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646DC1A-99B7-F216-9680-B96A19CB855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95C0CA1-CDA1-9D58-742F-BF449E7368F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377E1-E93A-4144-829A-940D1CF001C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368402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Mastertextformat bearbeiten</a:t>
            </a:r>
          </a:p>
          <a:p>
            <a:pPr lvl="1"/>
            <a:r>
              <a:rPr lang="ru-RU"/>
              <a:t>Zweite Ebene</a:t>
            </a:r>
          </a:p>
          <a:p>
            <a:pPr lvl="2"/>
            <a:r>
              <a:rPr lang="ru-RU"/>
              <a:t>Dritte Ebene</a:t>
            </a:r>
          </a:p>
          <a:p>
            <a:pPr lvl="3"/>
            <a:r>
              <a:rPr lang="ru-RU"/>
              <a:t>Vierte Ebene</a:t>
            </a:r>
          </a:p>
          <a:p>
            <a:pPr lvl="4"/>
            <a:r>
              <a:rPr lang="ru-RU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Mastertextformat bearbeiten</a:t>
            </a:r>
          </a:p>
          <a:p>
            <a:pPr lvl="1"/>
            <a:r>
              <a:rPr lang="ru-RU"/>
              <a:t>Zweite Ebene</a:t>
            </a:r>
          </a:p>
          <a:p>
            <a:pPr lvl="2"/>
            <a:r>
              <a:rPr lang="ru-RU"/>
              <a:t>Dritte Ebene</a:t>
            </a:r>
          </a:p>
          <a:p>
            <a:pPr lvl="3"/>
            <a:r>
              <a:rPr lang="ru-RU"/>
              <a:t>Vierte Ebene</a:t>
            </a:r>
          </a:p>
          <a:p>
            <a:pPr lvl="4"/>
            <a:r>
              <a:rPr lang="ru-RU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DE57DF0-C6CF-E4DE-3D06-C41F448E362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06F31497-DF7C-95DE-30A9-4DC8E50500D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24988DAE-496F-59D5-F3F2-5659AEB0355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94DB8-0AF0-3342-A1EF-085D4DF6910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7207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714A05E-8A94-ABB3-B639-9F216E32DF2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A893C87-2CAF-9319-75CC-177A1D98E68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D3E4418-F5FE-AFD3-BDBE-68BEEB7C608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8E0B6-DF11-2744-8A6B-899686DB2B08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145766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14858F87-8D4F-D246-9D63-C44FBC5A71F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7FB03EB-3A1F-6B45-5483-FCE130E52E3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5296798-E312-A7B6-B8E6-8A2BC473476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5DF8A9-26D7-A24D-88A6-EAF4896434B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32235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Mastertextformat bearbeiten</a:t>
            </a:r>
          </a:p>
          <a:p>
            <a:pPr lvl="1"/>
            <a:r>
              <a:rPr lang="ru-RU"/>
              <a:t>Zweite Ebene</a:t>
            </a:r>
          </a:p>
          <a:p>
            <a:pPr lvl="2"/>
            <a:r>
              <a:rPr lang="ru-RU"/>
              <a:t>Dritte Ebene</a:t>
            </a:r>
          </a:p>
          <a:p>
            <a:pPr lvl="3"/>
            <a:r>
              <a:rPr lang="ru-RU"/>
              <a:t>Vierte Ebene</a:t>
            </a:r>
          </a:p>
          <a:p>
            <a:pPr lvl="4"/>
            <a:r>
              <a:rPr lang="ru-RU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0522BB3-E436-6AB5-24B5-89B57FD90DF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B3ABFA2-D080-CEDF-9A77-6DBDB667956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5358A81-B69A-6D7E-936F-2B6FF23B581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E1CE6-B626-E74B-9389-E29DECF04DEB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637964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DEF8570-487D-30B2-EE4E-46D737CA28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09B0EC0-B140-0C92-33EF-E47496C4CBC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CDCB053-B38F-3F78-6F76-EDFD1F28896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680FB-9C25-884A-B64E-E42F3D099CF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035813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18C97D3-948F-B8E7-19E6-135AB0C846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1663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88F789F3-5468-6954-B32F-04F040E2C0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9A898AC-DDB0-3EC6-7E50-576A43B28089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5663" cy="4683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F91650C-97E1-B224-5A2E-8D29E8E1DAAE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7663" cy="4683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635AA2E-8F27-FA72-049B-A08E634D9CD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5663" cy="4683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36B2431-E116-A74D-B1DE-97BA10055F2A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dic.academic.ru/dic.nsf/ogegova/276994" TargetMode="External"/><Relationship Id="rId2" Type="http://schemas.openxmlformats.org/officeDocument/2006/relationships/hyperlink" Target="http://dic.academic.ru/dic.nsf/ogegova/27699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ic.academic.ru/dic.nsf/ogegova/278571" TargetMode="External"/><Relationship Id="rId5" Type="http://schemas.openxmlformats.org/officeDocument/2006/relationships/hyperlink" Target="http://dic.academic.ru/dic.nsf/ogegova/278952" TargetMode="External"/><Relationship Id="rId4" Type="http://schemas.openxmlformats.org/officeDocument/2006/relationships/hyperlink" Target="http://dic.academic.ru/dic.nsf/ogegova/277650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3869F3DB-39CB-4DAC-A15D-2490FBF570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772400" cy="14700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4000" b="1">
                <a:latin typeface="Times New Roman" panose="02020603050405020304" pitchFamily="18" charset="0"/>
              </a:rPr>
              <a:t>Morfologie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ED7B68B6-1421-25F3-85C8-F69B81359757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31913" y="4652963"/>
            <a:ext cx="6400800" cy="911225"/>
          </a:xfrm>
        </p:spPr>
        <p:txBody>
          <a:bodyPr/>
          <a:lstStyle/>
          <a:p>
            <a:pPr marL="0" indent="0" algn="ctr" eaLnBrk="1" hangingPunct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A1E52E47-AACF-A43B-8EAE-565DADC06AC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569325" cy="6696075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altLang="de-CZ" sz="2800" dirty="0" err="1">
                <a:latin typeface="Times New Roman" panose="02020603050405020304" pitchFamily="18" charset="0"/>
              </a:rPr>
              <a:t>dále</a:t>
            </a:r>
            <a:r>
              <a:rPr lang="ru-RU" altLang="de-CZ" sz="2800" i="1" dirty="0">
                <a:latin typeface="Times New Roman" panose="02020603050405020304" pitchFamily="18" charset="0"/>
              </a:rPr>
              <a:t> блёкнуть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,</a:t>
            </a:r>
            <a:r>
              <a:rPr lang="de-CH" altLang="de-CZ" sz="2800" dirty="0" err="1">
                <a:latin typeface="Times New Roman" panose="02020603050405020304" pitchFamily="18" charset="0"/>
              </a:rPr>
              <a:t>blednout</a:t>
            </a:r>
            <a:r>
              <a:rPr lang="de-CH" altLang="de-DE" sz="2800" dirty="0">
                <a:latin typeface="Times New Roman" panose="02020603050405020304" pitchFamily="18" charset="0"/>
              </a:rPr>
              <a:t>‘</a:t>
            </a:r>
            <a:r>
              <a:rPr lang="de-CH" altLang="de-CZ" sz="2800" dirty="0">
                <a:latin typeface="Times New Roman" panose="02020603050405020304" pitchFamily="18" charset="0"/>
              </a:rPr>
              <a:t> – </a:t>
            </a:r>
            <a:r>
              <a:rPr lang="ru-RU" altLang="de-CZ" sz="2800" i="1" dirty="0">
                <a:latin typeface="Times New Roman" panose="02020603050405020304" pitchFamily="18" charset="0"/>
              </a:rPr>
              <a:t>блёкнул – блёкла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dirty="0" err="1">
                <a:latin typeface="Times New Roman" panose="02020603050405020304" pitchFamily="18" charset="0"/>
              </a:rPr>
              <a:t>ale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поблёкнуть – поблёк – поблёкла</a:t>
            </a:r>
            <a:r>
              <a:rPr lang="de-CH" altLang="de-CZ" sz="2800" i="1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гибнуть – гибнул/гиб – гибла, </a:t>
            </a:r>
            <a:r>
              <a:rPr lang="ru-RU" altLang="de-CZ" sz="2800" dirty="0" err="1">
                <a:latin typeface="Times New Roman" panose="02020603050405020304" pitchFamily="18" charset="0"/>
              </a:rPr>
              <a:t>ale</a:t>
            </a:r>
            <a:r>
              <a:rPr lang="de-CH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погибнуть – погиб – погибла</a:t>
            </a:r>
            <a:r>
              <a:rPr lang="de-CH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горкнуть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,</a:t>
            </a:r>
            <a:r>
              <a:rPr lang="de-CH" altLang="de-CZ" sz="2800" dirty="0" err="1">
                <a:latin typeface="Times New Roman" panose="02020603050405020304" pitchFamily="18" charset="0"/>
              </a:rPr>
              <a:t>hořknout</a:t>
            </a:r>
            <a:r>
              <a:rPr lang="de-CH" altLang="de-DE" sz="2800" dirty="0">
                <a:latin typeface="Times New Roman" panose="02020603050405020304" pitchFamily="18" charset="0"/>
              </a:rPr>
              <a:t>‘</a:t>
            </a:r>
            <a:r>
              <a:rPr lang="de-CH" altLang="de-CZ" sz="2800" dirty="0">
                <a:latin typeface="Times New Roman" panose="02020603050405020304" pitchFamily="18" charset="0"/>
              </a:rPr>
              <a:t> – </a:t>
            </a:r>
            <a:r>
              <a:rPr lang="ru-RU" altLang="de-CZ" sz="2800" i="1" dirty="0">
                <a:latin typeface="Times New Roman" panose="02020603050405020304" pitchFamily="18" charset="0"/>
              </a:rPr>
              <a:t>горкнул – горкла</a:t>
            </a:r>
            <a:r>
              <a:rPr lang="de-CH" altLang="de-CZ" sz="2800" dirty="0">
                <a:latin typeface="Times New Roman" panose="02020603050405020304" pitchFamily="18" charset="0"/>
              </a:rPr>
              <a:t>, </a:t>
            </a:r>
            <a:r>
              <a:rPr lang="de-CH" altLang="de-CZ" sz="2800" dirty="0" err="1">
                <a:latin typeface="Times New Roman" panose="02020603050405020304" pitchFamily="18" charset="0"/>
              </a:rPr>
              <a:t>ale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прогоркнуть – прогорк – прогоркла</a:t>
            </a: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Informace ve slovnících a učebnicích nejsou vždy stejné, slovesa se mění i diachronně.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Ďurovičovy</a:t>
            </a:r>
            <a:r>
              <a:rPr lang="cs-CZ" altLang="de-CZ" sz="2800" dirty="0">
                <a:latin typeface="Times New Roman" panose="02020603050405020304" pitchFamily="18" charset="0"/>
              </a:rPr>
              <a:t> příklady </a:t>
            </a:r>
            <a:r>
              <a:rPr lang="ru-RU" altLang="de-CZ" sz="2800" dirty="0">
                <a:latin typeface="Times New Roman" panose="02020603050405020304" pitchFamily="18" charset="0"/>
              </a:rPr>
              <a:t>(</a:t>
            </a:r>
            <a:r>
              <a:rPr lang="cs-CZ" altLang="de-CZ" sz="2800" dirty="0">
                <a:latin typeface="Times New Roman" panose="02020603050405020304" pitchFamily="18" charset="0"/>
              </a:rPr>
              <a:t>viz tabulku s. 235n.</a:t>
            </a:r>
            <a:r>
              <a:rPr lang="ru-RU" altLang="de-CZ" sz="2800" dirty="0">
                <a:latin typeface="Times New Roman" panose="02020603050405020304" pitchFamily="18" charset="0"/>
              </a:rPr>
              <a:t>) </a:t>
            </a:r>
            <a:r>
              <a:rPr lang="cs-CZ" altLang="de-CZ" sz="2800" dirty="0">
                <a:latin typeface="Times New Roman" panose="02020603050405020304" pitchFamily="18" charset="0"/>
              </a:rPr>
              <a:t>sice </a:t>
            </a:r>
            <a:r>
              <a:rPr lang="cs-CZ" altLang="de-CZ" sz="2800" dirty="0" err="1">
                <a:latin typeface="Times New Roman" panose="02020603050405020304" pitchFamily="18" charset="0"/>
              </a:rPr>
              <a:t>Zaliznjak</a:t>
            </a:r>
            <a:r>
              <a:rPr lang="cs-CZ" altLang="de-CZ" sz="2800" dirty="0">
                <a:latin typeface="Times New Roman" panose="02020603050405020304" pitchFamily="18" charset="0"/>
              </a:rPr>
              <a:t> z větší části potvrzuje, ale lze najít i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блёк</a:t>
            </a:r>
            <a:r>
              <a:rPr lang="cs-CZ" altLang="de-CZ" sz="2800" dirty="0">
                <a:latin typeface="Times New Roman" panose="02020603050405020304" pitchFamily="18" charset="0"/>
              </a:rPr>
              <a:t> nebo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горк</a:t>
            </a:r>
            <a:r>
              <a:rPr lang="cs-CZ" altLang="de-CZ" sz="2800" dirty="0">
                <a:latin typeface="Times New Roman" panose="02020603050405020304" pitchFamily="18" charset="0"/>
              </a:rPr>
              <a:t> a – jako zastaralé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прогоркнул</a:t>
            </a:r>
            <a:r>
              <a:rPr lang="cs-CZ" altLang="de-CZ" sz="2800" dirty="0">
                <a:latin typeface="Times New Roman" panose="02020603050405020304" pitchFamily="18" charset="0"/>
              </a:rPr>
              <a:t>, k slovesu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б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у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хнуть</a:t>
            </a:r>
            <a:r>
              <a:rPr lang="cs-CZ" altLang="de-CZ" sz="2800" dirty="0">
                <a:latin typeface="Times New Roman" panose="02020603050405020304" pitchFamily="18" charset="0"/>
              </a:rPr>
              <a:t> ,bobtnat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de-CZ" sz="2800" dirty="0">
                <a:latin typeface="Times New Roman" panose="02020603050405020304" pitchFamily="18" charset="0"/>
              </a:rPr>
              <a:t> uvádějí </a:t>
            </a:r>
            <a:r>
              <a:rPr lang="cs-CZ" altLang="de-CZ" sz="2800" dirty="0" err="1">
                <a:latin typeface="Times New Roman" panose="02020603050405020304" pitchFamily="18" charset="0"/>
              </a:rPr>
              <a:t>Ď</a:t>
            </a:r>
            <a:r>
              <a:rPr lang="cs-CZ" altLang="de-CZ" sz="2800" dirty="0">
                <a:latin typeface="Times New Roman" panose="02020603050405020304" pitchFamily="18" charset="0"/>
              </a:rPr>
              <a:t>. a Z. pouze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б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у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хнул</a:t>
            </a:r>
            <a:r>
              <a:rPr lang="cs-CZ" altLang="de-CZ" sz="2800" dirty="0">
                <a:latin typeface="Times New Roman" panose="02020603050405020304" pitchFamily="18" charset="0"/>
              </a:rPr>
              <a:t>, jinde je však i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бух</a:t>
            </a:r>
            <a:endParaRPr lang="cs-CZ" altLang="de-CZ" sz="2800" i="1" dirty="0">
              <a:latin typeface="Times New Roman" panose="02020603050405020304" pitchFamily="18" charset="0"/>
            </a:endParaRPr>
          </a:p>
          <a:p>
            <a:pPr marL="338138" indent="-338138" algn="l" eaLnBrk="1" hangingPunct="1">
              <a:spcBef>
                <a:spcPts val="8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ru-RU" altLang="de-CZ" sz="2800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86BE0B71-5292-C449-B2F9-B663C46E9B4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785225" cy="6264275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Obecně platí, že se zvláštní préteritální kmen rozšiřuje, čili sufix /nu/ se čím dále tím častěji v </a:t>
            </a:r>
            <a:r>
              <a:rPr lang="cs-CZ" altLang="de-CZ" sz="2800" i="1" dirty="0">
                <a:latin typeface="Times New Roman" panose="02020603050405020304" pitchFamily="18" charset="0"/>
              </a:rPr>
              <a:t>l</a:t>
            </a:r>
            <a:r>
              <a:rPr lang="cs-CZ" altLang="de-CZ" sz="2800" dirty="0">
                <a:latin typeface="Times New Roman" panose="02020603050405020304" pitchFamily="18" charset="0"/>
              </a:rPr>
              <a:t>-</a:t>
            </a:r>
            <a:r>
              <a:rPr lang="cs-CZ" altLang="de-CZ" sz="2800" dirty="0" err="1">
                <a:latin typeface="Times New Roman" panose="02020603050405020304" pitchFamily="18" charset="0"/>
              </a:rPr>
              <a:t>ovém</a:t>
            </a:r>
            <a:r>
              <a:rPr lang="cs-CZ" altLang="de-CZ" sz="2800" dirty="0">
                <a:latin typeface="Times New Roman" panose="02020603050405020304" pitchFamily="18" charset="0"/>
              </a:rPr>
              <a:t> tvaru vynechává. Stabilní je pouze v příčestí minulém činném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neprefigovaných</a:t>
            </a:r>
            <a:r>
              <a:rPr lang="cs-CZ" altLang="de-CZ" sz="2800" dirty="0">
                <a:latin typeface="Times New Roman" panose="02020603050405020304" pitchFamily="18" charset="0"/>
              </a:rPr>
              <a:t> sloves a v přechodníku minulém, kde dnes (podle </a:t>
            </a:r>
            <a:r>
              <a:rPr lang="cs-CZ" altLang="de-CZ" sz="2800" dirty="0" err="1">
                <a:latin typeface="Times New Roman" panose="02020603050405020304" pitchFamily="18" charset="0"/>
              </a:rPr>
              <a:t>Zaliznjaka</a:t>
            </a:r>
            <a:r>
              <a:rPr lang="cs-CZ" altLang="de-CZ" sz="2800" dirty="0">
                <a:latin typeface="Times New Roman" panose="02020603050405020304" pitchFamily="18" charset="0"/>
              </a:rPr>
              <a:t>) nevariabilní nereflexivní tvary od préteritálního kmene nejsou</a:t>
            </a: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Existuje i speciální výzkum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Nesset</a:t>
            </a:r>
            <a:r>
              <a:rPr lang="cs-CZ" altLang="de-CZ" sz="2800" dirty="0">
                <a:latin typeface="Times New Roman" panose="02020603050405020304" pitchFamily="18" charset="0"/>
              </a:rPr>
              <a:t>/</a:t>
            </a:r>
            <a:r>
              <a:rPr lang="cs-CZ" altLang="de-CZ" sz="2800" dirty="0" err="1">
                <a:latin typeface="Times New Roman" panose="02020603050405020304" pitchFamily="18" charset="0"/>
              </a:rPr>
              <a:t>Makarova</a:t>
            </a:r>
            <a:r>
              <a:rPr lang="cs-CZ" altLang="de-CZ" sz="2800" dirty="0">
                <a:latin typeface="Times New Roman" panose="02020603050405020304" pitchFamily="18" charset="0"/>
              </a:rPr>
              <a:t> (2012) v časopise </a:t>
            </a:r>
            <a:r>
              <a:rPr lang="cs-CZ" altLang="de-CZ" sz="2800" dirty="0" err="1">
                <a:latin typeface="Times New Roman" panose="02020603050405020304" pitchFamily="18" charset="0"/>
              </a:rPr>
              <a:t>Russian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 err="1">
                <a:latin typeface="Times New Roman" panose="02020603050405020304" pitchFamily="18" charset="0"/>
              </a:rPr>
              <a:t>Linguistics</a:t>
            </a:r>
            <a:r>
              <a:rPr lang="cs-CZ" altLang="de-CZ" sz="2800" dirty="0">
                <a:latin typeface="Times New Roman" panose="02020603050405020304" pitchFamily="18" charset="0"/>
              </a:rPr>
              <a:t>, kde se neprovádí pouze statistická analýza výskytu tvarů od préteritálního a infinitivního kmene v </a:t>
            </a:r>
            <a:r>
              <a:rPr lang="cs-CZ" altLang="de-CZ" sz="2800" dirty="0" err="1">
                <a:latin typeface="Times New Roman" panose="02020603050405020304" pitchFamily="18" charset="0"/>
              </a:rPr>
              <a:t>NKRJa</a:t>
            </a:r>
            <a:r>
              <a:rPr lang="cs-CZ" altLang="de-CZ" sz="2800" dirty="0">
                <a:latin typeface="Times New Roman" panose="02020603050405020304" pitchFamily="18" charset="0"/>
              </a:rPr>
              <a:t>, nýbrž se zkoumají i diachronní vývoj a faktory, které ho řídí. Ze statistického hlediska mají podle této práce v současném materiálu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051F5B68-4DED-A4AA-E0CA-2BB7412B758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226425" cy="6264275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(začátek 21. stol.) tvary od zvláštního préteritálního kmene následující frekvenci: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-ový tvar f. sg., n. sg. a pl. 100%,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-ový tvar m. sg. prefigovaný 99%,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-ový tvar m. sg. neprefigovaný 94%, part. prét. akt. prefigované 92%, part. prét. akt. neprefigované 9%, přech. min. 8% (c.d., 61)</a:t>
            </a:r>
            <a:r>
              <a:rPr lang="de-DE" altLang="de-CZ" sz="2800">
                <a:latin typeface="Times New Roman" panose="02020603050405020304" pitchFamily="18" charset="0"/>
              </a:rPr>
              <a:t> 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B995275B-4B07-6140-E074-BAD6CA8F096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424862" cy="6335712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Přízvuk v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-ovém tvaru</a:t>
            </a: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Přízvuková paradigmata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-ového tvaru se sice podobají zásadně jiným tvarům se srovnatelnými koncovkami, zejména jmenným tvarům adjektiv, vykazují však některé komplikace, které souvisejí s tím, že slovesa mají prefixy a postfixy, které u adjektiv nevystupují</a:t>
            </a: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Zásadně tedy platí, stejně jako u jmenných tvarů adjektiv: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-ový tvar může mít přízvuk na kmeni </a:t>
            </a:r>
            <a:r>
              <a:rPr lang="cs-CZ" altLang="de-CZ" sz="2800" i="1">
                <a:latin typeface="Times New Roman" panose="02020603050405020304" pitchFamily="18" charset="0"/>
              </a:rPr>
              <a:t>(чит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 i="1">
                <a:latin typeface="Times New Roman" panose="02020603050405020304" pitchFamily="18" charset="0"/>
              </a:rPr>
              <a:t>л, чит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 i="1">
                <a:latin typeface="Times New Roman" panose="02020603050405020304" pitchFamily="18" charset="0"/>
              </a:rPr>
              <a:t>ла, чит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 i="1">
                <a:latin typeface="Times New Roman" panose="02020603050405020304" pitchFamily="18" charset="0"/>
              </a:rPr>
              <a:t>ло, чит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 i="1">
                <a:latin typeface="Times New Roman" panose="02020603050405020304" pitchFamily="18" charset="0"/>
              </a:rPr>
              <a:t>ли)</a:t>
            </a:r>
            <a:r>
              <a:rPr lang="cs-CZ" altLang="de-CZ" sz="2800">
                <a:latin typeface="Times New Roman" panose="02020603050405020304" pitchFamily="18" charset="0"/>
              </a:rPr>
              <a:t>, může – kde to je možné – mít přízvuk na koncovce </a:t>
            </a:r>
            <a:r>
              <a:rPr lang="cs-CZ" altLang="de-CZ" sz="2800" i="1">
                <a:latin typeface="Times New Roman" panose="02020603050405020304" pitchFamily="18" charset="0"/>
              </a:rPr>
              <a:t>(нёс, несл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 i="1">
                <a:latin typeface="Times New Roman" panose="02020603050405020304" pitchFamily="18" charset="0"/>
              </a:rPr>
              <a:t>, несл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, несл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 i="1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 nebo může mít přízvuk na koncovce pouze v ženském tvaru </a:t>
            </a:r>
            <a:r>
              <a:rPr lang="cs-CZ" altLang="de-CZ" sz="2800" i="1">
                <a:latin typeface="Times New Roman" panose="02020603050405020304" pitchFamily="18" charset="0"/>
              </a:rPr>
              <a:t>(дал, дал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 i="1">
                <a:latin typeface="Times New Roman" panose="02020603050405020304" pitchFamily="18" charset="0"/>
              </a:rPr>
              <a:t>, д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 i="1">
                <a:latin typeface="Times New Roman" panose="02020603050405020304" pitchFamily="18" charset="0"/>
              </a:rPr>
              <a:t>ло, д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 i="1">
                <a:latin typeface="Times New Roman" panose="02020603050405020304" pitchFamily="18" charset="0"/>
              </a:rPr>
              <a:t>ли)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B693BB49-8997-B34F-8517-029E5EFD660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497888" cy="6337300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Pevný přízvuk na kmeni má v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-ovém tvaru velká většina sloves, zvlášť slovesa 1. až 5. třídy, slovesa 6. třídy s výjimkou devíti jednoslabičných sloves 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брать, врать, ждат</a:t>
            </a:r>
            <a:r>
              <a:rPr lang="cs-CZ" altLang="de-CZ" sz="2800" i="1">
                <a:latin typeface="Times New Roman" panose="02020603050405020304" pitchFamily="18" charset="0"/>
              </a:rPr>
              <a:t>ь</a:t>
            </a:r>
            <a:r>
              <a:rPr lang="cs-CZ" altLang="de-CZ" sz="2800">
                <a:latin typeface="Times New Roman" panose="02020603050405020304" pitchFamily="18" charset="0"/>
              </a:rPr>
              <a:t> atd.), slovesa 7. třídy (kromě </a:t>
            </a:r>
            <a:r>
              <a:rPr lang="ru-RU" altLang="de-CZ" sz="2800" i="1">
                <a:latin typeface="Times New Roman" panose="02020603050405020304" pitchFamily="18" charset="0"/>
              </a:rPr>
              <a:t>спать</a:t>
            </a:r>
            <a:r>
              <a:rPr lang="cs-CZ" altLang="de-CZ" sz="2800">
                <a:latin typeface="Times New Roman" panose="02020603050405020304" pitchFamily="18" charset="0"/>
              </a:rPr>
              <a:t> a </a:t>
            </a:r>
            <a:r>
              <a:rPr lang="ru-RU" altLang="de-CZ" sz="2800" i="1">
                <a:latin typeface="Times New Roman" panose="02020603050405020304" pitchFamily="18" charset="0"/>
              </a:rPr>
              <a:t>гнать</a:t>
            </a:r>
            <a:r>
              <a:rPr lang="cs-CZ" altLang="de-CZ" sz="2800">
                <a:latin typeface="Times New Roman" panose="02020603050405020304" pitchFamily="18" charset="0"/>
              </a:rPr>
              <a:t>), slovesa 8. a 9. třídy a řada sloves dalších malých skupin </a:t>
            </a:r>
            <a:r>
              <a:rPr lang="cs-CZ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давать, крыть</a:t>
            </a:r>
            <a:r>
              <a:rPr lang="cs-CZ" altLang="de-CZ" sz="2800" i="1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 i izolovaná slovesa kromě </a:t>
            </a:r>
            <a:r>
              <a:rPr lang="ru-RU" altLang="de-CZ" sz="2800" i="1">
                <a:latin typeface="Times New Roman" panose="02020603050405020304" pitchFamily="18" charset="0"/>
              </a:rPr>
              <a:t>гнить, идти, дать</a:t>
            </a:r>
            <a:r>
              <a:rPr lang="ru-RU" altLang="de-CZ" sz="2800">
                <a:latin typeface="Times New Roman" panose="02020603050405020304" pitchFamily="18" charset="0"/>
              </a:rPr>
              <a:t> a </a:t>
            </a:r>
            <a:r>
              <a:rPr lang="ru-RU" altLang="de-CZ" sz="2800" i="1">
                <a:latin typeface="Times New Roman" panose="02020603050405020304" pitchFamily="18" charset="0"/>
              </a:rPr>
              <a:t>быть</a:t>
            </a: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Pevný přízvuk na koncovce (pokud možný, tedy mimo tvar mužského rodu) mají slovesa na -</a:t>
            </a:r>
            <a:r>
              <a:rPr lang="cs-CZ" altLang="de-CZ" sz="2800" i="1">
                <a:latin typeface="Times New Roman" panose="02020603050405020304" pitchFamily="18" charset="0"/>
              </a:rPr>
              <a:t>ст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>
                <a:latin typeface="Times New Roman" panose="02020603050405020304" pitchFamily="18" charset="0"/>
              </a:rPr>
              <a:t> a -</a:t>
            </a:r>
            <a:r>
              <a:rPr lang="cs-CZ" altLang="de-CZ" sz="2800" i="1">
                <a:latin typeface="Times New Roman" panose="02020603050405020304" pitchFamily="18" charset="0"/>
              </a:rPr>
              <a:t>чь</a:t>
            </a:r>
            <a:r>
              <a:rPr lang="cs-CZ" altLang="de-CZ" sz="2800">
                <a:latin typeface="Times New Roman" panose="02020603050405020304" pitchFamily="18" charset="0"/>
              </a:rPr>
              <a:t> 10. třídy a – většinou jako vedlejší tvary – reflexivní deriváty sloves s pohyblivým přízvukem v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-ovém tvaru (srov. dál)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0452CDA8-A437-AE84-3EFF-EA19978F6D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569325" cy="6335712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Pohyblivý přízvuk v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-ovém tvaru (tedy přízvuk na koncovce pouze v ženském rodu) mají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брать, быть, взять, вить, врать, гнать, гнить, дать, ждать, жить, звать, лить, пить, плыть, род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(pf)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спать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 několik vzácnějších sloves; dále mnoho jejich ne-reflexivních derivátů a některé reflexivní deriváty jako vedlejší tvary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дозв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ться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(úspěšně) přivolat</a:t>
            </a:r>
            <a:r>
              <a:rPr lang="de-CH" altLang="de-DE" sz="2800">
                <a:latin typeface="Times New Roman" panose="02020603050405020304" pitchFamily="18" charset="0"/>
              </a:rPr>
              <a:t>‘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– </a:t>
            </a:r>
            <a:r>
              <a:rPr lang="ru-RU" altLang="de-CZ" sz="2800" i="1">
                <a:latin typeface="Times New Roman" panose="02020603050405020304" pitchFamily="18" charset="0"/>
              </a:rPr>
              <a:t>дозв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лся – дозвал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сь – дозв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лось/ дозвал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сь – дозв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лись/дозвал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сь</a:t>
            </a: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Některé reflexivní deriváty sloves přízvukem v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-ovém tvaru na koncovce nebo s pohyblivým přízvukem mohou v mužském rodu přenést přízvuk na reflexivní postfix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зан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лся/занялс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de-CH" altLang="de-CZ" sz="2800" i="1">
                <a:latin typeface="Times New Roman" panose="02020603050405020304" pitchFamily="18" charset="0"/>
              </a:rPr>
              <a:t>)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kromě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началс</a:t>
            </a:r>
            <a:r>
              <a:rPr lang="cs-CZ" altLang="de-CZ" sz="2800" i="1" u="sng">
                <a:latin typeface="Times New Roman" panose="02020603050405020304" pitchFamily="18" charset="0"/>
              </a:rPr>
              <a:t>я</a:t>
            </a:r>
            <a:r>
              <a:rPr lang="cs-CZ" altLang="de-CZ" sz="2800">
                <a:latin typeface="Times New Roman" panose="02020603050405020304" pitchFamily="18" charset="0"/>
              </a:rPr>
              <a:t> jde však vždy o vedlejší tvary, dnes často archaické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99ABE17D-7031-9D02-0913-30A339F18B3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497888" cy="6264275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Některé prefixální nereflexivní deriváty sloves jako </a:t>
            </a:r>
            <a:r>
              <a:rPr lang="ru-RU" altLang="de-CZ" sz="2800" i="1">
                <a:latin typeface="Times New Roman" panose="02020603050405020304" pitchFamily="18" charset="0"/>
              </a:rPr>
              <a:t>бить, быть, дать, жить, пить</a:t>
            </a:r>
            <a:r>
              <a:rPr lang="de-CH" altLang="de-CZ" sz="2800">
                <a:latin typeface="Times New Roman" panose="02020603050405020304" pitchFamily="18" charset="0"/>
              </a:rPr>
              <a:t>, ale i </a:t>
            </a:r>
            <a:r>
              <a:rPr lang="ru-RU" altLang="de-CZ" sz="2800" i="1">
                <a:latin typeface="Times New Roman" panose="02020603050405020304" pitchFamily="18" charset="0"/>
              </a:rPr>
              <a:t>мереть</a:t>
            </a:r>
            <a:r>
              <a:rPr lang="ru-RU" altLang="de-CZ" sz="2800">
                <a:latin typeface="Times New Roman" panose="02020603050405020304" pitchFamily="18" charset="0"/>
              </a:rPr>
              <a:t> a</a:t>
            </a:r>
            <a:br>
              <a:rPr lang="de-CH" altLang="de-CZ" sz="2800">
                <a:latin typeface="Times New Roman" panose="02020603050405020304" pitchFamily="18" charset="0"/>
              </a:rPr>
            </a:br>
            <a:r>
              <a:rPr lang="ru-RU" altLang="de-CZ" sz="2800" i="1">
                <a:latin typeface="Times New Roman" panose="02020603050405020304" pitchFamily="18" charset="0"/>
              </a:rPr>
              <a:t>-(н)ять</a:t>
            </a:r>
            <a:r>
              <a:rPr lang="cs-CZ" altLang="de-CZ" sz="2800">
                <a:latin typeface="Times New Roman" panose="02020603050405020304" pitchFamily="18" charset="0"/>
              </a:rPr>
              <a:t>, které existuje vůbec pouze s prefixy, přenášejí v mužském, středním a plurálovém tvaru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-ového tvaru (tedy ve všech kromě ženského) přízvuk – povinně nebo jako vedlejší tvar – na prefix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пон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ть – п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нял – понял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 – п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няло – п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няли, прин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ть – пр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нял – принял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 – пр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няло – пр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няли, умер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ть – 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мер – умерл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 – 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мерло – 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мерли, приб</a:t>
            </a:r>
            <a:r>
              <a:rPr lang="ru-RU" altLang="de-CZ" sz="2800" i="1" u="sng">
                <a:latin typeface="Times New Roman" panose="02020603050405020304" pitchFamily="18" charset="0"/>
              </a:rPr>
              <a:t>ы</a:t>
            </a:r>
            <a:r>
              <a:rPr lang="ru-RU" altLang="de-CZ" sz="2800" i="1">
                <a:latin typeface="Times New Roman" panose="02020603050405020304" pitchFamily="18" charset="0"/>
              </a:rPr>
              <a:t>ть – пр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был – прибыл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 – пр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было – пр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были, прод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 – пр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дал/прод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л – продал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 – пр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дало/прод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ло – пр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дали/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прод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ли, дол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 – д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лил/дол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л, долил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,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д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лило/дол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ло, д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лили/дол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ли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atd., </a:t>
            </a:r>
            <a:endParaRPr lang="ru-RU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FF7F5343-7BCE-8C03-E32F-C0C3930B323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226425" cy="5976937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 případu slovesa </a:t>
            </a:r>
            <a:r>
              <a:rPr lang="cs-CZ" altLang="de-CZ" sz="2800" i="1">
                <a:latin typeface="Times New Roman" panose="02020603050405020304" pitchFamily="18" charset="0"/>
              </a:rPr>
              <a:t>разд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 i="1">
                <a:latin typeface="Times New Roman" panose="02020603050405020304" pitchFamily="18" charset="0"/>
              </a:rPr>
              <a:t>ть</a:t>
            </a:r>
            <a:r>
              <a:rPr lang="cs-CZ" altLang="de-CZ" sz="2800">
                <a:latin typeface="Times New Roman" panose="02020603050405020304" pitchFamily="18" charset="0"/>
              </a:rPr>
              <a:t> dochází kvůli obyčejnému církevněslovanskému psaní prefixu, které ale neodpovídá výslovnosti v silné pozici, k pravopisným komplikacím</a:t>
            </a:r>
            <a:r>
              <a:rPr lang="ru-RU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разд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 – 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здал/разд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л – раздал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 – 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здало/разд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ло – 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здали/ разд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ли</a:t>
            </a:r>
            <a:r>
              <a:rPr lang="de-CH" altLang="de-CZ" sz="2800">
                <a:latin typeface="Times New Roman" panose="02020603050405020304" pitchFamily="18" charset="0"/>
              </a:rPr>
              <a:t>; NKRJa poskytuje pro </a:t>
            </a:r>
            <a:r>
              <a:rPr lang="ru-RU" altLang="de-CZ" sz="2800" i="1">
                <a:latin typeface="Times New Roman" panose="02020603050405020304" pitchFamily="18" charset="0"/>
              </a:rPr>
              <a:t>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здал</a:t>
            </a:r>
            <a:r>
              <a:rPr lang="de-CH" altLang="de-CZ" sz="2800">
                <a:latin typeface="Times New Roman" panose="02020603050405020304" pitchFamily="18" charset="0"/>
              </a:rPr>
              <a:t> vs. </a:t>
            </a:r>
            <a:r>
              <a:rPr lang="ru-RU" altLang="de-CZ" sz="2800" i="1">
                <a:latin typeface="Times New Roman" panose="02020603050405020304" pitchFamily="18" charset="0"/>
              </a:rPr>
              <a:t>разд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л</a:t>
            </a:r>
            <a:r>
              <a:rPr lang="de-CH" altLang="de-CZ" sz="2800">
                <a:latin typeface="Times New Roman" panose="02020603050405020304" pitchFamily="18" charset="0"/>
              </a:rPr>
              <a:t> 256 : 146 </a:t>
            </a:r>
            <a:r>
              <a:rPr lang="cs-CZ" altLang="de-CZ" sz="2800">
                <a:latin typeface="Times New Roman" panose="02020603050405020304" pitchFamily="18" charset="0"/>
              </a:rPr>
              <a:t>dokladů, s tím, že tvar </a:t>
            </a:r>
            <a:r>
              <a:rPr lang="ru-RU" altLang="de-CZ" sz="2800" i="1">
                <a:latin typeface="Times New Roman" panose="02020603050405020304" pitchFamily="18" charset="0"/>
              </a:rPr>
              <a:t>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здал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dominuje na začátku 19. stol., tvar </a:t>
            </a:r>
            <a:r>
              <a:rPr lang="ru-RU" altLang="de-CZ" sz="2800" i="1">
                <a:latin typeface="Times New Roman" panose="02020603050405020304" pitchFamily="18" charset="0"/>
              </a:rPr>
              <a:t>разд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л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na konci 20. stol. </a:t>
            </a: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Stabilní (a povinný) je přenos přízvuku na prefix převážně tam, kde prefix synchronně už není beze všeho segmentovatelný</a:t>
            </a:r>
          </a:p>
          <a:p>
            <a:pPr marL="338138" indent="-338138" algn="l" eaLnBrk="1" hangingPunct="1">
              <a:spcBef>
                <a:spcPts val="8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Inhaltsplatzhalter 2">
            <a:extLst>
              <a:ext uri="{FF2B5EF4-FFF2-40B4-BE49-F238E27FC236}">
                <a16:creationId xmlns:a16="http://schemas.microsoft.com/office/drawing/2014/main" id="{B0E774CC-FF22-DCF0-D26A-AA7202256F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76250"/>
            <a:ext cx="8424862" cy="59769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K simplexu </a:t>
            </a:r>
            <a:r>
              <a:rPr lang="ru-RU" altLang="de-CZ" sz="2800" i="1">
                <a:latin typeface="Times New Roman" panose="02020603050405020304" pitchFamily="18" charset="0"/>
              </a:rPr>
              <a:t>мереть</a:t>
            </a:r>
            <a:r>
              <a:rPr lang="ru-RU" altLang="de-CZ" sz="2800">
                <a:latin typeface="Times New Roman" panose="02020603050405020304" pitchFamily="18" charset="0"/>
              </a:rPr>
              <a:t>: </a:t>
            </a:r>
          </a:p>
          <a:p>
            <a:pPr marL="457200" indent="-457200"/>
            <a:endParaRPr lang="ru-RU" altLang="de-CZ" sz="2800" b="1"/>
          </a:p>
          <a:p>
            <a:pPr marL="457200" indent="-457200"/>
            <a:r>
              <a:rPr lang="ru-RU" altLang="de-CZ" sz="2800" b="1"/>
              <a:t>МЕРЕ́ТЬ</a:t>
            </a:r>
            <a:r>
              <a:rPr lang="ru-RU" altLang="de-CZ" sz="2800"/>
              <a:t>, мру, мрёшь; </a:t>
            </a:r>
            <a:r>
              <a:rPr lang="ru-RU" altLang="de-CZ" sz="2800" u="sng">
                <a:solidFill>
                  <a:schemeClr val="tx1"/>
                </a:solidFill>
              </a:rPr>
              <a:t>д.н</a:t>
            </a:r>
            <a:r>
              <a:rPr lang="ru-RU" altLang="de-CZ" sz="2800" u="sng"/>
              <a:t>.в. нет, прош. </a:t>
            </a:r>
            <a:r>
              <a:rPr lang="ru-RU" altLang="de-CZ" sz="2800" u="sng">
                <a:solidFill>
                  <a:schemeClr val="tx1"/>
                </a:solidFill>
              </a:rPr>
              <a:t>вр. мёр, мёрла, несовер. (разг.).</a:t>
            </a:r>
          </a:p>
          <a:p>
            <a:pPr marL="457200" indent="-457200"/>
            <a:r>
              <a:rPr lang="ru-RU" altLang="de-CZ" sz="2800" b="1"/>
              <a:t>1.</a:t>
            </a:r>
            <a:r>
              <a:rPr lang="ru-RU" altLang="de-CZ" sz="2800"/>
              <a:t> Умирать (во множестве). Тараканы мрут от буры.</a:t>
            </a:r>
          </a:p>
          <a:p>
            <a:pPr marL="457200" indent="-457200"/>
            <a:r>
              <a:rPr lang="ru-RU" altLang="de-CZ" sz="2800" b="1"/>
              <a:t>2.</a:t>
            </a:r>
            <a:r>
              <a:rPr lang="ru-RU" altLang="de-CZ" sz="2800"/>
              <a:t> Сжиматься, на мгновенье как бы прекращать свою деятельность, замирать (о сердце, дыхании). </a:t>
            </a:r>
            <a:r>
              <a:rPr lang="ru-RU" altLang="de-CZ" sz="2800" i="1"/>
              <a:t>«Слушаю я сказку, сердце так и мрет.»</a:t>
            </a:r>
            <a:r>
              <a:rPr lang="ru-RU" altLang="de-CZ" sz="2800"/>
              <a:t> </a:t>
            </a:r>
            <a:r>
              <a:rPr lang="ru-RU" altLang="de-CZ" sz="2800" i="1"/>
              <a:t>Суриков</a:t>
            </a:r>
            <a:r>
              <a:rPr lang="ru-RU" altLang="de-CZ" sz="2800"/>
              <a:t>.</a:t>
            </a:r>
          </a:p>
          <a:p>
            <a:pPr marL="457200" indent="-457200"/>
            <a:r>
              <a:rPr lang="ru-RU" altLang="de-CZ" sz="2800"/>
              <a:t>	</a:t>
            </a:r>
            <a:r>
              <a:rPr lang="ru-RU" altLang="de-CZ" sz="2000" i="1"/>
              <a:t>Толковый словарь Ушакова. Д.Н. Ушаков. 1935-1940.</a:t>
            </a:r>
            <a:endParaRPr lang="de-DE" altLang="de-CZ" sz="20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Inhaltsplatzhalter 2">
            <a:extLst>
              <a:ext uri="{FF2B5EF4-FFF2-40B4-BE49-F238E27FC236}">
                <a16:creationId xmlns:a16="http://schemas.microsoft.com/office/drawing/2014/main" id="{2EC6EE25-C4FE-B8B7-7311-972DD6681A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333375"/>
            <a:ext cx="8351837" cy="6048375"/>
          </a:xfrm>
        </p:spPr>
        <p:txBody>
          <a:bodyPr/>
          <a:lstStyle/>
          <a:p>
            <a:r>
              <a:rPr lang="ru-RU" altLang="de-CZ" sz="2800"/>
              <a:t>МЕРЕ́ТЬ (мру, мрёшь, </a:t>
            </a:r>
            <a:r>
              <a:rPr lang="ru-RU" altLang="de-CZ" sz="2800" u="sng">
                <a:hlinkClick r:id="rId2"/>
              </a:rPr>
              <a:t>1-ое лицо и </a:t>
            </a:r>
            <a:r>
              <a:rPr lang="ru-RU" altLang="de-CZ" sz="2800" u="sng">
                <a:hlinkClick r:id="rId3"/>
              </a:rPr>
              <a:t>2-е </a:t>
            </a:r>
            <a:r>
              <a:rPr lang="ru-RU" altLang="de-CZ" sz="2800" u="sng">
                <a:solidFill>
                  <a:schemeClr val="tx1"/>
                </a:solidFill>
                <a:hlinkClick r:id="rId3"/>
              </a:rPr>
              <a:t>лицо </a:t>
            </a:r>
            <a:r>
              <a:rPr lang="ru-RU" altLang="de-CZ" sz="2800" u="sng">
                <a:solidFill>
                  <a:schemeClr val="tx1"/>
                </a:solidFill>
                <a:hlinkClick r:id="rId4"/>
              </a:rPr>
              <a:t>ед. не </a:t>
            </a:r>
            <a:r>
              <a:rPr lang="ru-RU" altLang="de-CZ" sz="2800" u="sng">
                <a:solidFill>
                  <a:schemeClr val="tx1"/>
                </a:solidFill>
                <a:hlinkClick r:id="rId5"/>
              </a:rPr>
              <a:t>употр.),</a:t>
            </a:r>
            <a:r>
              <a:rPr lang="ru-RU" altLang="de-CZ" sz="2800" u="sng">
                <a:solidFill>
                  <a:schemeClr val="tx1"/>
                </a:solidFill>
              </a:rPr>
              <a:t> мрёт; мёр, мёрла; мёрший; н</a:t>
            </a:r>
            <a:r>
              <a:rPr lang="ru-RU" altLang="de-CZ" sz="2800" u="sng"/>
              <a:t>есовер.</a:t>
            </a:r>
          </a:p>
          <a:p>
            <a:r>
              <a:rPr lang="ru-RU" altLang="de-CZ" sz="2800" b="1"/>
              <a:t>1.</a:t>
            </a:r>
            <a:r>
              <a:rPr lang="ru-RU" altLang="de-CZ" sz="2800"/>
              <a:t> Умирать (во множестве) (</a:t>
            </a:r>
            <a:r>
              <a:rPr lang="ru-RU" altLang="de-CZ" sz="2800" u="sng">
                <a:hlinkClick r:id="rId6"/>
              </a:rPr>
              <a:t>разг.).</a:t>
            </a:r>
            <a:r>
              <a:rPr lang="ru-RU" altLang="de-CZ" sz="2800" u="sng"/>
              <a:t> </a:t>
            </a:r>
            <a:r>
              <a:rPr lang="ru-RU" altLang="de-CZ" sz="2800" i="1" u="sng"/>
              <a:t>Мрут как мухи</a:t>
            </a:r>
            <a:r>
              <a:rPr lang="ru-RU" altLang="de-CZ" sz="2800" u="sng"/>
              <a:t> (быстро, один за другим).</a:t>
            </a:r>
          </a:p>
          <a:p>
            <a:r>
              <a:rPr lang="ru-RU" altLang="de-CZ" sz="2800" b="1"/>
              <a:t>2.</a:t>
            </a:r>
            <a:r>
              <a:rPr lang="ru-RU" altLang="de-CZ" sz="2800"/>
              <a:t> (</a:t>
            </a:r>
            <a:r>
              <a:rPr lang="ru-RU" altLang="de-CZ" sz="2800" u="sng"/>
              <a:t>1-ое лицо и 2-е лицо не употр.). О сердце, дыхании: то же, что замирать (прост.). </a:t>
            </a:r>
            <a:r>
              <a:rPr lang="ru-RU" altLang="de-CZ" sz="2800" i="1" u="sng"/>
              <a:t>Сердце мрёт.</a:t>
            </a:r>
            <a:endParaRPr lang="ru-RU" altLang="de-CZ" sz="2800" u="sng"/>
          </a:p>
          <a:p>
            <a:r>
              <a:rPr lang="ru-RU" altLang="de-CZ" sz="2800"/>
              <a:t>	</a:t>
            </a:r>
            <a:r>
              <a:rPr lang="ru-RU" altLang="de-CZ" sz="2000" i="1"/>
              <a:t>Толковый словарь Ожегова. С.И. Ожегов, Н.Ю. Шведова. 1949-1992.</a:t>
            </a:r>
            <a:endParaRPr lang="de-DE" altLang="de-CZ" sz="20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7C2BEC8C-0D9F-5D31-BEAD-7FC68CD1A7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6425" cy="14335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3200">
                <a:latin typeface="Times New Roman" panose="02020603050405020304" pitchFamily="18" charset="0"/>
              </a:rPr>
              <a:t>Sloveso II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4AC32F3C-FC13-2A18-69D6-16A1DC1462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6425" cy="5068888"/>
          </a:xfrm>
        </p:spPr>
        <p:txBody>
          <a:bodyPr/>
          <a:lstStyle/>
          <a:p>
            <a:pPr marL="338138" indent="-338138" eaLnBrk="1" hangingPunct="1"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Typy přízvuku</a:t>
            </a:r>
          </a:p>
          <a:p>
            <a:pPr marL="338138" indent="-338138" eaLnBrk="1" hangingPunct="1"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V prézentu jsou tři typy přízvuku: nejčastější má přízvuk stále na kmeni, ve všech tvarech prézentu. Vystupuje u všech sloves s přízvukem na kmeni v infinitivu a skoro u všech sloves 1., 2. a 3. slovesné třídy</a:t>
            </a:r>
          </a:p>
          <a:p>
            <a:pPr marL="338138" indent="-338138" eaLnBrk="1" hangingPunct="1"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Přízvuk na koncovce ve všech tvarech prézentu má část sloves 3., 4., 5., 6., 7., 8. a 10. třídy a několik různých sloves z menších skupin a izolovaná slovesa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Inhaltsplatzhalter 2">
            <a:extLst>
              <a:ext uri="{FF2B5EF4-FFF2-40B4-BE49-F238E27FC236}">
                <a16:creationId xmlns:a16="http://schemas.microsoft.com/office/drawing/2014/main" id="{C8EB2091-B0EB-2D18-5970-AC7E37B4456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496300" cy="6048375"/>
          </a:xfrm>
        </p:spPr>
        <p:txBody>
          <a:bodyPr/>
          <a:lstStyle/>
          <a:p>
            <a:r>
              <a:rPr lang="ru-RU" altLang="de-CZ" sz="2800"/>
              <a:t>мере́ть</a:t>
            </a:r>
          </a:p>
          <a:p>
            <a:r>
              <a:rPr lang="ru-RU" altLang="de-CZ" sz="2800" i="1"/>
              <a:t>несов. неперех. разг.-сниж.</a:t>
            </a:r>
            <a:r>
              <a:rPr lang="ru-RU" altLang="de-CZ" sz="2800"/>
              <a:t> </a:t>
            </a:r>
          </a:p>
          <a:p>
            <a:r>
              <a:rPr lang="ru-RU" altLang="de-CZ" sz="2800" b="1"/>
              <a:t>1.</a:t>
            </a:r>
            <a:r>
              <a:rPr lang="ru-RU" altLang="de-CZ" sz="2800"/>
              <a:t> Погибать, умирать (</a:t>
            </a:r>
            <a:r>
              <a:rPr lang="ru-RU" altLang="de-CZ" sz="2800" i="1"/>
              <a:t>в большом количестве, во множестве</a:t>
            </a:r>
            <a:r>
              <a:rPr lang="ru-RU" altLang="de-CZ" sz="2800"/>
              <a:t>).</a:t>
            </a:r>
          </a:p>
          <a:p>
            <a:r>
              <a:rPr lang="ru-RU" altLang="de-CZ" sz="2800" b="1"/>
              <a:t>2.</a:t>
            </a:r>
            <a:r>
              <a:rPr lang="ru-RU" altLang="de-CZ" sz="2800"/>
              <a:t> </a:t>
            </a:r>
            <a:r>
              <a:rPr lang="ru-RU" altLang="de-CZ" sz="2800" i="1"/>
              <a:t>перен.</a:t>
            </a:r>
            <a:r>
              <a:rPr lang="ru-RU" altLang="de-CZ" sz="2800"/>
              <a:t> Замирать.</a:t>
            </a:r>
          </a:p>
          <a:p>
            <a:r>
              <a:rPr lang="ru-RU" altLang="de-CZ" sz="2800"/>
              <a:t>	</a:t>
            </a:r>
            <a:r>
              <a:rPr lang="ru-RU" altLang="de-CZ" sz="2000" i="1"/>
              <a:t>Толковый словарь Ефремовой. Т. Ф. Ефремова. 2000.</a:t>
            </a:r>
            <a:endParaRPr lang="de-DE" altLang="de-CZ" sz="2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Bild 3" descr="Scannen 1.pdf">
            <a:extLst>
              <a:ext uri="{FF2B5EF4-FFF2-40B4-BE49-F238E27FC236}">
                <a16:creationId xmlns:a16="http://schemas.microsoft.com/office/drawing/2014/main" id="{43C56E55-88B9-D754-6CF9-FD0D34EA08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557338"/>
            <a:ext cx="3048000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0" name="Textfeld 4">
            <a:extLst>
              <a:ext uri="{FF2B5EF4-FFF2-40B4-BE49-F238E27FC236}">
                <a16:creationId xmlns:a16="http://schemas.microsoft.com/office/drawing/2014/main" id="{1343C7CC-8C15-D278-50CB-B23BD0776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7400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de-DE" altLang="de-CZ" sz="2800">
                <a:solidFill>
                  <a:srgbClr val="000000"/>
                </a:solidFill>
                <a:latin typeface="Times New Roman" panose="02020603050405020304" pitchFamily="18" charset="0"/>
              </a:rPr>
              <a:t>Avanesov (1987):</a:t>
            </a:r>
          </a:p>
        </p:txBody>
      </p:sp>
      <p:pic>
        <p:nvPicPr>
          <p:cNvPr id="53251" name="Bild 6" descr="Scannen.pdf">
            <a:extLst>
              <a:ext uri="{FF2B5EF4-FFF2-40B4-BE49-F238E27FC236}">
                <a16:creationId xmlns:a16="http://schemas.microsoft.com/office/drawing/2014/main" id="{4AB83BA8-179C-83E7-78F4-438A4A5C14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57338"/>
            <a:ext cx="3086100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Bild 3" descr="Scannen.pdf">
            <a:extLst>
              <a:ext uri="{FF2B5EF4-FFF2-40B4-BE49-F238E27FC236}">
                <a16:creationId xmlns:a16="http://schemas.microsoft.com/office/drawing/2014/main" id="{2BA46D99-880D-8A20-24B3-04EAC0BB2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3086100" cy="452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4" name="Bild 4" descr="Scannen.pdf">
            <a:extLst>
              <a:ext uri="{FF2B5EF4-FFF2-40B4-BE49-F238E27FC236}">
                <a16:creationId xmlns:a16="http://schemas.microsoft.com/office/drawing/2014/main" id="{9E1A058E-8614-B08C-00D9-475567BBFD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8913"/>
            <a:ext cx="3086100" cy="410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Inhaltsplatzhalter 2">
            <a:extLst>
              <a:ext uri="{FF2B5EF4-FFF2-40B4-BE49-F238E27FC236}">
                <a16:creationId xmlns:a16="http://schemas.microsoft.com/office/drawing/2014/main" id="{6A80C0A3-8ED6-9451-1144-28F0DC3A3E2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569325" cy="60483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Zaliznjak (2003) má </a:t>
            </a:r>
            <a:r>
              <a:rPr lang="ru-RU" altLang="de-CZ" sz="2800" i="1">
                <a:latin typeface="Times New Roman" panose="02020603050405020304" pitchFamily="18" charset="0"/>
              </a:rPr>
              <a:t>занялс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 </a:t>
            </a:r>
            <a:r>
              <a:rPr lang="ru-RU" altLang="de-CZ" sz="2800" i="1">
                <a:latin typeface="Times New Roman" panose="02020603050405020304" pitchFamily="18" charset="0"/>
              </a:rPr>
              <a:t>зан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лся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(nikoliv však </a:t>
            </a:r>
            <a:r>
              <a:rPr lang="ru-RU" altLang="de-CZ" sz="2800" i="1">
                <a:latin typeface="Times New Roman" panose="02020603050405020304" pitchFamily="18" charset="0"/>
              </a:rPr>
              <a:t>з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нялся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ale pouze </a:t>
            </a:r>
            <a:r>
              <a:rPr lang="ru-RU" altLang="de-CZ" sz="2800" i="1">
                <a:latin typeface="Times New Roman" panose="02020603050405020304" pitchFamily="18" charset="0"/>
              </a:rPr>
              <a:t>началс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čili odpovídá v tomto ohledu Avanesovovi (1987) i Ďurovičovi (1964)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Má i </a:t>
            </a:r>
            <a:r>
              <a:rPr lang="ru-RU" altLang="de-CZ" sz="2800" i="1">
                <a:latin typeface="Times New Roman" panose="02020603050405020304" pitchFamily="18" charset="0"/>
              </a:rPr>
              <a:t>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здал / разд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л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bez komentáře, stejně </a:t>
            </a:r>
            <a:r>
              <a:rPr lang="ru-RU" altLang="de-CZ" sz="2800" i="1">
                <a:latin typeface="Times New Roman" panose="02020603050405020304" pitchFamily="18" charset="0"/>
              </a:rPr>
              <a:t>пр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дал / прод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л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čili nereflektuje, že </a:t>
            </a:r>
            <a:r>
              <a:rPr lang="ru-RU" altLang="de-CZ" sz="2800" i="1">
                <a:latin typeface="Times New Roman" panose="02020603050405020304" pitchFamily="18" charset="0"/>
              </a:rPr>
              <a:t>прод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л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 </a:t>
            </a:r>
            <a:r>
              <a:rPr lang="ru-RU" altLang="de-CZ" sz="2800" i="1">
                <a:latin typeface="Times New Roman" panose="02020603050405020304" pitchFamily="18" charset="0"/>
              </a:rPr>
              <a:t>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здал </a:t>
            </a:r>
            <a:r>
              <a:rPr lang="cs-CZ" altLang="de-CZ" sz="2800">
                <a:latin typeface="Times New Roman" panose="02020603050405020304" pitchFamily="18" charset="0"/>
              </a:rPr>
              <a:t>se u Avanesova pouze „připouštějí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, poslední jako zastaralé (obecně musí Zaliznjak své komentáře samozřejmě redukovat na minimum)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Srov. i Kalenčuk/Kasatkin/Kasatkin (2012):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Bild 2" descr="Scannen 1.pdf">
            <a:extLst>
              <a:ext uri="{FF2B5EF4-FFF2-40B4-BE49-F238E27FC236}">
                <a16:creationId xmlns:a16="http://schemas.microsoft.com/office/drawing/2014/main" id="{7B9B60FA-F734-A2FC-F059-1B19E17037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9050"/>
            <a:ext cx="5603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Bild 1" descr="Scannen 2.pdf">
            <a:extLst>
              <a:ext uri="{FF2B5EF4-FFF2-40B4-BE49-F238E27FC236}">
                <a16:creationId xmlns:a16="http://schemas.microsoft.com/office/drawing/2014/main" id="{31DA852C-A6CF-EF9C-BC29-E92E574B6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0"/>
            <a:ext cx="56022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Bild 1" descr="Scannen 3.pdf">
            <a:extLst>
              <a:ext uri="{FF2B5EF4-FFF2-40B4-BE49-F238E27FC236}">
                <a16:creationId xmlns:a16="http://schemas.microsoft.com/office/drawing/2014/main" id="{8CCC77E8-8B85-4C4D-6C35-F3E76C04B5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0"/>
            <a:ext cx="55451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Bild 3" descr="Scannen 4.pdf">
            <a:extLst>
              <a:ext uri="{FF2B5EF4-FFF2-40B4-BE49-F238E27FC236}">
                <a16:creationId xmlns:a16="http://schemas.microsoft.com/office/drawing/2014/main" id="{80B1AE3C-E9A3-5577-488F-1CE418CEC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0"/>
            <a:ext cx="5346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1">
            <a:extLst>
              <a:ext uri="{FF2B5EF4-FFF2-40B4-BE49-F238E27FC236}">
                <a16:creationId xmlns:a16="http://schemas.microsoft.com/office/drawing/2014/main" id="{5D9BADDA-0010-0385-EAF4-A3FAD0F87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550"/>
            <a:ext cx="9144000" cy="654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>
            <a:extLst>
              <a:ext uri="{FF2B5EF4-FFF2-40B4-BE49-F238E27FC236}">
                <a16:creationId xmlns:a16="http://schemas.microsoft.com/office/drawing/2014/main" id="{15BB423F-31C1-0B51-EE09-C8DE42FC4D4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264275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Kondicionál</a:t>
            </a: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Tvoření kondicionálu je perifrastické a odpovídá préteritu s částicí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бы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я бы читал/-а/(-о), ты бы читал/-а/(-о), он бы читал, она бы читала (оно бы читало), мы бы читали, вы бы читали, они бы читали</a:t>
            </a:r>
            <a:r>
              <a:rPr lang="de-CH" altLang="de-CZ" sz="2800" i="1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я бы сказал /-а, ты бы сказал /-а</a:t>
            </a:r>
            <a:r>
              <a:rPr lang="ru-RU" altLang="de-CZ" sz="2800">
                <a:latin typeface="Times New Roman" panose="02020603050405020304" pitchFamily="18" charset="0"/>
              </a:rPr>
              <a:t> atd</a:t>
            </a:r>
            <a:r>
              <a:rPr lang="de-CH" altLang="de-CZ" sz="2800">
                <a:latin typeface="Times New Roman" panose="02020603050405020304" pitchFamily="18" charset="0"/>
              </a:rPr>
              <a:t>.</a:t>
            </a:r>
          </a:p>
          <a:p>
            <a:pPr marL="338138" indent="-338138" algn="l" eaLnBrk="1" hangingPunct="1">
              <a:spcBef>
                <a:spcPts val="8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de-CH" altLang="de-CZ" sz="2800" i="1">
              <a:latin typeface="Times New Roman" panose="02020603050405020304" pitchFamily="18" charset="0"/>
            </a:endParaRPr>
          </a:p>
          <a:p>
            <a:pPr marL="338138" indent="-338138" algn="l" eaLnBrk="1" hangingPunct="1">
              <a:spcBef>
                <a:spcPts val="8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de-CH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992B44B6-7217-5A7C-9FB2-D711799D427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5976937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Třetí typ jsou slovesa s přízvukem na koncovce v 1sg a přízvukem na kmeni v ostatních tvarech. Jedná se o několik set sloves ze 4., 5., 6., 7., 8. a 10. třídy a několik málo sloves z dalších malých skupin a izolovaných sloves. Jinak nemají společné vlastnosti, takže typ přízvuku je vázán lexikálně.</a:t>
            </a: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Toto je jediný typ pohyblivého přízvuku v prézentu, nehledě na izolované sloveso </a:t>
            </a:r>
            <a:r>
              <a:rPr lang="cs-CZ" altLang="de-CZ" sz="2800" i="1">
                <a:latin typeface="Times New Roman" panose="02020603050405020304" pitchFamily="18" charset="0"/>
              </a:rPr>
              <a:t>хотеть</a:t>
            </a: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Řada sloves kolísá mezi druhým a třetím typem přízvuku, např. </a:t>
            </a:r>
            <a:r>
              <a:rPr lang="cs-CZ" altLang="de-CZ" sz="2800" i="1">
                <a:latin typeface="Times New Roman" panose="02020603050405020304" pitchFamily="18" charset="0"/>
              </a:rPr>
              <a:t>бел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 i="1">
                <a:latin typeface="Times New Roman" panose="02020603050405020304" pitchFamily="18" charset="0"/>
              </a:rPr>
              <a:t>ть</a:t>
            </a:r>
            <a:r>
              <a:rPr lang="cs-CZ" altLang="de-CZ" sz="2800">
                <a:latin typeface="Times New Roman" panose="02020603050405020304" pitchFamily="18" charset="0"/>
              </a:rPr>
              <a:t> – </a:t>
            </a:r>
            <a:r>
              <a:rPr lang="cs-CZ" altLang="de-CZ" sz="2800" i="1">
                <a:latin typeface="Times New Roman" panose="02020603050405020304" pitchFamily="18" charset="0"/>
              </a:rPr>
              <a:t>бел</a:t>
            </a:r>
            <a:r>
              <a:rPr lang="cs-CZ" altLang="de-CZ" sz="2800" i="1" u="sng">
                <a:latin typeface="Times New Roman" panose="02020603050405020304" pitchFamily="18" charset="0"/>
              </a:rPr>
              <a:t>ю</a:t>
            </a:r>
            <a:r>
              <a:rPr lang="cs-CZ" altLang="de-CZ" sz="2800" i="1">
                <a:latin typeface="Times New Roman" panose="02020603050405020304" pitchFamily="18" charset="0"/>
              </a:rPr>
              <a:t> – б</a:t>
            </a:r>
            <a:r>
              <a:rPr lang="cs-CZ" altLang="de-CZ" sz="2800" i="1" u="sng">
                <a:latin typeface="Times New Roman" panose="02020603050405020304" pitchFamily="18" charset="0"/>
              </a:rPr>
              <a:t>е</a:t>
            </a:r>
            <a:r>
              <a:rPr lang="cs-CZ" altLang="de-CZ" sz="2800" i="1">
                <a:latin typeface="Times New Roman" panose="02020603050405020304" pitchFamily="18" charset="0"/>
              </a:rPr>
              <a:t>лишь/бел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 i="1">
                <a:latin typeface="Times New Roman" panose="02020603050405020304" pitchFamily="18" charset="0"/>
              </a:rPr>
              <a:t>шь</a:t>
            </a:r>
          </a:p>
          <a:p>
            <a:pPr marL="338138" indent="-338138" algn="l" eaLnBrk="1" hangingPunct="1">
              <a:spcBef>
                <a:spcPts val="8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cs-CZ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>
            <a:extLst>
              <a:ext uri="{FF2B5EF4-FFF2-40B4-BE49-F238E27FC236}">
                <a16:creationId xmlns:a16="http://schemas.microsoft.com/office/drawing/2014/main" id="{6198C235-6F49-E646-7F3D-95E1C9C30CE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24863" cy="6119812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Nedokonavé futurum</a:t>
            </a: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Rovněž perifrasticky se tvoří nedokonavé futurum. Skládá se z jednoduchých (v systému zcela izolovaných) futurálních tvarů slovesa </a:t>
            </a:r>
            <a:r>
              <a:rPr lang="cs-CZ" altLang="de-CZ" sz="2800" i="1">
                <a:latin typeface="Times New Roman" panose="02020603050405020304" pitchFamily="18" charset="0"/>
              </a:rPr>
              <a:t>быть</a:t>
            </a:r>
            <a:r>
              <a:rPr lang="cs-CZ" altLang="de-CZ" sz="2800">
                <a:latin typeface="Times New Roman" panose="02020603050405020304" pitchFamily="18" charset="0"/>
              </a:rPr>
              <a:t> (a infinitivu:</a:t>
            </a: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я буду читать, ты будешь читать, он/она (оно) будет читать, мы будем читать, вы будете читать, они будут читать</a:t>
            </a: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U dokonavých sloves jsou to tvary prézentu, které mají i (a převážně) futurální funkci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я прочитаю/скажу, ты прочитаешь/ скажешь, он прочитает/скажет</a:t>
            </a:r>
            <a:r>
              <a:rPr lang="ru-RU" altLang="de-CZ" sz="2800">
                <a:latin typeface="Times New Roman" panose="02020603050405020304" pitchFamily="18" charset="0"/>
              </a:rPr>
              <a:t> atd</a:t>
            </a:r>
            <a:r>
              <a:rPr lang="de-CH" altLang="de-CZ" sz="280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BE6D0E3C-E6D8-7669-762A-28B2B646792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226425" cy="6048375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Préteritum</a:t>
            </a: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Préteritum se tvoří pomocí tzv. </a:t>
            </a:r>
            <a:r>
              <a:rPr lang="cs-CZ" altLang="de-CZ" sz="2800" i="1" dirty="0">
                <a:latin typeface="Times New Roman" panose="02020603050405020304" pitchFamily="18" charset="0"/>
              </a:rPr>
              <a:t>l</a:t>
            </a:r>
            <a:r>
              <a:rPr lang="cs-CZ" altLang="de-CZ" sz="2800" dirty="0">
                <a:latin typeface="Times New Roman" panose="02020603050405020304" pitchFamily="18" charset="0"/>
              </a:rPr>
              <a:t>-</a:t>
            </a:r>
            <a:r>
              <a:rPr lang="cs-CZ" altLang="de-CZ" sz="2800" dirty="0" err="1">
                <a:latin typeface="Times New Roman" panose="02020603050405020304" pitchFamily="18" charset="0"/>
              </a:rPr>
              <a:t>ového</a:t>
            </a:r>
            <a:r>
              <a:rPr lang="cs-CZ" altLang="de-CZ" sz="2800" dirty="0">
                <a:latin typeface="Times New Roman" panose="02020603050405020304" pitchFamily="18" charset="0"/>
              </a:rPr>
              <a:t> tvaru, bývalého příčestí, které ve staré ruštině spolu s pomocným slovesem БЫТИ  tvořilo perfektum: ПИСАЛЪ ЕСМЬ, ПИСАЛЪ ЕСИ, ПИСАЛЪ ЕСТЬ atd. Ztráta tvarů přítomného času slovesa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быть</a:t>
            </a:r>
            <a:r>
              <a:rPr lang="cs-CZ" altLang="de-CZ" sz="2800" dirty="0">
                <a:latin typeface="Times New Roman" panose="02020603050405020304" pitchFamily="18" charset="0"/>
              </a:rPr>
              <a:t> vede k dnešním tvarům, v nichž </a:t>
            </a:r>
            <a:r>
              <a:rPr lang="cs-CZ" altLang="de-CZ" sz="2800" i="1" dirty="0">
                <a:latin typeface="Times New Roman" panose="02020603050405020304" pitchFamily="18" charset="0"/>
              </a:rPr>
              <a:t>l</a:t>
            </a:r>
            <a:r>
              <a:rPr lang="cs-CZ" altLang="de-CZ" sz="2800" dirty="0">
                <a:latin typeface="Times New Roman" panose="02020603050405020304" pitchFamily="18" charset="0"/>
              </a:rPr>
              <a:t>-</a:t>
            </a:r>
            <a:r>
              <a:rPr lang="cs-CZ" altLang="de-CZ" sz="2800" dirty="0" err="1">
                <a:latin typeface="Times New Roman" panose="02020603050405020304" pitchFamily="18" charset="0"/>
              </a:rPr>
              <a:t>ový</a:t>
            </a:r>
            <a:r>
              <a:rPr lang="cs-CZ" altLang="de-CZ" sz="2800" dirty="0">
                <a:latin typeface="Times New Roman" panose="02020603050405020304" pitchFamily="18" charset="0"/>
              </a:rPr>
              <a:t> tvar nemá koncovku pro osobu, ale má koncovky pro nominální rod a číslo. Osobu lze vyjádřit pouze pomocí explicitního subjektového zájmen</a:t>
            </a:r>
            <a:r>
              <a:rPr lang="ru-RU" altLang="de-CZ" sz="2800" dirty="0">
                <a:latin typeface="Times New Roman" panose="02020603050405020304" pitchFamily="18" charset="0"/>
              </a:rPr>
              <a:t>а</a:t>
            </a:r>
            <a:r>
              <a:rPr lang="cs-CZ" altLang="de-CZ" sz="2800" dirty="0">
                <a:latin typeface="Times New Roman" panose="02020603050405020304" pitchFamily="18" charset="0"/>
              </a:rPr>
              <a:t>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5CF4EDAF-1E06-C898-2ED2-DB0B3AFB750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226425" cy="6408737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я писал, -а (-о), ты писал, -а (-о), он писал / она писала (оно писало), мы писали, вы писали, они писали</a:t>
            </a: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Tvoření préterita jako takového je tedy velmi jednoduché; je však třeba se podívat na tvoření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-ového tvaru (vystupujícího jinak i v kondicionálu)</a:t>
            </a: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Ve většině případů se tvoří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-ový tvar od infinitivního kmene</a:t>
            </a:r>
            <a:r>
              <a:rPr lang="ru-RU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дела-ть – дела-л, писа-ть – писа-л, ходи-ть – ходи-л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atd. Platí to pro 1. až 8. třídu, část 10. třídy a většinu izolovaných sloves, pokud se interpretuje infinitiv takto: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cs-CZ" altLang="de-CZ" sz="2800" i="1">
                <a:latin typeface="Times New Roman" panose="02020603050405020304" pitchFamily="18" charset="0"/>
              </a:rPr>
              <a:t>ве-сти – вё-л, е-сть – е-л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0224C49F-C160-5FAC-E8DC-5F83B5623F9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353425" cy="6192837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de-CH" altLang="de-CZ" sz="2800">
                <a:latin typeface="Times New Roman" panose="02020603050405020304" pitchFamily="18" charset="0"/>
              </a:rPr>
              <a:t>Typ </a:t>
            </a:r>
            <a:r>
              <a:rPr lang="ru-RU" altLang="de-CZ" sz="2800" i="1">
                <a:latin typeface="Times New Roman" panose="02020603050405020304" pitchFamily="18" charset="0"/>
              </a:rPr>
              <a:t>вести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v 10. třídě se vyznačuje dentální plozivou v prézentu </a:t>
            </a:r>
            <a:r>
              <a:rPr lang="cs-CZ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веду</a:t>
            </a:r>
            <a:r>
              <a:rPr lang="cs-CZ" altLang="de-CZ" sz="2800" i="1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; tato hláska chybí v infinitivu i v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-ovém tvaru. Chápeme-li -</a:t>
            </a:r>
            <a:r>
              <a:rPr lang="cs-CZ" altLang="de-CZ" sz="2800" i="1">
                <a:latin typeface="Times New Roman" panose="02020603050405020304" pitchFamily="18" charset="0"/>
              </a:rPr>
              <a:t>сти</a:t>
            </a:r>
            <a:r>
              <a:rPr lang="cs-CZ" altLang="de-CZ" sz="2800">
                <a:latin typeface="Times New Roman" panose="02020603050405020304" pitchFamily="18" charset="0"/>
              </a:rPr>
              <a:t> jako koncovku infinitivu, tak se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-ový tvar tvoří pravidelně</a:t>
            </a: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Problém tvoří derivovaná slovesa s -</a:t>
            </a:r>
            <a:r>
              <a:rPr lang="cs-CZ" altLang="de-CZ" sz="2800" i="1">
                <a:latin typeface="Times New Roman" panose="02020603050405020304" pitchFamily="18" charset="0"/>
              </a:rPr>
              <a:t>честь</a:t>
            </a:r>
            <a:r>
              <a:rPr lang="cs-CZ" altLang="de-CZ" sz="2800">
                <a:latin typeface="Times New Roman" panose="02020603050405020304" pitchFamily="18" charset="0"/>
              </a:rPr>
              <a:t> (</a:t>
            </a:r>
            <a:r>
              <a:rPr lang="cs-CZ" altLang="de-CZ" sz="2800" i="1">
                <a:latin typeface="Times New Roman" panose="02020603050405020304" pitchFamily="18" charset="0"/>
              </a:rPr>
              <a:t>проч</a:t>
            </a:r>
            <a:r>
              <a:rPr lang="cs-CZ" altLang="de-CZ" sz="2800" i="1" u="sng">
                <a:latin typeface="Times New Roman" panose="02020603050405020304" pitchFamily="18" charset="0"/>
              </a:rPr>
              <a:t>е</a:t>
            </a:r>
            <a:r>
              <a:rPr lang="cs-CZ" altLang="de-CZ" sz="2800" i="1">
                <a:latin typeface="Times New Roman" panose="02020603050405020304" pitchFamily="18" charset="0"/>
              </a:rPr>
              <a:t>сть</a:t>
            </a:r>
            <a:r>
              <a:rPr lang="cs-CZ" altLang="de-CZ" sz="2800">
                <a:latin typeface="Times New Roman" panose="02020603050405020304" pitchFamily="18" charset="0"/>
              </a:rPr>
              <a:t> aj.): jestliže infinitivní kmen je /če/, tak v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-ovém tvaru oproti tomu je </a:t>
            </a:r>
            <a:r>
              <a:rPr lang="cs-CZ" altLang="de-CZ" sz="2800" i="1">
                <a:latin typeface="Times New Roman" panose="02020603050405020304" pitchFamily="18" charset="0"/>
              </a:rPr>
              <a:t>прочёл</a:t>
            </a:r>
            <a:r>
              <a:rPr lang="cs-CZ" altLang="de-CZ" sz="2800">
                <a:latin typeface="Times New Roman" panose="02020603050405020304" pitchFamily="18" charset="0"/>
              </a:rPr>
              <a:t>. Vokál /o/ v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-ovém tvaru je ovšem pohyblivý </a:t>
            </a:r>
            <a:r>
              <a:rPr lang="cs-CZ" altLang="de-CZ" sz="2800" i="1">
                <a:latin typeface="Times New Roman" panose="02020603050405020304" pitchFamily="18" charset="0"/>
              </a:rPr>
              <a:t>(прочл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 i="1">
                <a:latin typeface="Times New Roman" panose="02020603050405020304" pitchFamily="18" charset="0"/>
              </a:rPr>
              <a:t>, прочл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 i="1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, takže kmen je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cs-CZ" altLang="de-CZ" sz="2800">
                <a:latin typeface="Times New Roman" panose="02020603050405020304" pitchFamily="18" charset="0"/>
              </a:rPr>
              <a:t>/č#/. Tato interpretace je možná i pro infinitiv, jestli tam vidíme pohyblivý vokál /e/. Odpovídá i prézentu, kde vystupuje patrně kmen</a:t>
            </a:r>
            <a:r>
              <a:rPr lang="de-CH" altLang="de-CZ" sz="2800">
                <a:latin typeface="Times New Roman" panose="02020603050405020304" pitchFamily="18" charset="0"/>
              </a:rPr>
              <a:t> /</a:t>
            </a:r>
            <a:r>
              <a:rPr lang="en-US" altLang="de-CZ" sz="2800">
                <a:latin typeface="Times New Roman" panose="02020603050405020304" pitchFamily="18" charset="0"/>
              </a:rPr>
              <a:t>č#</a:t>
            </a:r>
            <a:r>
              <a:rPr lang="cs-CZ" altLang="de-CZ" sz="2800">
                <a:latin typeface="Times New Roman" panose="02020603050405020304" pitchFamily="18" charset="0"/>
              </a:rPr>
              <a:t>t</a:t>
            </a:r>
            <a:r>
              <a:rPr lang="de-CH" altLang="de-CZ" sz="2800">
                <a:latin typeface="Times New Roman" panose="02020603050405020304" pitchFamily="18" charset="0"/>
              </a:rPr>
              <a:t>/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прочт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, прочтёшь</a:t>
            </a:r>
            <a:r>
              <a:rPr lang="de-CH" altLang="de-CZ" sz="2800" i="1">
                <a:latin typeface="Times New Roman" panose="02020603050405020304" pitchFamily="18" charset="0"/>
              </a:rPr>
              <a:t>)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FC4CEB94-1368-6EF4-716F-71724DF564E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24863" cy="6472237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Stejnou distribuci pohyblivých vokálů má i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жечь</a:t>
            </a:r>
            <a:r>
              <a:rPr lang="cs-CZ" altLang="de-CZ" sz="2800" dirty="0">
                <a:latin typeface="Times New Roman" panose="02020603050405020304" pitchFamily="18" charset="0"/>
              </a:rPr>
              <a:t> s prézentem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жгу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жжёшь</a:t>
            </a:r>
            <a:r>
              <a:rPr lang="cs-CZ" altLang="de-CZ" sz="2800" dirty="0">
                <a:latin typeface="Times New Roman" panose="02020603050405020304" pitchFamily="18" charset="0"/>
              </a:rPr>
              <a:t> a préteritem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жёг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жгла</a:t>
            </a:r>
            <a:r>
              <a:rPr lang="cs-CZ" altLang="de-CZ" sz="2800" dirty="0">
                <a:latin typeface="Times New Roman" panose="02020603050405020304" pitchFamily="18" charset="0"/>
              </a:rPr>
              <a:t>; tvoření </a:t>
            </a:r>
            <a:r>
              <a:rPr lang="cs-CZ" altLang="de-CZ" sz="2800" i="1" dirty="0">
                <a:latin typeface="Times New Roman" panose="02020603050405020304" pitchFamily="18" charset="0"/>
              </a:rPr>
              <a:t>l</a:t>
            </a:r>
            <a:r>
              <a:rPr lang="cs-CZ" altLang="de-CZ" sz="2800" dirty="0">
                <a:latin typeface="Times New Roman" panose="02020603050405020304" pitchFamily="18" charset="0"/>
              </a:rPr>
              <a:t>-</a:t>
            </a:r>
            <a:r>
              <a:rPr lang="cs-CZ" altLang="de-CZ" sz="2800" dirty="0" err="1">
                <a:latin typeface="Times New Roman" panose="02020603050405020304" pitchFamily="18" charset="0"/>
              </a:rPr>
              <a:t>ového</a:t>
            </a:r>
            <a:r>
              <a:rPr lang="cs-CZ" altLang="de-CZ" sz="2800" dirty="0">
                <a:latin typeface="Times New Roman" panose="02020603050405020304" pitchFamily="18" charset="0"/>
              </a:rPr>
              <a:t> tvaru zde ovšem sleduje pravidla pro velární kmeny 10. slovesné třídy, tedy typ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мочь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печь</a:t>
            </a:r>
            <a:endParaRPr lang="cs-CZ" altLang="de-CZ" sz="2800" i="1" dirty="0">
              <a:latin typeface="Times New Roman" panose="02020603050405020304" pitchFamily="18" charset="0"/>
            </a:endParaRP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Týž pohyblivý vokál má v préteritu i sloveso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идт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и</a:t>
            </a:r>
            <a:r>
              <a:rPr lang="cs-CZ" altLang="de-CZ" sz="2800" dirty="0">
                <a:latin typeface="Times New Roman" panose="02020603050405020304" pitchFamily="18" charset="0"/>
              </a:rPr>
              <a:t>, které tvoří </a:t>
            </a:r>
            <a:r>
              <a:rPr lang="cs-CZ" altLang="de-CZ" sz="2800" i="1" dirty="0">
                <a:latin typeface="Times New Roman" panose="02020603050405020304" pitchFamily="18" charset="0"/>
              </a:rPr>
              <a:t>l</a:t>
            </a:r>
            <a:r>
              <a:rPr lang="cs-CZ" altLang="de-CZ" sz="2800" dirty="0">
                <a:latin typeface="Times New Roman" panose="02020603050405020304" pitchFamily="18" charset="0"/>
              </a:rPr>
              <a:t>-</a:t>
            </a:r>
            <a:r>
              <a:rPr lang="cs-CZ" altLang="de-CZ" sz="2800" dirty="0" err="1">
                <a:latin typeface="Times New Roman" panose="02020603050405020304" pitchFamily="18" charset="0"/>
              </a:rPr>
              <a:t>ový</a:t>
            </a:r>
            <a:r>
              <a:rPr lang="cs-CZ" altLang="de-CZ" sz="2800" dirty="0">
                <a:latin typeface="Times New Roman" panose="02020603050405020304" pitchFamily="18" charset="0"/>
              </a:rPr>
              <a:t> tvar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supletivně</a:t>
            </a:r>
            <a:r>
              <a:rPr lang="cs-CZ" altLang="de-CZ" sz="2800" dirty="0">
                <a:latin typeface="Times New Roman" panose="02020603050405020304" pitchFamily="18" charset="0"/>
              </a:rPr>
              <a:t> od kmene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š</a:t>
            </a:r>
            <a:r>
              <a:rPr lang="cs-CZ" altLang="de-CZ" sz="2800" dirty="0">
                <a:latin typeface="Times New Roman" panose="02020603050405020304" pitchFamily="18" charset="0"/>
              </a:rPr>
              <a:t>#/: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шёл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шла</a:t>
            </a:r>
            <a:endParaRPr lang="cs-CZ" altLang="de-CZ" sz="2800" i="1" dirty="0">
              <a:latin typeface="Times New Roman" panose="02020603050405020304" pitchFamily="18" charset="0"/>
            </a:endParaRP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Některá slovesa mají v </a:t>
            </a:r>
            <a:r>
              <a:rPr lang="cs-CZ" altLang="de-CZ" sz="2800" i="1" dirty="0">
                <a:latin typeface="Times New Roman" panose="02020603050405020304" pitchFamily="18" charset="0"/>
              </a:rPr>
              <a:t>l</a:t>
            </a:r>
            <a:r>
              <a:rPr lang="cs-CZ" altLang="de-CZ" sz="2800" dirty="0">
                <a:latin typeface="Times New Roman" panose="02020603050405020304" pitchFamily="18" charset="0"/>
              </a:rPr>
              <a:t>-</a:t>
            </a:r>
            <a:r>
              <a:rPr lang="cs-CZ" altLang="de-CZ" sz="2800" dirty="0" err="1">
                <a:latin typeface="Times New Roman" panose="02020603050405020304" pitchFamily="18" charset="0"/>
              </a:rPr>
              <a:t>ovém</a:t>
            </a:r>
            <a:r>
              <a:rPr lang="cs-CZ" altLang="de-CZ" sz="2800" dirty="0">
                <a:latin typeface="Times New Roman" panose="02020603050405020304" pitchFamily="18" charset="0"/>
              </a:rPr>
              <a:t> tvaru kmen končící na konsonant. V těchto případech chybí v mužském tvaru </a:t>
            </a:r>
            <a:r>
              <a:rPr lang="cs-CZ" altLang="de-CZ" sz="2800" i="1" dirty="0">
                <a:latin typeface="Times New Roman" panose="02020603050405020304" pitchFamily="18" charset="0"/>
              </a:rPr>
              <a:t>l</a:t>
            </a:r>
            <a:r>
              <a:rPr lang="cs-CZ" altLang="de-CZ" sz="2800" dirty="0">
                <a:latin typeface="Times New Roman" panose="02020603050405020304" pitchFamily="18" charset="0"/>
              </a:rPr>
              <a:t>-</a:t>
            </a:r>
            <a:r>
              <a:rPr lang="cs-CZ" altLang="de-CZ" sz="2800" dirty="0" err="1">
                <a:latin typeface="Times New Roman" panose="02020603050405020304" pitchFamily="18" charset="0"/>
              </a:rPr>
              <a:t>ového</a:t>
            </a:r>
            <a:r>
              <a:rPr lang="cs-CZ" altLang="de-CZ" sz="2800" dirty="0">
                <a:latin typeface="Times New Roman" panose="02020603050405020304" pitchFamily="18" charset="0"/>
              </a:rPr>
              <a:t> tvaru sufix </a:t>
            </a:r>
            <a:r>
              <a:rPr lang="cs-CZ" altLang="de-CZ" sz="2800" i="1" dirty="0">
                <a:latin typeface="Times New Roman" panose="02020603050405020304" pitchFamily="18" charset="0"/>
              </a:rPr>
              <a:t>l</a:t>
            </a:r>
            <a:r>
              <a:rPr lang="ru-RU" altLang="de-CZ" sz="2800" i="1" dirty="0">
                <a:latin typeface="Times New Roman" panose="02020603050405020304" pitchFamily="18" charset="0"/>
              </a:rPr>
              <a:t> (мог, нёс)</a:t>
            </a:r>
            <a:r>
              <a:rPr lang="cs-CZ" altLang="de-CZ" sz="2800" dirty="0">
                <a:latin typeface="Times New Roman" panose="02020603050405020304" pitchFamily="18" charset="0"/>
              </a:rPr>
              <a:t>. Za sebou stojí dvě nuly, nulový alomorf sufixu -</a:t>
            </a:r>
            <a:r>
              <a:rPr lang="cs-CZ" altLang="de-CZ" sz="2800" i="1" dirty="0">
                <a:latin typeface="Times New Roman" panose="02020603050405020304" pitchFamily="18" charset="0"/>
              </a:rPr>
              <a:t>l</a:t>
            </a:r>
            <a:r>
              <a:rPr lang="cs-CZ" altLang="de-CZ" sz="2800" dirty="0">
                <a:latin typeface="Times New Roman" panose="02020603050405020304" pitchFamily="18" charset="0"/>
              </a:rPr>
              <a:t>- a obyčejná nulová koncovka tvaru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sg</a:t>
            </a:r>
            <a:r>
              <a:rPr lang="cs-CZ" altLang="de-CZ" sz="2800" dirty="0">
                <a:latin typeface="Times New Roman" panose="02020603050405020304" pitchFamily="18" charset="0"/>
              </a:rPr>
              <a:t>. m. </a:t>
            </a:r>
            <a:r>
              <a:rPr lang="cs-CZ" altLang="de-CZ" sz="2800" i="1" dirty="0">
                <a:latin typeface="Times New Roman" panose="02020603050405020304" pitchFamily="18" charset="0"/>
              </a:rPr>
              <a:t>l</a:t>
            </a:r>
            <a:r>
              <a:rPr lang="cs-CZ" altLang="de-CZ" sz="2800" dirty="0">
                <a:latin typeface="Times New Roman" panose="02020603050405020304" pitchFamily="18" charset="0"/>
              </a:rPr>
              <a:t>-</a:t>
            </a:r>
            <a:r>
              <a:rPr lang="cs-CZ" altLang="de-CZ" sz="2800" dirty="0" err="1">
                <a:latin typeface="Times New Roman" panose="02020603050405020304" pitchFamily="18" charset="0"/>
              </a:rPr>
              <a:t>ového</a:t>
            </a:r>
            <a:r>
              <a:rPr lang="cs-CZ" altLang="de-CZ" sz="2800" dirty="0">
                <a:latin typeface="Times New Roman" panose="02020603050405020304" pitchFamily="18" charset="0"/>
              </a:rPr>
              <a:t> tvaru. </a:t>
            </a:r>
          </a:p>
          <a:p>
            <a:pPr marL="338138" indent="-338138" algn="l" eaLnBrk="1" hangingPunct="1">
              <a:spcBef>
                <a:spcPts val="8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9B71966A-59C4-3946-CFBE-E3FF2ED5E5E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264275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U sloves 10. třídy takto tvořených je kmen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-ového tvaru a prézentu totožný:</a:t>
            </a: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нест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 – нес-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нёс-Ø-Ø – нес-л-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, мочь – мог-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мог-Ø-Ø – мог-л-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, грест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>
                <a:latin typeface="Times New Roman" panose="02020603050405020304" pitchFamily="18" charset="0"/>
              </a:rPr>
              <a:t> – </a:t>
            </a:r>
            <a:r>
              <a:rPr lang="ru-RU" altLang="de-CZ" sz="2800" i="1">
                <a:latin typeface="Times New Roman" panose="02020603050405020304" pitchFamily="18" charset="0"/>
              </a:rPr>
              <a:t>греб-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грёб-Ø-Ø – греб-л-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atd.</a:t>
            </a: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Jedná se o kmeny na veláru (/k/, /g/), bilabiálu (/b/) nebo dentální frikativ (/s/, /z/); kromě toho tvoří své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-ové tvary takto analogicky slovesa s kořenem -šib-: </a:t>
            </a:r>
            <a:r>
              <a:rPr lang="ru-RU" altLang="de-CZ" sz="2800" i="1">
                <a:latin typeface="Times New Roman" panose="02020603050405020304" pitchFamily="18" charset="0"/>
              </a:rPr>
              <a:t>ошиб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ться – ошиб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сь – ошибёшься – ош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бся - ош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блась</a:t>
            </a:r>
          </a:p>
          <a:p>
            <a:pPr marL="338138" indent="-338138" algn="l" eaLnBrk="1" hangingPunct="1">
              <a:spcBef>
                <a:spcPts val="8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ru-RU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615DF7B6-A567-566F-7A22-657E3063F90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640763" cy="6335712"/>
          </a:xfrm>
        </p:spPr>
        <p:txBody>
          <a:bodyPr anchor="t"/>
          <a:lstStyle/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U takto tvořených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-ových tvarů sloves 9. třídy je třeba vycházet ze zvláštního préteritálního kmene, protože sufix /n(u)/ přítomný jak v prézentu tak v infinitivu je vynechán: </a:t>
            </a:r>
            <a:r>
              <a:rPr lang="cs-CZ" altLang="de-CZ" sz="2800" i="1">
                <a:latin typeface="Times New Roman" panose="02020603050405020304" pitchFamily="18" charset="0"/>
              </a:rPr>
              <a:t>мёрзнуть – мёрзну – мёрзнешь – мёрз/мёрзнул – мёрзла</a:t>
            </a:r>
          </a:p>
          <a:p>
            <a:pPr marL="338138" indent="-338138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Přitom mohou – jak ukazuje příklad – existovat vedlejší tvary mužského tvaru se sufixem /n(u)/, u části těchto sloves se tvoří mužský tvar pouze se sufixem /nu/, ostatní tvary bez tohoto sufixu. Přitom zhruba platí, že jednoduchá slovesa sufix v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-ovém tvaru povinně nebo alespoň fakultativně uchovávají, zatímco prefigovaná slovesa ho většinou povinně ztrácejí: vedle </a:t>
            </a:r>
            <a:r>
              <a:rPr lang="cs-CZ" altLang="de-CZ" sz="2800" i="1">
                <a:latin typeface="Times New Roman" panose="02020603050405020304" pitchFamily="18" charset="0"/>
              </a:rPr>
              <a:t>мёрз</a:t>
            </a:r>
            <a:r>
              <a:rPr lang="cs-CZ" altLang="de-CZ" sz="2800">
                <a:latin typeface="Times New Roman" panose="02020603050405020304" pitchFamily="18" charset="0"/>
              </a:rPr>
              <a:t> je tedy i </a:t>
            </a:r>
            <a:r>
              <a:rPr lang="cs-CZ" altLang="de-CZ" sz="2800" i="1">
                <a:latin typeface="Times New Roman" panose="02020603050405020304" pitchFamily="18" charset="0"/>
              </a:rPr>
              <a:t>мёрзнул</a:t>
            </a:r>
            <a:r>
              <a:rPr lang="cs-CZ" altLang="de-CZ" sz="2800">
                <a:latin typeface="Times New Roman" panose="02020603050405020304" pitchFamily="18" charset="0"/>
              </a:rPr>
              <a:t>, ale k slovesu </a:t>
            </a:r>
            <a:r>
              <a:rPr lang="cs-CZ" altLang="de-CZ" sz="2800" i="1">
                <a:latin typeface="Times New Roman" panose="02020603050405020304" pitchFamily="18" charset="0"/>
              </a:rPr>
              <a:t>замёрзнуть</a:t>
            </a:r>
            <a:r>
              <a:rPr lang="cs-CZ" altLang="de-CZ" sz="2800">
                <a:latin typeface="Times New Roman" panose="02020603050405020304" pitchFamily="18" charset="0"/>
              </a:rPr>
              <a:t> je jenom </a:t>
            </a:r>
            <a:r>
              <a:rPr lang="ru-RU" altLang="de-CZ" sz="2800" i="1">
                <a:latin typeface="Times New Roman" panose="02020603050405020304" pitchFamily="18" charset="0"/>
              </a:rPr>
              <a:t>замёрз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2165</Words>
  <Application>Microsoft Macintosh PowerPoint</Application>
  <PresentationFormat>Bildschirmpräsentation (4:3)</PresentationFormat>
  <Paragraphs>66</Paragraphs>
  <Slides>30</Slides>
  <Notes>20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3" baseType="lpstr">
      <vt:lpstr>Arial</vt:lpstr>
      <vt:lpstr>Times New Roman</vt:lpstr>
      <vt:lpstr>Office-Design</vt:lpstr>
      <vt:lpstr>Morfologie ruštiny</vt:lpstr>
      <vt:lpstr>Sloveso II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2379</cp:revision>
  <cp:lastPrinted>1601-01-01T00:00:00Z</cp:lastPrinted>
  <dcterms:created xsi:type="dcterms:W3CDTF">2010-03-17T05:32:37Z</dcterms:created>
  <dcterms:modified xsi:type="dcterms:W3CDTF">2026-04-15T10:35:15Z</dcterms:modified>
</cp:coreProperties>
</file>