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1" r:id="rId3"/>
    <p:sldId id="262" r:id="rId4"/>
    <p:sldId id="257" r:id="rId5"/>
    <p:sldId id="258" r:id="rId6"/>
    <p:sldId id="268" r:id="rId7"/>
    <p:sldId id="265" r:id="rId8"/>
    <p:sldId id="273" r:id="rId9"/>
    <p:sldId id="27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5T08:03:27.563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215 75,'-8'-1,"0"0,-1-1,1 0,0 0,-8-5,-8-1,-16-2,26 7,-1-1,1 0,0-1,-20-10,34 15,0 0,0 0,-1 0,1 0,0 0,0 0,0 0,0 0,0 0,0 0,0 0,0-1,0 1,0 0,0 0,-1 0,1 0,0 0,0 0,0 0,0 0,0 0,0 0,0 0,0-1,0 1,0 0,0 0,0 0,0 0,0 0,0 0,0 0,0 0,0 0,0-1,0 1,0 0,0 0,0 0,0 0,0 0,0 0,0 0,0 0,0 0,0-1,0 1,1 0,-1 0,0 0,0 0,0 0,0 0,0 0,0 0,0 0,0 0,0 0,0 0,0 0,1 0,-1 0,11-3,14 0,53 3,0 4,-1 3,88 19,226 70,-194-44,299 66,-331-80,485 78,-82-17,-508-86,323 64,0-30,-362-47,-21 0,0 0,0 0,0-1,0 1,0 0,0 0,0 0,0 0,0 0,0 0,-1 0,1 0,0 0,0 0,0 0,0 0,0 0,0 0,0 0,0-1,0 1,0 0,0 0,0 0,0 0,0 0,0 0,0 0,0 0,0 0,0 0,0 0,0 0,0 0,0 0,0-1,1 1,-1 0,0 0,0 0,0 0,0 0,0 0,0 0,0 0,0 0,0 0,0 0,0 0,-33-10,27 8,-474-79,117 26,-394-66,744 120,5 1,0-1,0 1,0-2,0 1,0-1,0 0,1-1,-1 0,-10-5,18 8,-1 0,1-1,-1 1,1 0,-1 0,1 0,0-1,-1 1,1 0,0-1,-1 1,1 0,0-1,-1 1,1 0,0-1,0 1,-1-1,1 1,0 0,0-1,0 1,0-1,0 1,-1-1,1 1,0-1,0 1,0-1,0 1,0-1,0 1,1 0,-1-1,0 0,16-8,27 4,358 3,-192 4,-143-2,-7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5T08:03:49.737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1,'4'0,"6"0,5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5T08:03:52.023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2972 3504,'-2'0,"-1"0,0 0,0 1,0-1,1 1,-1-1,0 1,0 0,1 0,-1 0,1 0,-1 0,1 1,-1-1,1 1,0 0,0 0,0 0,0 0,-3 3,1 2,-1 0,2 1,-1-1,1 1,-3 11,4-12,0-1,0 0,-1 0,1 1,-1-1,-1-1,1 1,-1 0,-6 6,8-13,0-12,19-473,-15 464,-1 37,0 39,-1-54,1 50,-2 46,30-223,-12 54,-14 187,-4 83,1-324,-1 205,-17 112,15-175,2-26,3-27,4-1,1-15,21-77,-22 193,-8-5,-3 0,-2 0,-20 75,20-113,4-29,3-34,29-166,-28 203,0 1,1-1,0 0,0 1,0-1,1 1,0-1,0 1,1 0,-1 1,6-7,-9 12,0 0,0 0,1 0,-1 0,0-1,0 1,0 0,1 0,-1 0,0 0,0 0,1 0,-1 0,0 0,0 0,1 0,-1 0,0 0,0 0,1 0,-1 0,0 0,0 0,0 0,1 0,-1 0,0 1,0-1,1 0,-1 0,0 0,0 0,0 0,0 1,1-1,-1 0,0 0,0 0,0 1,0-1,0 0,1 0,-1 0,0 1,0-1,0 0,0 0,0 1,0-1,0 0,0 0,0 1,0-1,0 0,0 0,0 1,0-1,0 0,0 0,0 1,-1-1,0 18,-4 17,4-22,0 0,-2-1,1 1,-2-1,1 0,-9 18,7-28,1-10,0-13,6 3,0-1,1 1,0 0,2 0,0 0,1 1,1-1,0 1,17-27,-23 43,-1 0,1 0,0 0,-1 0,1 0,0 0,0 0,0 0,0 0,0 0,0 0,0 0,0 1,0-1,0 1,2-1,-3 1,1 0,-1 0,1 0,-1 0,0 1,1-1,-1 0,0 0,1 1,-1-1,0 0,1 1,-1-1,0 0,0 1,0-1,1 1,-1-1,0 0,0 1,0-1,0 1,0-1,1 0,-1 1,0-1,0 1,0-1,0 1,-3 44,-44 134,37-159,9-20,1-1,0 1,-1 0,1-1,0 1,-1 0,1 0,0-1,-1 1,1 0,0-1,0 1,-1-1,1 1,0 0,0-1,0 1,0-1,0 1,0-1,-1 1,1 0,0-1,0 1,0-1,0 1,1-1,-3-49,2 45,0-35,1-1,2 1,10-52,-7 57,-2 0,-1 0,-1 0,-7-65,4 94,0-1,-1 0,0 1,0-1,0 1,-1-1,0 1,0 0,-6-8,-41-49,27 37,-526-599,-420-326,623 627,-41-43,44 36,66 60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3/15/2023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6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0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3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7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13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9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3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3/15/2023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4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23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6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0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jc.dialogy.cz/?q=node/89#_ftn2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customXml" Target="../ink/ink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70C1FC-B2DA-EA78-9603-A8F89915D5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346" b="8385"/>
          <a:stretch/>
        </p:blipFill>
        <p:spPr>
          <a:xfrm>
            <a:off x="21" y="10"/>
            <a:ext cx="12191979" cy="6857990"/>
          </a:xfrm>
          <a:prstGeom prst="rect">
            <a:avLst/>
          </a:prstGeom>
        </p:spPr>
      </p:pic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7C1C19-5593-C56E-AA83-6A6654688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cs-CZ" sz="5300" dirty="0"/>
              <a:t>Filmové Videorecenze: </a:t>
            </a:r>
            <a:r>
              <a:rPr lang="cs-CZ" sz="3200" dirty="0"/>
              <a:t>profesionál vs. fanoušek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B2F3A1-39FD-B655-3C47-EDAA92E88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330" y="5053831"/>
            <a:ext cx="865278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1600" dirty="0"/>
              <a:t>Bakalářský seminář – Tereza Brokešová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43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89534E-E5D0-05DD-8C36-E3A2CA40A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Vybrané videorecenze</a:t>
            </a:r>
          </a:p>
        </p:txBody>
      </p:sp>
    </p:spTree>
    <p:extLst>
      <p:ext uri="{BB962C8B-B14F-4D97-AF65-F5344CB8AC3E}">
        <p14:creationId xmlns:p14="http://schemas.microsoft.com/office/powerpoint/2010/main" val="338632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18CDD6-6907-B5BF-DF1D-E14E1AA02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431" y="621309"/>
            <a:ext cx="3874008" cy="1086704"/>
          </a:xfrm>
        </p:spPr>
        <p:txBody>
          <a:bodyPr>
            <a:normAutofit/>
          </a:bodyPr>
          <a:lstStyle/>
          <a:p>
            <a:r>
              <a:rPr lang="cs-CZ" dirty="0"/>
              <a:t>PROFESIONÁL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340A0D-3CA6-68EB-9288-1EEA0A13E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431" y="1708013"/>
            <a:ext cx="4897228" cy="4901164"/>
          </a:xfrm>
        </p:spPr>
        <p:txBody>
          <a:bodyPr>
            <a:normAutofit fontScale="92500" lnSpcReduction="20000"/>
          </a:bodyPr>
          <a:lstStyle/>
          <a:p>
            <a:r>
              <a:rPr lang="cs-CZ" sz="1900" dirty="0"/>
              <a:t>Maminky a padouši mají vždycky pravdu. Alespoň v komiksových filmech</a:t>
            </a:r>
          </a:p>
          <a:p>
            <a:r>
              <a:rPr lang="cs-CZ" sz="1900" dirty="0"/>
              <a:t>Drama Ucho zničilo svého scénáristu, ale Bohdalová a ostatní vyvázli bez úhony</a:t>
            </a:r>
          </a:p>
          <a:p>
            <a:pPr marL="0" indent="0">
              <a:buNone/>
            </a:pPr>
            <a:r>
              <a:rPr lang="cs-CZ" sz="1900" dirty="0"/>
              <a:t>--- </a:t>
            </a:r>
          </a:p>
          <a:p>
            <a:r>
              <a:rPr lang="cs-CZ" sz="1900" dirty="0"/>
              <a:t>Nehoří, má panenko, ale padají </a:t>
            </a:r>
            <a:r>
              <a:rPr lang="cs-CZ" sz="1900" dirty="0" err="1"/>
              <a:t>chemtrails</a:t>
            </a:r>
            <a:endParaRPr lang="cs-CZ" sz="1900" dirty="0"/>
          </a:p>
          <a:p>
            <a:r>
              <a:rPr lang="cs-CZ" sz="1900" dirty="0"/>
              <a:t>Všechno, všude, najednou: Úplně nejvíc nejlepší film roku?</a:t>
            </a:r>
          </a:p>
          <a:p>
            <a:r>
              <a:rPr lang="cs-CZ" sz="1900" dirty="0"/>
              <a:t>Tak nám zakázali vysílat Vinnetoua v televizi! Co s tím budeme dělat, mámo?</a:t>
            </a:r>
          </a:p>
          <a:p>
            <a:r>
              <a:rPr lang="cs-CZ" sz="1900" dirty="0"/>
              <a:t>Vrahoun </a:t>
            </a:r>
            <a:r>
              <a:rPr lang="cs-CZ" sz="1900" dirty="0" err="1"/>
              <a:t>Dahmer</a:t>
            </a:r>
            <a:r>
              <a:rPr lang="cs-CZ" sz="1900" dirty="0"/>
              <a:t> na Netflixu je hit. Jak moc se seriál míjí s realitou? </a:t>
            </a:r>
          </a:p>
          <a:p>
            <a:r>
              <a:rPr lang="cs-CZ" sz="1900" dirty="0"/>
              <a:t>Komunisty zakázané Sedmikrásky udělaly ve světě českému filmu největší jméno</a:t>
            </a:r>
          </a:p>
          <a:p>
            <a:r>
              <a:rPr lang="cs-CZ" sz="1900" dirty="0"/>
              <a:t>Co je nejhorší na seriálovém Pánovi prstenů? </a:t>
            </a:r>
            <a:r>
              <a:rPr lang="cs-CZ" sz="1900" dirty="0" err="1"/>
              <a:t>Jeff</a:t>
            </a:r>
            <a:r>
              <a:rPr lang="cs-CZ" sz="1900" dirty="0"/>
              <a:t> </a:t>
            </a:r>
            <a:r>
              <a:rPr lang="cs-CZ" sz="1900" dirty="0" err="1"/>
              <a:t>Sauron</a:t>
            </a:r>
            <a:r>
              <a:rPr lang="cs-CZ" sz="1900" dirty="0"/>
              <a:t> </a:t>
            </a:r>
            <a:r>
              <a:rPr lang="cs-CZ" sz="1900" dirty="0" err="1"/>
              <a:t>Bezos</a:t>
            </a:r>
            <a:endParaRPr lang="cs-CZ" sz="19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B7345B6-D8B8-2A33-A456-059A742392D4}"/>
              </a:ext>
            </a:extLst>
          </p:cNvPr>
          <p:cNvSpPr txBox="1"/>
          <p:nvPr/>
        </p:nvSpPr>
        <p:spPr>
          <a:xfrm>
            <a:off x="6778790" y="1638526"/>
            <a:ext cx="48972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Druhý BLACK PANTHER dokazuje, že MARVEL pořád ŽIJE!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Není čas zemřít | Recenze | TAKHLE se dělá ROZLUČKA</a:t>
            </a:r>
          </a:p>
          <a:p>
            <a:r>
              <a:rPr lang="cs-CZ" dirty="0"/>
              <a:t>---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Vytratila BRUMBÁLOVA TAJEMSTVÍ poslední kouzlo FANTASTICKÝCH ZVÍŘAT?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THE GRAY MAN od NETFLIXU je ŠEDIVÝ PRŮMĚR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DUNA | Recenze | Kvůli tomuhle existují KINA! Událost dekády?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Rychle a zběsile 9 | Recenze | Došel sérii dech?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HAJPUJU pořád STRANGER THINGS? | První dojmy ze čtvrté série – bez spoilerů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MULAN | Recenze | Změny k horšímu?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8B9B559-AA3F-65E1-B1E7-DFD46A39B38E}"/>
              </a:ext>
            </a:extLst>
          </p:cNvPr>
          <p:cNvSpPr txBox="1"/>
          <p:nvPr/>
        </p:nvSpPr>
        <p:spPr>
          <a:xfrm>
            <a:off x="6778790" y="851725"/>
            <a:ext cx="3165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+mj-lt"/>
              </a:rPr>
              <a:t>FANOUŠEK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137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1394C-D4D9-92D9-F66B-7EB8F40C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56" y="2225552"/>
            <a:ext cx="8933688" cy="2406895"/>
          </a:xfrm>
        </p:spPr>
        <p:txBody>
          <a:bodyPr>
            <a:normAutofit/>
          </a:bodyPr>
          <a:lstStyle/>
          <a:p>
            <a:r>
              <a:rPr lang="cs-CZ" sz="4000" dirty="0"/>
              <a:t>Přepis videorecenzí</a:t>
            </a:r>
          </a:p>
        </p:txBody>
      </p:sp>
    </p:spTree>
    <p:extLst>
      <p:ext uri="{BB962C8B-B14F-4D97-AF65-F5344CB8AC3E}">
        <p14:creationId xmlns:p14="http://schemas.microsoft.com/office/powerpoint/2010/main" val="125696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3AD8FDD-6602-E589-42B5-8D8AB9856307}"/>
              </a:ext>
            </a:extLst>
          </p:cNvPr>
          <p:cNvSpPr txBox="1"/>
          <p:nvPr/>
        </p:nvSpPr>
        <p:spPr>
          <a:xfrm>
            <a:off x="1505730" y="2691377"/>
            <a:ext cx="9792208" cy="1453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dirty="0" err="1"/>
              <a:t>Korpus</a:t>
            </a:r>
            <a:r>
              <a:rPr lang="en-US" dirty="0"/>
              <a:t> DIALOG </a:t>
            </a:r>
            <a:r>
              <a:rPr lang="en-US" dirty="0">
                <a:hlinkClick r:id="rId2"/>
              </a:rPr>
              <a:t>http://ujc.dialogy.cz/?q=node/89#_ftn23</a:t>
            </a:r>
            <a:endParaRPr lang="en-US" dirty="0"/>
          </a:p>
          <a:p>
            <a:pPr marL="28575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dirty="0"/>
          </a:p>
          <a:p>
            <a:pPr marL="28575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dirty="0" err="1"/>
              <a:t>Vytvořeno</a:t>
            </a:r>
            <a:r>
              <a:rPr lang="en-US" dirty="0"/>
              <a:t> pro </a:t>
            </a:r>
            <a:r>
              <a:rPr lang="en-US" dirty="0" err="1"/>
              <a:t>potřeby</a:t>
            </a:r>
            <a:r>
              <a:rPr lang="en-US" dirty="0"/>
              <a:t> </a:t>
            </a:r>
            <a:r>
              <a:rPr lang="en-US" dirty="0" err="1"/>
              <a:t>přepisu</a:t>
            </a:r>
            <a:r>
              <a:rPr lang="en-US" dirty="0"/>
              <a:t> </a:t>
            </a:r>
            <a:r>
              <a:rPr lang="en-US" dirty="0" err="1"/>
              <a:t>diskuzních</a:t>
            </a:r>
            <a:r>
              <a:rPr lang="en-US" dirty="0"/>
              <a:t> </a:t>
            </a:r>
            <a:r>
              <a:rPr lang="en-US" dirty="0" err="1"/>
              <a:t>pořadů</a:t>
            </a:r>
            <a:r>
              <a:rPr lang="en-US" dirty="0"/>
              <a:t>.</a:t>
            </a:r>
          </a:p>
          <a:p>
            <a:pPr marL="28575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dirty="0"/>
          </a:p>
          <a:p>
            <a:pPr marL="28575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27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A7A5B0-A86B-4B2D-B579-7DD940594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92E8A20-C7E5-410C-8629-67A146626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BC15C52-D417-4C89-A5E9-6EB5E2B62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8CE539E-6A40-42A5-B2FC-9A3339715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text, dopis&#10;&#10;Popis byl vytvořen automaticky">
            <a:extLst>
              <a:ext uri="{FF2B5EF4-FFF2-40B4-BE49-F238E27FC236}">
                <a16:creationId xmlns:a16="http://schemas.microsoft.com/office/drawing/2014/main" id="{87FA3C08-BE49-EF3B-9CFA-66CD328E4A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12" y="1195634"/>
            <a:ext cx="4996710" cy="460946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87BBB86-A47A-41C4-8740-DE01B44A7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1" cy="589788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Obrázek 6" descr="Obsah obrázku text, noviny, dokument&#10;&#10;Popis byl vytvořen automaticky">
            <a:extLst>
              <a:ext uri="{FF2B5EF4-FFF2-40B4-BE49-F238E27FC236}">
                <a16:creationId xmlns:a16="http://schemas.microsoft.com/office/drawing/2014/main" id="{8D310E8C-B1A0-D49B-CD98-4ED70D67EC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863" y="1052901"/>
            <a:ext cx="4976125" cy="475219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1941019B-D59C-4350-D19F-DA5CFF0884C9}"/>
                  </a:ext>
                </a:extLst>
              </p14:cNvPr>
              <p14:cNvContentPartPr/>
              <p14:nvPr/>
            </p14:nvContentPartPr>
            <p14:xfrm>
              <a:off x="5444441" y="5565628"/>
              <a:ext cx="1350360" cy="24984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1941019B-D59C-4350-D19F-DA5CFF0884C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90801" y="5457988"/>
                <a:ext cx="1458000" cy="46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05D4AA05-8367-BE2C-0D6E-D97A37142008}"/>
                  </a:ext>
                </a:extLst>
              </p14:cNvPr>
              <p14:cNvContentPartPr/>
              <p14:nvPr/>
            </p14:nvContentPartPr>
            <p14:xfrm>
              <a:off x="9427841" y="5334868"/>
              <a:ext cx="16200" cy="36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05D4AA05-8367-BE2C-0D6E-D97A3714200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373841" y="5227228"/>
                <a:ext cx="1238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436C99B5-F7EC-5C82-9889-16CF812149C0}"/>
                  </a:ext>
                </a:extLst>
              </p14:cNvPr>
              <p14:cNvContentPartPr/>
              <p14:nvPr/>
            </p14:nvContentPartPr>
            <p14:xfrm>
              <a:off x="8393561" y="4029148"/>
              <a:ext cx="1084320" cy="134064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436C99B5-F7EC-5C82-9889-16CF812149C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339561" y="3921508"/>
                <a:ext cx="1191960" cy="155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8934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67814D-2842-E24A-501C-3BC606F70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Ukázky výsledků</a:t>
            </a:r>
          </a:p>
        </p:txBody>
      </p:sp>
    </p:spTree>
    <p:extLst>
      <p:ext uri="{BB962C8B-B14F-4D97-AF65-F5344CB8AC3E}">
        <p14:creationId xmlns:p14="http://schemas.microsoft.com/office/powerpoint/2010/main" val="1772398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B6413287-E1A9-1C1D-03B7-3A256F1B5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93" y="265084"/>
            <a:ext cx="4884418" cy="1750070"/>
          </a:xfrm>
          <a:prstGeom prst="rect">
            <a:avLst/>
          </a:prstGeom>
        </p:spPr>
      </p:pic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AF68B33E-4D70-B8C2-599E-4571C4EF7F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118" y="265084"/>
            <a:ext cx="5097381" cy="1289077"/>
          </a:xfrm>
          <a:prstGeom prst="rect">
            <a:avLst/>
          </a:prstGeom>
        </p:spPr>
      </p:pic>
      <p:pic>
        <p:nvPicPr>
          <p:cNvPr id="7" name="Obrázek 6" descr="Obsah obrázku text, dopis&#10;&#10;Popis byl vytvořen automaticky">
            <a:extLst>
              <a:ext uri="{FF2B5EF4-FFF2-40B4-BE49-F238E27FC236}">
                <a16:creationId xmlns:a16="http://schemas.microsoft.com/office/drawing/2014/main" id="{0D64C7B9-71E4-D76D-073A-5759782B4B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50" y="1996361"/>
            <a:ext cx="4891661" cy="2759038"/>
          </a:xfrm>
          <a:prstGeom prst="rect">
            <a:avLst/>
          </a:prstGeom>
        </p:spPr>
      </p:pic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BA2A5307-CB40-98FF-23DC-D09442419B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575" y="1592580"/>
            <a:ext cx="5369050" cy="2494107"/>
          </a:xfrm>
          <a:prstGeom prst="rect">
            <a:avLst/>
          </a:prstGeom>
        </p:spPr>
      </p:pic>
      <p:pic>
        <p:nvPicPr>
          <p:cNvPr id="11" name="Obrázek 10" descr="Obsah obrázku text&#10;&#10;Popis byl vytvořen automaticky">
            <a:extLst>
              <a:ext uri="{FF2B5EF4-FFF2-40B4-BE49-F238E27FC236}">
                <a16:creationId xmlns:a16="http://schemas.microsoft.com/office/drawing/2014/main" id="{75D0AC51-8AF4-1ACA-30DD-EB8F7031ED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50" y="4863999"/>
            <a:ext cx="4884417" cy="1661096"/>
          </a:xfrm>
          <a:prstGeom prst="rect">
            <a:avLst/>
          </a:prstGeom>
        </p:spPr>
      </p:pic>
      <p:pic>
        <p:nvPicPr>
          <p:cNvPr id="12" name="Obrázek 11" descr="Obsah obrázku text&#10;&#10;Popis byl vytvořen automaticky">
            <a:extLst>
              <a:ext uri="{FF2B5EF4-FFF2-40B4-BE49-F238E27FC236}">
                <a16:creationId xmlns:a16="http://schemas.microsoft.com/office/drawing/2014/main" id="{DC4D6FE4-8466-D392-E1A5-03F39BCF46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079" y="4336586"/>
            <a:ext cx="5216041" cy="1857668"/>
          </a:xfrm>
          <a:prstGeom prst="rect">
            <a:avLst/>
          </a:prstGeom>
        </p:spPr>
      </p:pic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43E4B5C6-EA50-B575-975B-F5A346B8A617}"/>
              </a:ext>
            </a:extLst>
          </p:cNvPr>
          <p:cNvCxnSpPr>
            <a:cxnSpLocks/>
          </p:cNvCxnSpPr>
          <p:nvPr/>
        </p:nvCxnSpPr>
        <p:spPr>
          <a:xfrm>
            <a:off x="456150" y="1969565"/>
            <a:ext cx="54581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7F058896-3F8E-72AF-4930-E2BCD53BCE1D}"/>
              </a:ext>
            </a:extLst>
          </p:cNvPr>
          <p:cNvCxnSpPr>
            <a:cxnSpLocks/>
          </p:cNvCxnSpPr>
          <p:nvPr/>
        </p:nvCxnSpPr>
        <p:spPr>
          <a:xfrm>
            <a:off x="456150" y="4863999"/>
            <a:ext cx="54581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28B76D21-A29E-504E-524F-1567D870EEA7}"/>
              </a:ext>
            </a:extLst>
          </p:cNvPr>
          <p:cNvCxnSpPr>
            <a:cxnSpLocks/>
          </p:cNvCxnSpPr>
          <p:nvPr/>
        </p:nvCxnSpPr>
        <p:spPr>
          <a:xfrm>
            <a:off x="6229504" y="1554161"/>
            <a:ext cx="54581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FFE2BEAF-589C-29A3-82FD-FAC498BF4352}"/>
              </a:ext>
            </a:extLst>
          </p:cNvPr>
          <p:cNvCxnSpPr>
            <a:cxnSpLocks/>
          </p:cNvCxnSpPr>
          <p:nvPr/>
        </p:nvCxnSpPr>
        <p:spPr>
          <a:xfrm>
            <a:off x="6269604" y="4121856"/>
            <a:ext cx="54581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92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08E6EC-3D2C-95A0-A55A-DD30418A2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044251"/>
          </a:xfrm>
        </p:spPr>
        <p:txBody>
          <a:bodyPr>
            <a:normAutofit/>
          </a:bodyPr>
          <a:lstStyle/>
          <a:p>
            <a:r>
              <a:rPr lang="cs-CZ" sz="2800" dirty="0"/>
              <a:t>ZDROJE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8647FE-D505-4A8D-5C9B-C55ADE19F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914383"/>
            <a:ext cx="9792208" cy="4051328"/>
          </a:xfrm>
        </p:spPr>
        <p:txBody>
          <a:bodyPr>
            <a:normAutofit/>
          </a:bodyPr>
          <a:lstStyle/>
          <a:p>
            <a:endParaRPr lang="cs-CZ" sz="1400" b="0" i="0" dirty="0">
              <a:solidFill>
                <a:srgbClr val="000000"/>
              </a:solidFill>
              <a:effectLst/>
            </a:endParaRPr>
          </a:p>
          <a:p>
            <a:r>
              <a:rPr lang="cs-CZ" sz="1400" b="0" i="0" dirty="0">
                <a:solidFill>
                  <a:srgbClr val="000000"/>
                </a:solidFill>
                <a:effectLst/>
              </a:rPr>
              <a:t>Kaderka Petr – Svobodová, Zdeňka: Jak přepisovat audiovizuální záznam rozhovoru? Manuál pro přepisovatele televizních diskusních pořadů. </a:t>
            </a:r>
            <a:r>
              <a:rPr lang="cs-CZ" sz="1400" b="0" i="1" dirty="0">
                <a:solidFill>
                  <a:srgbClr val="000000"/>
                </a:solidFill>
                <a:effectLst/>
              </a:rPr>
              <a:t>Jazykovědné aktuality</a:t>
            </a:r>
            <a:r>
              <a:rPr lang="cs-CZ" sz="1400" b="0" i="0" dirty="0">
                <a:solidFill>
                  <a:srgbClr val="000000"/>
                </a:solidFill>
                <a:effectLst/>
              </a:rPr>
              <a:t>, 43, 2006, č. 3 a 4, s. 18–51.</a:t>
            </a:r>
          </a:p>
          <a:p>
            <a:pPr marL="0" indent="0">
              <a:buNone/>
            </a:pPr>
            <a:endParaRPr lang="cs-CZ" sz="1400" dirty="0">
              <a:solidFill>
                <a:srgbClr val="000000"/>
              </a:solidFill>
            </a:endParaRPr>
          </a:p>
          <a:p>
            <a:r>
              <a:rPr lang="cs-CZ" sz="1400" b="0" i="0" dirty="0">
                <a:solidFill>
                  <a:srgbClr val="000000"/>
                </a:solidFill>
                <a:effectLst/>
              </a:rPr>
              <a:t>Pavlík, Ondřej: Za hranice profesionální a fanouškovské kritiky. Afinitní rétorika českých filmových videorecenzí na platformě YouTube. </a:t>
            </a:r>
            <a:r>
              <a:rPr lang="cs-CZ" sz="1400" b="0" i="1" dirty="0">
                <a:solidFill>
                  <a:srgbClr val="000000"/>
                </a:solidFill>
                <a:effectLst/>
              </a:rPr>
              <a:t>Iluminace </a:t>
            </a:r>
            <a:r>
              <a:rPr lang="cs-CZ" sz="1400" b="0" i="0" dirty="0">
                <a:solidFill>
                  <a:srgbClr val="000000"/>
                </a:solidFill>
                <a:effectLst/>
              </a:rPr>
              <a:t>33, 2021, č. 4, s. 5–32.</a:t>
            </a:r>
          </a:p>
          <a:p>
            <a:endParaRPr lang="cs-CZ" sz="1400" dirty="0">
              <a:solidFill>
                <a:srgbClr val="000000"/>
              </a:solidFill>
            </a:endParaRPr>
          </a:p>
          <a:p>
            <a:r>
              <a:rPr lang="en-US" sz="1400" b="0" i="0" dirty="0" err="1">
                <a:solidFill>
                  <a:srgbClr val="000000"/>
                </a:solidFill>
                <a:effectLst/>
              </a:rPr>
              <a:t>Stanková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Mária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: Online Criticism: When Reader Becomes Critic. </a:t>
            </a:r>
            <a:r>
              <a:rPr lang="en-US" sz="1400" b="0" i="1" dirty="0">
                <a:solidFill>
                  <a:srgbClr val="000000"/>
                </a:solidFill>
                <a:effectLst/>
              </a:rPr>
              <a:t>European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sz="1400" b="0" i="1" dirty="0">
                <a:solidFill>
                  <a:srgbClr val="000000"/>
                </a:solidFill>
                <a:effectLst/>
              </a:rPr>
              <a:t>Journal of Media, Art &amp; Photography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 9, 2021, č. 1, s. 128–135.</a:t>
            </a:r>
            <a:endParaRPr lang="cs-CZ" sz="1400" b="0" i="0" dirty="0">
              <a:solidFill>
                <a:srgbClr val="000000"/>
              </a:solidFill>
              <a:effectLst/>
            </a:endParaRPr>
          </a:p>
          <a:p>
            <a:endParaRPr lang="cs-CZ" sz="1400" dirty="0">
              <a:solidFill>
                <a:srgbClr val="000000"/>
              </a:solidFill>
            </a:endParaRPr>
          </a:p>
          <a:p>
            <a:r>
              <a:rPr lang="cs-CZ" sz="1400" b="0" i="0" dirty="0">
                <a:solidFill>
                  <a:srgbClr val="000000"/>
                </a:solidFill>
                <a:effectLst/>
              </a:rPr>
              <a:t>Zahrádka, Pavel: Profesionální versus fanouškovská kulturní kritika: Kvalitativní výzkum sémantiky a </a:t>
            </a:r>
            <a:r>
              <a:rPr lang="cs-CZ" sz="1400" b="0" i="0" dirty="0" err="1">
                <a:solidFill>
                  <a:srgbClr val="000000"/>
                </a:solidFill>
                <a:effectLst/>
              </a:rPr>
              <a:t>normativity</a:t>
            </a:r>
            <a:r>
              <a:rPr lang="cs-CZ" sz="1400" b="0" i="0" dirty="0">
                <a:solidFill>
                  <a:srgbClr val="000000"/>
                </a:solidFill>
                <a:effectLst/>
              </a:rPr>
              <a:t> hodnocení filmových děl. </a:t>
            </a:r>
            <a:r>
              <a:rPr lang="cs-CZ" sz="1400" b="0" i="1" dirty="0">
                <a:solidFill>
                  <a:srgbClr val="000000"/>
                </a:solidFill>
                <a:effectLst/>
              </a:rPr>
              <a:t>Iluminace</a:t>
            </a:r>
            <a:r>
              <a:rPr lang="cs-CZ" sz="1400" b="0" i="0" dirty="0">
                <a:solidFill>
                  <a:srgbClr val="000000"/>
                </a:solidFill>
                <a:effectLst/>
              </a:rPr>
              <a:t> 31, 2019, č. 1, s. 5–22.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041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LeftStep">
      <a:dk1>
        <a:srgbClr val="000000"/>
      </a:dk1>
      <a:lt1>
        <a:srgbClr val="FFFFFF"/>
      </a:lt1>
      <a:dk2>
        <a:srgbClr val="241B2F"/>
      </a:dk2>
      <a:lt2>
        <a:srgbClr val="F0F3F1"/>
      </a:lt2>
      <a:accent1>
        <a:srgbClr val="E729B2"/>
      </a:accent1>
      <a:accent2>
        <a:srgbClr val="BA17D5"/>
      </a:accent2>
      <a:accent3>
        <a:srgbClr val="7D29E7"/>
      </a:accent3>
      <a:accent4>
        <a:srgbClr val="342FD9"/>
      </a:accent4>
      <a:accent5>
        <a:srgbClr val="2973E7"/>
      </a:accent5>
      <a:accent6>
        <a:srgbClr val="17B0D5"/>
      </a:accent6>
      <a:hlink>
        <a:srgbClr val="349D51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358</Words>
  <Application>Microsoft Office PowerPoint</Application>
  <PresentationFormat>Širokoúhlá obrazovka</PresentationFormat>
  <Paragraphs>37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Century Gothic</vt:lpstr>
      <vt:lpstr>Courier New</vt:lpstr>
      <vt:lpstr>Garamond</vt:lpstr>
      <vt:lpstr>Gill Sans MT</vt:lpstr>
      <vt:lpstr>SavonVTI</vt:lpstr>
      <vt:lpstr>Filmové Videorecenze: profesionál vs. fanoušek</vt:lpstr>
      <vt:lpstr>Vybrané videorecenze</vt:lpstr>
      <vt:lpstr>PROFESIONÁL</vt:lpstr>
      <vt:lpstr>Přepis videorecenzí</vt:lpstr>
      <vt:lpstr>Prezentace aplikace PowerPoint</vt:lpstr>
      <vt:lpstr>Prezentace aplikace PowerPoint</vt:lpstr>
      <vt:lpstr>Ukázky výsledků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Filmové Videorecenze: profesionálové vs. fanoušci</dc:title>
  <dc:creator>Tereza Brokešová</dc:creator>
  <cp:lastModifiedBy>Tereza Brokešová</cp:lastModifiedBy>
  <cp:revision>16</cp:revision>
  <dcterms:created xsi:type="dcterms:W3CDTF">2023-03-12T10:36:44Z</dcterms:created>
  <dcterms:modified xsi:type="dcterms:W3CDTF">2023-03-15T19:05:49Z</dcterms:modified>
</cp:coreProperties>
</file>