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1" r:id="rId3"/>
    <p:sldId id="290" r:id="rId4"/>
    <p:sldId id="292" r:id="rId5"/>
    <p:sldId id="272" r:id="rId6"/>
    <p:sldId id="289" r:id="rId7"/>
    <p:sldId id="266" r:id="rId8"/>
    <p:sldId id="273" r:id="rId9"/>
    <p:sldId id="258" r:id="rId10"/>
    <p:sldId id="259" r:id="rId11"/>
    <p:sldId id="275" r:id="rId12"/>
    <p:sldId id="260" r:id="rId13"/>
    <p:sldId id="261" r:id="rId14"/>
    <p:sldId id="280" r:id="rId15"/>
    <p:sldId id="262" r:id="rId16"/>
    <p:sldId id="279" r:id="rId17"/>
    <p:sldId id="293" r:id="rId18"/>
    <p:sldId id="264" r:id="rId19"/>
    <p:sldId id="267" r:id="rId20"/>
    <p:sldId id="268" r:id="rId21"/>
    <p:sldId id="301" r:id="rId22"/>
    <p:sldId id="302" r:id="rId23"/>
    <p:sldId id="286" r:id="rId24"/>
    <p:sldId id="269" r:id="rId25"/>
    <p:sldId id="270" r:id="rId26"/>
    <p:sldId id="283" r:id="rId27"/>
    <p:sldId id="285" r:id="rId28"/>
    <p:sldId id="300" r:id="rId29"/>
    <p:sldId id="296" r:id="rId30"/>
    <p:sldId id="297" r:id="rId31"/>
    <p:sldId id="303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47" autoAdjust="0"/>
  </p:normalViewPr>
  <p:slideViewPr>
    <p:cSldViewPr>
      <p:cViewPr varScale="1">
        <p:scale>
          <a:sx n="116" d="100"/>
          <a:sy n="116" d="100"/>
        </p:scale>
        <p:origin x="13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AA16-4A30-49F0-A1F9-14AD06312161}" type="datetimeFigureOut">
              <a:rPr lang="cs-CZ" smtClean="0"/>
              <a:pPr/>
              <a:t>20.11.2020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9655-6312-42A8-AD61-A1BD6E25457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AA16-4A30-49F0-A1F9-14AD06312161}" type="datetimeFigureOut">
              <a:rPr lang="cs-CZ" smtClean="0"/>
              <a:pPr/>
              <a:t>20.11.2020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9655-6312-42A8-AD61-A1BD6E2545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AA16-4A30-49F0-A1F9-14AD06312161}" type="datetimeFigureOut">
              <a:rPr lang="cs-CZ" smtClean="0"/>
              <a:pPr/>
              <a:t>20.11.2020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9655-6312-42A8-AD61-A1BD6E2545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AA16-4A30-49F0-A1F9-14AD06312161}" type="datetimeFigureOut">
              <a:rPr lang="cs-CZ" smtClean="0"/>
              <a:pPr/>
              <a:t>20.11.2020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9655-6312-42A8-AD61-A1BD6E2545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AA16-4A30-49F0-A1F9-14AD06312161}" type="datetimeFigureOut">
              <a:rPr lang="cs-CZ" smtClean="0"/>
              <a:pPr/>
              <a:t>20.11.2020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A69655-6312-42A8-AD61-A1BD6E2545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AA16-4A30-49F0-A1F9-14AD06312161}" type="datetimeFigureOut">
              <a:rPr lang="cs-CZ" smtClean="0"/>
              <a:pPr/>
              <a:t>20.11.2020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9655-6312-42A8-AD61-A1BD6E2545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AA16-4A30-49F0-A1F9-14AD06312161}" type="datetimeFigureOut">
              <a:rPr lang="cs-CZ" smtClean="0"/>
              <a:pPr/>
              <a:t>20.11.2020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9655-6312-42A8-AD61-A1BD6E2545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AA16-4A30-49F0-A1F9-14AD06312161}" type="datetimeFigureOut">
              <a:rPr lang="cs-CZ" smtClean="0"/>
              <a:pPr/>
              <a:t>20.11.2020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9655-6312-42A8-AD61-A1BD6E2545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AA16-4A30-49F0-A1F9-14AD06312161}" type="datetimeFigureOut">
              <a:rPr lang="cs-CZ" smtClean="0"/>
              <a:pPr/>
              <a:t>20.11.2020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9655-6312-42A8-AD61-A1BD6E2545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AA16-4A30-49F0-A1F9-14AD06312161}" type="datetimeFigureOut">
              <a:rPr lang="cs-CZ" smtClean="0"/>
              <a:pPr/>
              <a:t>20.11.2020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9655-6312-42A8-AD61-A1BD6E2545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AA16-4A30-49F0-A1F9-14AD06312161}" type="datetimeFigureOut">
              <a:rPr lang="cs-CZ" smtClean="0"/>
              <a:pPr/>
              <a:t>20.11.2020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9655-6312-42A8-AD61-A1BD6E2545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31AA16-4A30-49F0-A1F9-14AD06312161}" type="datetimeFigureOut">
              <a:rPr lang="cs-CZ" smtClean="0"/>
              <a:pPr/>
              <a:t>20.11.2020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A69655-6312-42A8-AD61-A1BD6E25457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chezpravy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Naděje v češtině a českém znakovém jazyce</a:t>
            </a:r>
          </a:p>
        </p:txBody>
      </p:sp>
      <p:pic>
        <p:nvPicPr>
          <p:cNvPr id="4" name="Zástupný symbol pro obsah 3" descr="paprseknadě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7022" y="1772816"/>
            <a:ext cx="8069956" cy="3672408"/>
          </a:xfrm>
        </p:spPr>
      </p:pic>
      <p:sp>
        <p:nvSpPr>
          <p:cNvPr id="5" name="TextovéPole 4"/>
          <p:cNvSpPr txBox="1"/>
          <p:nvPr/>
        </p:nvSpPr>
        <p:spPr>
          <a:xfrm>
            <a:off x="390476" y="580040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/>
              <a:t>Anna Polenská, 19. 2. 2017. Úvod do kognitivní lingvistiky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ve slovnících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/>
              <a:t>Slovník spisovné češtiny</a:t>
            </a:r>
          </a:p>
          <a:p>
            <a:r>
              <a:rPr lang="cs-CZ" b="1" dirty="0"/>
              <a:t>naděje, </a:t>
            </a:r>
            <a:r>
              <a:rPr lang="cs-CZ" dirty="0"/>
              <a:t>-e ž </a:t>
            </a:r>
            <a:br>
              <a:rPr lang="cs-CZ" dirty="0"/>
            </a:br>
            <a:r>
              <a:rPr lang="cs-CZ" b="1" dirty="0"/>
              <a:t>1. </a:t>
            </a:r>
            <a:r>
              <a:rPr lang="cs-CZ" i="1" dirty="0"/>
              <a:t>víra, důvěra v něco příznivého</a:t>
            </a:r>
            <a:br>
              <a:rPr lang="cs-CZ" dirty="0"/>
            </a:br>
            <a:r>
              <a:rPr lang="cs-CZ" b="1" dirty="0"/>
              <a:t>2. </a:t>
            </a:r>
            <a:r>
              <a:rPr lang="cs-CZ" i="1" dirty="0"/>
              <a:t>osoba (osoby), událost ap., o </a:t>
            </a:r>
            <a:r>
              <a:rPr lang="cs-CZ" i="1" dirty="0" err="1"/>
              <a:t>kt</a:t>
            </a:r>
            <a:r>
              <a:rPr lang="cs-CZ" i="1" dirty="0"/>
              <a:t>. se věří, že splní příznivé očekávání</a:t>
            </a:r>
          </a:p>
          <a:p>
            <a:endParaRPr lang="cs-CZ" i="1" dirty="0"/>
          </a:p>
          <a:p>
            <a:pPr>
              <a:buNone/>
            </a:pPr>
            <a:r>
              <a:rPr lang="cs-CZ" b="1" dirty="0"/>
              <a:t>Slovník spisovného jazyka českého </a:t>
            </a:r>
          </a:p>
          <a:p>
            <a:r>
              <a:rPr lang="cs-CZ" b="1" dirty="0"/>
              <a:t>naděje </a:t>
            </a:r>
            <a:r>
              <a:rPr lang="cs-CZ" dirty="0"/>
              <a:t>(</a:t>
            </a:r>
            <a:r>
              <a:rPr lang="cs-CZ" dirty="0" err="1"/>
              <a:t>bás</a:t>
            </a:r>
            <a:r>
              <a:rPr lang="cs-CZ" dirty="0"/>
              <a:t>. též naděj), -e </a:t>
            </a:r>
            <a:r>
              <a:rPr lang="cs-CZ" dirty="0" err="1"/>
              <a:t>ž</a:t>
            </a:r>
            <a:r>
              <a:rPr lang="cs-CZ" dirty="0"/>
              <a:t>. </a:t>
            </a:r>
          </a:p>
          <a:p>
            <a:pPr>
              <a:buNone/>
            </a:pPr>
            <a:r>
              <a:rPr lang="cs-CZ" b="1" dirty="0"/>
              <a:t>    1. </a:t>
            </a:r>
            <a:r>
              <a:rPr lang="cs-CZ" i="1" dirty="0"/>
              <a:t>očekávání, že nastane něco příznivého, důvěra v něco příznivého; doufání: </a:t>
            </a:r>
            <a:br>
              <a:rPr lang="cs-CZ" dirty="0"/>
            </a:br>
            <a:r>
              <a:rPr lang="cs-CZ" b="1" dirty="0"/>
              <a:t>2. </a:t>
            </a:r>
            <a:r>
              <a:rPr lang="cs-CZ" dirty="0" err="1"/>
              <a:t>kniž</a:t>
            </a:r>
            <a:r>
              <a:rPr lang="cs-CZ" dirty="0"/>
              <a:t>. </a:t>
            </a:r>
            <a:r>
              <a:rPr lang="cs-CZ" i="1" dirty="0"/>
              <a:t>osoba, </a:t>
            </a:r>
            <a:r>
              <a:rPr lang="cs-CZ" i="1" dirty="0" err="1"/>
              <a:t>zř</a:t>
            </a:r>
            <a:r>
              <a:rPr lang="cs-CZ" i="1" dirty="0"/>
              <a:t>. věc, od níž se něco očekává</a:t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cs-CZ" b="1" dirty="0"/>
              <a:t>Synonyma </a:t>
            </a:r>
          </a:p>
          <a:p>
            <a:r>
              <a:rPr lang="cs-CZ" dirty="0"/>
              <a:t>Očekávání, doufání, vyhlídka, perspektiva</a:t>
            </a:r>
          </a:p>
          <a:p>
            <a:pPr>
              <a:buNone/>
            </a:pPr>
            <a:r>
              <a:rPr lang="cs-CZ" dirty="0"/>
              <a:t>Antonymum: beznaděj</a:t>
            </a:r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b="1" dirty="0"/>
              <a:t>Tezaurus jazyka českého</a:t>
            </a:r>
            <a:endParaRPr lang="cs-CZ" dirty="0"/>
          </a:p>
          <a:p>
            <a:r>
              <a:rPr lang="cs-CZ" dirty="0"/>
              <a:t>sen, důvěra v budoucnost, očekávání, příslib,</a:t>
            </a:r>
          </a:p>
          <a:p>
            <a:pPr>
              <a:buNone/>
            </a:pPr>
            <a:r>
              <a:rPr lang="cs-CZ" dirty="0"/>
              <a:t>nadějný člověk, nadějeplný, slibovat,  …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Frazeologie - metafory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Slovník české frazeologie a idiomatiky</a:t>
            </a:r>
          </a:p>
        </p:txBody>
      </p:sp>
      <p:pic>
        <p:nvPicPr>
          <p:cNvPr id="4" name="Obrázek 3" descr="kap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564904"/>
            <a:ext cx="4587190" cy="34359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Naděje je předmět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vzít, brát</a:t>
            </a:r>
          </a:p>
          <a:p>
            <a:r>
              <a:rPr lang="cs-CZ" i="1" dirty="0"/>
              <a:t>mít, nabýt, </a:t>
            </a:r>
          </a:p>
          <a:p>
            <a:r>
              <a:rPr lang="cs-CZ" i="1" dirty="0"/>
              <a:t>dávat , dostat </a:t>
            </a:r>
          </a:p>
          <a:p>
            <a:r>
              <a:rPr lang="cs-CZ" i="1" dirty="0"/>
              <a:t>dělat</a:t>
            </a:r>
          </a:p>
          <a:p>
            <a:r>
              <a:rPr lang="cs-CZ" i="1" dirty="0"/>
              <a:t>vkládat, klást v něco</a:t>
            </a:r>
          </a:p>
          <a:p>
            <a:r>
              <a:rPr lang="cs-CZ" i="1" dirty="0"/>
              <a:t>zbavit, pozbýt, vzdát se</a:t>
            </a:r>
          </a:p>
          <a:p>
            <a:r>
              <a:rPr lang="cs-CZ" i="1" dirty="0"/>
              <a:t>zmařit </a:t>
            </a:r>
          </a:p>
          <a:p>
            <a:pPr>
              <a:buNone/>
            </a:pPr>
            <a:r>
              <a:rPr lang="cs-CZ" dirty="0"/>
              <a:t>…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Naděje je živý tvor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 fontScale="92500" lnSpcReduction="10000"/>
          </a:bodyPr>
          <a:lstStyle/>
          <a:p>
            <a:r>
              <a:rPr lang="cs-CZ" i="1" dirty="0"/>
              <a:t>Žít,  ožít</a:t>
            </a:r>
          </a:p>
          <a:p>
            <a:r>
              <a:rPr lang="cs-CZ" i="1" dirty="0"/>
              <a:t>Budit v někom naději</a:t>
            </a:r>
          </a:p>
          <a:p>
            <a:endParaRPr lang="cs-CZ" dirty="0"/>
          </a:p>
          <a:p>
            <a:pPr>
              <a:buNone/>
            </a:pPr>
            <a:r>
              <a:rPr lang="cs-CZ" dirty="0"/>
              <a:t>Smrtelný tvor:</a:t>
            </a:r>
          </a:p>
          <a:p>
            <a:r>
              <a:rPr lang="cs-CZ" i="1" dirty="0"/>
              <a:t>Naděje umírá poslední</a:t>
            </a:r>
          </a:p>
          <a:p>
            <a:r>
              <a:rPr lang="cs-CZ" i="1" dirty="0"/>
              <a:t>Pohřbít své naděje</a:t>
            </a:r>
          </a:p>
          <a:p>
            <a:endParaRPr lang="cs-CZ" dirty="0"/>
          </a:p>
          <a:p>
            <a:pPr>
              <a:buNone/>
            </a:pPr>
            <a:r>
              <a:rPr lang="cs-CZ" dirty="0"/>
              <a:t>Tvor, o kterého je třeba se starat:</a:t>
            </a:r>
          </a:p>
          <a:p>
            <a:r>
              <a:rPr lang="cs-CZ" i="1" dirty="0"/>
              <a:t>Chovat</a:t>
            </a:r>
          </a:p>
          <a:p>
            <a:r>
              <a:rPr lang="cs-CZ" i="1" dirty="0"/>
              <a:t>Kojit</a:t>
            </a:r>
          </a:p>
          <a:p>
            <a:endParaRPr lang="cs-CZ" dirty="0"/>
          </a:p>
          <a:p>
            <a:pPr>
              <a:buNone/>
            </a:pPr>
            <a:r>
              <a:rPr lang="cs-CZ" dirty="0"/>
              <a:t>+ Naděje je rostlina: </a:t>
            </a:r>
            <a:r>
              <a:rPr lang="cs-CZ" i="1" dirty="0"/>
              <a:t>planá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Naděje je světlo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i="1" dirty="0"/>
              <a:t>svitla mu naděje</a:t>
            </a:r>
          </a:p>
          <a:p>
            <a:r>
              <a:rPr lang="cs-CZ" i="1" dirty="0"/>
              <a:t>jiskra</a:t>
            </a:r>
          </a:p>
          <a:p>
            <a:r>
              <a:rPr lang="cs-CZ" i="1" dirty="0"/>
              <a:t>paprsek</a:t>
            </a:r>
          </a:p>
          <a:p>
            <a:r>
              <a:rPr lang="cs-CZ" i="1" dirty="0"/>
              <a:t>záblesk</a:t>
            </a:r>
          </a:p>
          <a:p>
            <a:r>
              <a:rPr lang="cs-CZ" i="1" dirty="0"/>
              <a:t>Blýská se na lepší časy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Naděje je kapalina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i="1" dirty="0"/>
              <a:t>kapka</a:t>
            </a:r>
          </a:p>
          <a:p>
            <a:r>
              <a:rPr lang="cs-CZ" i="1" dirty="0"/>
              <a:t>kojit se nadějí</a:t>
            </a:r>
          </a:p>
          <a:p>
            <a:r>
              <a:rPr lang="cs-CZ" i="1" dirty="0"/>
              <a:t>vlít naději do žil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42900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Nadě je místo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493096"/>
          </a:xfrm>
        </p:spPr>
        <p:txBody>
          <a:bodyPr>
            <a:normAutofit/>
          </a:bodyPr>
          <a:lstStyle/>
          <a:p>
            <a:r>
              <a:rPr lang="cs-CZ" i="1" dirty="0"/>
              <a:t>vzdát se vší naděje</a:t>
            </a:r>
          </a:p>
          <a:p>
            <a:r>
              <a:rPr lang="cs-CZ" i="1" dirty="0"/>
              <a:t>zbavit někoho poslední naděje</a:t>
            </a:r>
          </a:p>
          <a:p>
            <a:r>
              <a:rPr lang="cs-CZ" i="1" dirty="0"/>
              <a:t>nulová naděje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r>
              <a:rPr lang="cs-CZ" i="1" dirty="0"/>
              <a:t>žít v naději</a:t>
            </a:r>
          </a:p>
          <a:p>
            <a:r>
              <a:rPr lang="cs-CZ" i="1" dirty="0"/>
              <a:t>být v naději </a:t>
            </a:r>
            <a:r>
              <a:rPr lang="cs-CZ" dirty="0"/>
              <a:t>– těhotná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100" b="1" i="0" u="none" strike="noStrike" kern="1200" cap="none" spc="0" normalizeH="0" baseline="0" noProof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Nadě je limitovaný zdroj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Metonymie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Slovník spisovné češtiny</a:t>
            </a:r>
            <a:endParaRPr lang="cs-CZ" dirty="0"/>
          </a:p>
          <a:p>
            <a:r>
              <a:rPr lang="cs-CZ" i="1" dirty="0"/>
              <a:t>osoba (osoby), událost ap., o </a:t>
            </a:r>
            <a:r>
              <a:rPr lang="cs-CZ" i="1" dirty="0" err="1"/>
              <a:t>kt</a:t>
            </a:r>
            <a:r>
              <a:rPr lang="cs-CZ" i="1" dirty="0"/>
              <a:t>. se věří, že splní příznivé očekávání: </a:t>
            </a:r>
            <a:r>
              <a:rPr lang="cs-CZ" dirty="0"/>
              <a:t>mládež — naděje národa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-nositel naděje je označen jako naděje samotná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Naděje v ČZJ</a:t>
            </a:r>
          </a:p>
        </p:txBody>
      </p:sp>
      <p:pic>
        <p:nvPicPr>
          <p:cNvPr id="8" name="Zástupný symbol pro obsah 7" descr="mrak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7351750" cy="450839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Úvod – psychologický pohled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kategorizace emocí je u různých autorů značně odlišná</a:t>
            </a:r>
          </a:p>
          <a:p>
            <a:r>
              <a:rPr lang="cs-CZ" dirty="0"/>
              <a:t>většina naději nezařazuje k základním emocím, ale k vyšším</a:t>
            </a:r>
          </a:p>
          <a:p>
            <a:r>
              <a:rPr lang="cs-CZ" dirty="0"/>
              <a:t>někteří nezařazují mezi emoce vůbec (další možnosti: motiv, stav, dispozice, ctnost, …)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Varianty znaku </a:t>
            </a:r>
            <a:r>
              <a:rPr lang="cs-CZ" cap="all" dirty="0"/>
              <a:t>naděje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709160"/>
          </a:xfrm>
        </p:spPr>
        <p:txBody>
          <a:bodyPr>
            <a:normAutofit/>
          </a:bodyPr>
          <a:lstStyle/>
          <a:p>
            <a:r>
              <a:rPr lang="cs-CZ" dirty="0"/>
              <a:t>Základní varianta znaku </a:t>
            </a:r>
            <a:r>
              <a:rPr lang="cs-CZ" cap="all" dirty="0"/>
              <a:t>naděje</a:t>
            </a:r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dirty="0"/>
              <a:t>Jazykový materiál:</a:t>
            </a:r>
          </a:p>
          <a:p>
            <a:r>
              <a:rPr lang="cs-CZ" dirty="0"/>
              <a:t>přímá </a:t>
            </a:r>
            <a:r>
              <a:rPr lang="cs-CZ" dirty="0" err="1"/>
              <a:t>elicitace</a:t>
            </a:r>
            <a:r>
              <a:rPr lang="cs-CZ" dirty="0"/>
              <a:t> (12 osob), slovníky, videa</a:t>
            </a:r>
          </a:p>
          <a:p>
            <a:r>
              <a:rPr lang="cs-CZ" dirty="0"/>
              <a:t>uživatelé se lišili v názoru na přesnou podobu znaků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IMG_20170216_162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916832"/>
            <a:ext cx="2949792" cy="39330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cs-CZ" dirty="0"/>
              <a:t>Porovnání znaků </a:t>
            </a:r>
            <a:r>
              <a:rPr lang="cs-CZ" cap="all" dirty="0"/>
              <a:t>naděje, doufat, žádost</a:t>
            </a:r>
            <a:br>
              <a:rPr lang="cs-CZ" cap="all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796952"/>
            <a:ext cx="8229600" cy="4061048"/>
          </a:xfrm>
        </p:spPr>
        <p:txBody>
          <a:bodyPr/>
          <a:lstStyle/>
          <a:p>
            <a:r>
              <a:rPr lang="cs-CZ" dirty="0"/>
              <a:t>manuální složka stejná nebo podobná</a:t>
            </a:r>
          </a:p>
          <a:p>
            <a:r>
              <a:rPr lang="cs-CZ" dirty="0"/>
              <a:t>liší se mluvní komponenty</a:t>
            </a:r>
          </a:p>
          <a:p>
            <a:endParaRPr lang="cs-CZ" dirty="0"/>
          </a:p>
          <a:p>
            <a:r>
              <a:rPr lang="cs-CZ" dirty="0"/>
              <a:t>získány byly následující varianty: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Orientační metafora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Jedna rovina (vyšší)</a:t>
            </a:r>
          </a:p>
          <a:p>
            <a:r>
              <a:rPr lang="cs-CZ" cap="all" dirty="0"/>
              <a:t>Naděje, doufat,  žádost</a:t>
            </a:r>
          </a:p>
          <a:p>
            <a:endParaRPr lang="cs-CZ" cap="all" dirty="0"/>
          </a:p>
          <a:p>
            <a:endParaRPr lang="cs-CZ" cap="all" dirty="0"/>
          </a:p>
          <a:p>
            <a:endParaRPr lang="cs-CZ" cap="all" dirty="0"/>
          </a:p>
          <a:p>
            <a:endParaRPr lang="cs-CZ" cap="all" dirty="0"/>
          </a:p>
          <a:p>
            <a:endParaRPr lang="cs-CZ" cap="all" dirty="0"/>
          </a:p>
          <a:p>
            <a:endParaRPr lang="cs-CZ" cap="all" dirty="0"/>
          </a:p>
          <a:p>
            <a:endParaRPr lang="cs-CZ" cap="all" dirty="0"/>
          </a:p>
          <a:p>
            <a:endParaRPr lang="cs-CZ" dirty="0"/>
          </a:p>
        </p:txBody>
      </p:sp>
      <p:pic>
        <p:nvPicPr>
          <p:cNvPr id="4" name="Obrázek 3" descr="IMG_20170216_162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708920"/>
            <a:ext cx="2985796" cy="398106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Orientační metafora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Dvě roviny</a:t>
            </a:r>
          </a:p>
          <a:p>
            <a:r>
              <a:rPr lang="cs-CZ" cap="all" dirty="0"/>
              <a:t>naděje</a:t>
            </a:r>
            <a:r>
              <a:rPr lang="cs-CZ" dirty="0"/>
              <a:t> směřuje vzhůru (k nebi, k Bohu,…)</a:t>
            </a:r>
          </a:p>
          <a:p>
            <a:r>
              <a:rPr lang="cs-CZ" cap="all" dirty="0"/>
              <a:t>žádost</a:t>
            </a:r>
            <a:r>
              <a:rPr lang="cs-CZ" dirty="0"/>
              <a:t>-nižší rovina</a:t>
            </a:r>
          </a:p>
          <a:p>
            <a:pPr>
              <a:buNone/>
            </a:pPr>
            <a:r>
              <a:rPr lang="cs-CZ" dirty="0"/>
              <a:t>(+</a:t>
            </a:r>
            <a:r>
              <a:rPr lang="cs-CZ" cap="all" dirty="0"/>
              <a:t>doufat</a:t>
            </a:r>
            <a:r>
              <a:rPr lang="cs-CZ" dirty="0"/>
              <a:t>-obě dvě možnosti)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Podle kontextu</a:t>
            </a:r>
          </a:p>
          <a:p>
            <a:r>
              <a:rPr lang="cs-CZ" dirty="0"/>
              <a:t>v běžném projevu </a:t>
            </a:r>
            <a:r>
              <a:rPr lang="cs-CZ" cap="all" dirty="0"/>
              <a:t>žádost </a:t>
            </a:r>
            <a:r>
              <a:rPr lang="cs-CZ" dirty="0"/>
              <a:t>i </a:t>
            </a:r>
            <a:r>
              <a:rPr lang="cs-CZ" cap="all" dirty="0"/>
              <a:t>naděje </a:t>
            </a:r>
            <a:r>
              <a:rPr lang="cs-CZ" dirty="0"/>
              <a:t>ve stejné, nižší rovině</a:t>
            </a:r>
          </a:p>
          <a:p>
            <a:r>
              <a:rPr lang="cs-CZ" dirty="0"/>
              <a:t>ale v náboženském kontextu </a:t>
            </a:r>
            <a:r>
              <a:rPr lang="cs-CZ" cap="all" dirty="0"/>
              <a:t>naděje</a:t>
            </a:r>
            <a:r>
              <a:rPr lang="cs-CZ" dirty="0"/>
              <a:t> směřuje vzhůru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Orientační metafora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Tři roviny (sestupně)</a:t>
            </a:r>
          </a:p>
          <a:p>
            <a:r>
              <a:rPr lang="cs-CZ" cap="all" dirty="0"/>
              <a:t>Naděje</a:t>
            </a:r>
          </a:p>
          <a:p>
            <a:r>
              <a:rPr lang="cs-CZ" cap="all" dirty="0"/>
              <a:t>Doufat</a:t>
            </a:r>
          </a:p>
          <a:p>
            <a:r>
              <a:rPr lang="cs-CZ" cap="all" dirty="0"/>
              <a:t>žádost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IMG_20170216_162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204864"/>
            <a:ext cx="2220637" cy="2836672"/>
          </a:xfrm>
          <a:prstGeom prst="rect">
            <a:avLst/>
          </a:prstGeom>
        </p:spPr>
      </p:pic>
      <p:pic>
        <p:nvPicPr>
          <p:cNvPr id="5" name="Obrázek 4" descr="IMG_20170216_1629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068960"/>
            <a:ext cx="2088232" cy="2784309"/>
          </a:xfrm>
          <a:prstGeom prst="rect">
            <a:avLst/>
          </a:prstGeom>
        </p:spPr>
      </p:pic>
      <p:pic>
        <p:nvPicPr>
          <p:cNvPr id="6" name="Obrázek 5" descr="IMG_20170216_1629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3861048"/>
            <a:ext cx="2088232" cy="278430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Dvě formy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cap="all" dirty="0"/>
              <a:t>Žádat</a:t>
            </a:r>
            <a:r>
              <a:rPr lang="cs-CZ" dirty="0"/>
              <a:t>, (prosit) - o výsledku rozhoduje někdo jiný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cap="all" dirty="0"/>
              <a:t>Žádost</a:t>
            </a:r>
            <a:r>
              <a:rPr lang="cs-CZ" dirty="0"/>
              <a:t>, žádat, požadavek</a:t>
            </a:r>
          </a:p>
          <a:p>
            <a:endParaRPr lang="cs-CZ" dirty="0"/>
          </a:p>
        </p:txBody>
      </p:sp>
      <p:pic>
        <p:nvPicPr>
          <p:cNvPr id="4" name="Obrázek 3" descr="IMG_20170216_162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204864"/>
            <a:ext cx="2355726" cy="3140968"/>
          </a:xfrm>
          <a:prstGeom prst="rect">
            <a:avLst/>
          </a:prstGeom>
        </p:spPr>
      </p:pic>
      <p:pic>
        <p:nvPicPr>
          <p:cNvPr id="5" name="Obrázek 4" descr="IMG_20170216_1629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689648"/>
            <a:ext cx="2376264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Varianty znaku </a:t>
            </a:r>
            <a:r>
              <a:rPr lang="cs-CZ" cap="all" dirty="0"/>
              <a:t>doufat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01208"/>
          </a:xfrm>
        </p:spPr>
        <p:txBody>
          <a:bodyPr>
            <a:normAutofit/>
          </a:bodyPr>
          <a:lstStyle/>
          <a:p>
            <a:r>
              <a:rPr lang="cs-CZ" cap="all" dirty="0"/>
              <a:t>Doufat</a:t>
            </a:r>
            <a:r>
              <a:rPr lang="cs-CZ" dirty="0"/>
              <a:t>-základní varianta</a:t>
            </a:r>
          </a:p>
          <a:p>
            <a:r>
              <a:rPr lang="cs-CZ" cap="all" dirty="0"/>
              <a:t>Doufat</a:t>
            </a:r>
            <a:r>
              <a:rPr lang="cs-CZ" dirty="0"/>
              <a:t>-varianta se zavíráním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cap="all" dirty="0"/>
              <a:t>Doufat</a:t>
            </a:r>
            <a:r>
              <a:rPr lang="cs-CZ" dirty="0"/>
              <a:t>-přejatý znak (BSL, …)</a:t>
            </a:r>
          </a:p>
          <a:p>
            <a:pPr>
              <a:buNone/>
            </a:pPr>
            <a:r>
              <a:rPr lang="cs-CZ" cap="all" dirty="0"/>
              <a:t>(+Doufat  x  zoufat)</a:t>
            </a:r>
          </a:p>
        </p:txBody>
      </p:sp>
      <p:pic>
        <p:nvPicPr>
          <p:cNvPr id="5" name="Obrázek 4" descr="IMG_20170216_163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36912"/>
            <a:ext cx="1818202" cy="2424270"/>
          </a:xfrm>
          <a:prstGeom prst="rect">
            <a:avLst/>
          </a:prstGeom>
        </p:spPr>
      </p:pic>
      <p:pic>
        <p:nvPicPr>
          <p:cNvPr id="6" name="Obrázek 5" descr="IMG_20170216_163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636912"/>
            <a:ext cx="1854206" cy="2472275"/>
          </a:xfrm>
          <a:prstGeom prst="rect">
            <a:avLst/>
          </a:prstGeom>
        </p:spPr>
      </p:pic>
      <p:pic>
        <p:nvPicPr>
          <p:cNvPr id="7" name="Obrázek 6" descr="IMG_20170216_163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169703"/>
            <a:ext cx="2016224" cy="2688298"/>
          </a:xfrm>
          <a:prstGeom prst="rect">
            <a:avLst/>
          </a:prstGeom>
        </p:spPr>
      </p:pic>
      <p:pic>
        <p:nvPicPr>
          <p:cNvPr id="8" name="Obrázek 7" descr="IMG_20170216_1629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1556792"/>
            <a:ext cx="1944216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– sociální kontext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Slovo naděje se vyskytuje v názvech dobročinných, charitativních, neziskových organizací…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Například:</a:t>
            </a:r>
          </a:p>
          <a:p>
            <a:r>
              <a:rPr lang="cs-CZ" dirty="0"/>
              <a:t>Naděje</a:t>
            </a:r>
          </a:p>
          <a:p>
            <a:r>
              <a:rPr lang="cs-CZ" dirty="0"/>
              <a:t>Kapka naděje</a:t>
            </a:r>
          </a:p>
          <a:p>
            <a:r>
              <a:rPr lang="cs-CZ" dirty="0"/>
              <a:t>Neslyšící s nadějí</a:t>
            </a:r>
          </a:p>
        </p:txBody>
      </p:sp>
      <p:pic>
        <p:nvPicPr>
          <p:cNvPr id="4" name="Obrázek 3" descr="nadeje _so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501008"/>
            <a:ext cx="156972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Immanuel</a:t>
            </a:r>
            <a:r>
              <a:rPr lang="cs-CZ" dirty="0"/>
              <a:t> Kant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Nebesa dala lidem jako rovnováhu proti mnoha starostem života tři věci: naději, spánek a smích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rtl="0" eaLnBrk="1" fontAlgn="auto" latinLnBrk="0" hangingPunct="1"/>
            <a:r>
              <a:rPr kumimoji="0" lang="cs-CZ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ČERMÁK, F. A. K.: Slovník české frazeologie a idiomatiky</a:t>
            </a:r>
          </a:p>
          <a:p>
            <a:r>
              <a:rPr lang="cs-CZ" dirty="0" err="1"/>
              <a:t>Erikson</a:t>
            </a:r>
            <a:r>
              <a:rPr lang="cs-CZ" dirty="0"/>
              <a:t>, E. </a:t>
            </a:r>
            <a:r>
              <a:rPr lang="cs-CZ" dirty="0" err="1"/>
              <a:t>Insight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Responsibility</a:t>
            </a:r>
            <a:endParaRPr lang="cs-CZ" dirty="0"/>
          </a:p>
          <a:p>
            <a:pPr rtl="0" eaLnBrk="1" fontAlgn="auto" latinLnBrk="0" hangingPunct="1"/>
            <a:r>
              <a:rPr kumimoji="0" lang="cs-CZ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Gabrielová , D.. Slovník znakové řeči </a:t>
            </a:r>
            <a:endParaRPr lang="cs-CZ" dirty="0"/>
          </a:p>
          <a:p>
            <a:pPr marL="548640" marR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dirty="0"/>
              <a:t>Howell, Andrew J., Larsen, Denise J.</a:t>
            </a:r>
            <a:r>
              <a:rPr lang="cs-CZ" dirty="0"/>
              <a:t> </a:t>
            </a:r>
            <a:r>
              <a:rPr lang="cs-CZ" dirty="0" err="1"/>
              <a:t>Understanding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-</a:t>
            </a:r>
            <a:r>
              <a:rPr lang="cs-CZ" dirty="0" err="1"/>
              <a:t>Oriented</a:t>
            </a:r>
            <a:r>
              <a:rPr lang="cs-CZ" dirty="0"/>
              <a:t> </a:t>
            </a:r>
            <a:r>
              <a:rPr lang="cs-CZ" dirty="0" err="1"/>
              <a:t>Hope</a:t>
            </a:r>
            <a:r>
              <a:rPr lang="cs-CZ" dirty="0"/>
              <a:t> </a:t>
            </a:r>
          </a:p>
          <a:p>
            <a:r>
              <a:rPr lang="cs-CZ" dirty="0"/>
              <a:t>KLÉGR, A.: Tezaurus jazyka českého: slovník českých slov a frází souznačných, blízkých a </a:t>
            </a:r>
            <a:r>
              <a:rPr lang="cs-CZ" dirty="0" err="1"/>
              <a:t>příbuznýc</a:t>
            </a:r>
            <a:endParaRPr lang="cs-CZ" dirty="0"/>
          </a:p>
          <a:p>
            <a:r>
              <a:rPr lang="cs-CZ" dirty="0" err="1"/>
              <a:t>Machek</a:t>
            </a:r>
            <a:r>
              <a:rPr lang="cs-CZ" dirty="0"/>
              <a:t>, V. Etymologický slovník jazyka českého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3900" b="1" dirty="0"/>
              <a:t>Některé definice: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Na budoucnost orientovaná víra , touha, představy spojené s vytouženým výsledkem, který je nejistý, ale možný</a:t>
            </a:r>
          </a:p>
          <a:p>
            <a:pPr>
              <a:buNone/>
            </a:pPr>
            <a:r>
              <a:rPr lang="cs-CZ" b="1" dirty="0" err="1"/>
              <a:t>Understanding</a:t>
            </a:r>
            <a:r>
              <a:rPr lang="cs-CZ" b="1" dirty="0"/>
              <a:t> </a:t>
            </a:r>
            <a:r>
              <a:rPr lang="cs-CZ" b="1" dirty="0" err="1"/>
              <a:t>Other</a:t>
            </a:r>
            <a:r>
              <a:rPr lang="cs-CZ" b="1" dirty="0"/>
              <a:t>-</a:t>
            </a:r>
            <a:r>
              <a:rPr lang="cs-CZ" b="1" dirty="0" err="1"/>
              <a:t>Oriented</a:t>
            </a:r>
            <a:r>
              <a:rPr lang="cs-CZ" b="1" dirty="0"/>
              <a:t> </a:t>
            </a:r>
            <a:r>
              <a:rPr lang="cs-CZ" b="1" dirty="0" err="1"/>
              <a:t>Hope</a:t>
            </a:r>
            <a:endParaRPr lang="cs-CZ" b="1" dirty="0"/>
          </a:p>
          <a:p>
            <a:pPr>
              <a:buNone/>
            </a:pPr>
            <a:endParaRPr lang="cs-CZ" dirty="0"/>
          </a:p>
          <a:p>
            <a:r>
              <a:rPr lang="cs-CZ" dirty="0"/>
              <a:t>trvalé přesvědčení o vyplnění vlastních vroucích přání</a:t>
            </a:r>
          </a:p>
          <a:p>
            <a:pPr>
              <a:buNone/>
            </a:pPr>
            <a:r>
              <a:rPr lang="cs-CZ" b="1" dirty="0" err="1"/>
              <a:t>Insight</a:t>
            </a:r>
            <a:r>
              <a:rPr lang="cs-CZ" b="1" dirty="0"/>
              <a:t> </a:t>
            </a:r>
            <a:r>
              <a:rPr lang="cs-CZ" b="1" dirty="0" err="1"/>
              <a:t>and</a:t>
            </a:r>
            <a:r>
              <a:rPr lang="cs-CZ" b="1" dirty="0"/>
              <a:t> </a:t>
            </a:r>
            <a:r>
              <a:rPr lang="cs-CZ" b="1" dirty="0" err="1"/>
              <a:t>Responsibility</a:t>
            </a:r>
            <a:endParaRPr lang="cs-CZ" b="1" dirty="0"/>
          </a:p>
          <a:p>
            <a:endParaRPr lang="cs-CZ" dirty="0"/>
          </a:p>
          <a:p>
            <a:r>
              <a:rPr lang="cs-CZ" dirty="0"/>
              <a:t>pozitivní emoční stav, který je založený na vzájemném vztahu mezi Snahou a Cestou</a:t>
            </a:r>
          </a:p>
          <a:p>
            <a:pPr>
              <a:buNone/>
            </a:pPr>
            <a:r>
              <a:rPr lang="en-US" b="1" dirty="0"/>
              <a:t>Handbook of Hope: Theory, Measures, and</a:t>
            </a:r>
            <a:r>
              <a:rPr lang="cs-CZ" b="1" dirty="0"/>
              <a:t> </a:t>
            </a:r>
            <a:r>
              <a:rPr lang="en-US" b="1" dirty="0"/>
              <a:t>Applications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</a:t>
            </a:r>
            <a:r>
              <a:rPr lang="cs-CZ" dirty="0" err="1"/>
              <a:t>ll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cs-CZ" dirty="0" err="1"/>
              <a:t>Nakonečný</a:t>
            </a:r>
            <a:r>
              <a:rPr lang="cs-CZ" dirty="0"/>
              <a:t>, M. Emoce</a:t>
            </a:r>
          </a:p>
          <a:p>
            <a:r>
              <a:rPr lang="cs-CZ" dirty="0"/>
              <a:t>Marie </a:t>
            </a:r>
            <a:r>
              <a:rPr lang="cs-CZ" dirty="0" err="1"/>
              <a:t>Ocisková</a:t>
            </a:r>
            <a:r>
              <a:rPr lang="cs-CZ" dirty="0"/>
              <a:t>, Irena Sobotková , Ján </a:t>
            </a:r>
            <a:r>
              <a:rPr lang="cs-CZ" dirty="0" err="1"/>
              <a:t>Praško</a:t>
            </a:r>
            <a:r>
              <a:rPr lang="cs-CZ" dirty="0"/>
              <a:t> , Vladimír </a:t>
            </a:r>
            <a:r>
              <a:rPr lang="cs-CZ" dirty="0" err="1"/>
              <a:t>Mihál</a:t>
            </a:r>
            <a:r>
              <a:rPr lang="cs-CZ" dirty="0"/>
              <a:t>. Standardizace české verze Škály dispoziční naděje pro dospělé</a:t>
            </a:r>
          </a:p>
          <a:p>
            <a:r>
              <a:rPr lang="cs-CZ" dirty="0"/>
              <a:t>Potměšil, M.. Všeobecný slovník českého znakového jazyka</a:t>
            </a:r>
          </a:p>
          <a:p>
            <a:r>
              <a:rPr lang="cs-CZ" dirty="0" err="1"/>
              <a:t>Snyder</a:t>
            </a:r>
            <a:r>
              <a:rPr lang="cs-CZ" dirty="0"/>
              <a:t>, R.</a:t>
            </a:r>
            <a:r>
              <a:rPr lang="en-US" dirty="0"/>
              <a:t> Handbook of Hope: Theory, Measures, and Applications</a:t>
            </a:r>
            <a:endParaRPr lang="cs-CZ" dirty="0"/>
          </a:p>
          <a:p>
            <a:pPr rtl="0" eaLnBrk="1" latinLnBrk="0" hangingPunct="1"/>
            <a:r>
              <a:rPr kumimoji="0" lang="cs-CZ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Ústav pro jazyk český. </a:t>
            </a:r>
            <a:r>
              <a:rPr kumimoji="0" lang="cs-CZ" sz="28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Slovník spisovné češtiny pro školu a veřejnost</a:t>
            </a:r>
            <a:r>
              <a:rPr kumimoji="0" lang="cs-CZ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cs-CZ" sz="2800" dirty="0"/>
          </a:p>
          <a:p>
            <a:pPr rtl="0" eaLnBrk="1" latinLnBrk="0" hangingPunct="1"/>
            <a:endParaRPr kumimoji="0" lang="cs-CZ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cs-CZ" b="1" dirty="0"/>
          </a:p>
          <a:p>
            <a:endParaRPr lang="cs-CZ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</a:t>
            </a:r>
            <a:r>
              <a:rPr lang="cs-CZ" dirty="0" err="1"/>
              <a:t>lll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Ústav pro jazyk český. Slovník spisovného jazyka českého</a:t>
            </a:r>
          </a:p>
          <a:p>
            <a:r>
              <a:rPr lang="cs-CZ" dirty="0" err="1"/>
              <a:t>Wierzbicka</a:t>
            </a:r>
            <a:r>
              <a:rPr lang="cs-CZ" dirty="0"/>
              <a:t>, A. E</a:t>
            </a:r>
            <a:r>
              <a:rPr lang="en-US" dirty="0"/>
              <a:t>motions across languages and cultures</a:t>
            </a:r>
            <a:endParaRPr lang="cs-CZ" dirty="0"/>
          </a:p>
          <a:p>
            <a:r>
              <a:rPr lang="en-US" dirty="0">
                <a:hlinkClick r:id="rId2"/>
              </a:rPr>
              <a:t>www.tichezpravy.cz</a:t>
            </a:r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dirty="0"/>
              <a:t>Fotografie:</a:t>
            </a:r>
          </a:p>
          <a:p>
            <a:pPr>
              <a:buNone/>
            </a:pPr>
            <a:r>
              <a:rPr lang="cs-CZ" dirty="0"/>
              <a:t>Díky figurantovi Milanovi </a:t>
            </a:r>
            <a:r>
              <a:rPr lang="cs-CZ" dirty="0" err="1"/>
              <a:t>Fritzovi</a:t>
            </a:r>
            <a:r>
              <a:rPr lang="cs-CZ" dirty="0"/>
              <a:t>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cs-CZ" sz="3600" dirty="0"/>
              <a:t>Naděje a tělo:</a:t>
            </a:r>
          </a:p>
          <a:p>
            <a:endParaRPr lang="cs-CZ" dirty="0"/>
          </a:p>
          <a:p>
            <a:r>
              <a:rPr lang="cs-CZ" dirty="0"/>
              <a:t>Obvykle není spojována s výraznými tělesný mi projevy (jako jsou například u hněvu nebo nervozity)</a:t>
            </a:r>
          </a:p>
          <a:p>
            <a:endParaRPr lang="cs-CZ" dirty="0"/>
          </a:p>
          <a:p>
            <a:r>
              <a:rPr lang="cs-CZ" dirty="0"/>
              <a:t>Hraje významnou roli při léčbě a uzdravování (týká se tělesného i duševního zdraví)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Naděje u </a:t>
            </a:r>
            <a:r>
              <a:rPr lang="cs-CZ" dirty="0" err="1"/>
              <a:t>Wierzbické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Naděje náleží do první skupiny (stalo se něco dobrého a příbuzné koncepty) </a:t>
            </a:r>
          </a:p>
          <a:p>
            <a:r>
              <a:rPr lang="cs-CZ" dirty="0"/>
              <a:t>Vztahuje se k budoucnosti</a:t>
            </a:r>
          </a:p>
          <a:p>
            <a:r>
              <a:rPr lang="cs-CZ" dirty="0"/>
              <a:t>Něco po čem toužíme,přejeme si</a:t>
            </a:r>
          </a:p>
          <a:p>
            <a:r>
              <a:rPr lang="cs-CZ" dirty="0"/>
              <a:t>Budoucnost neznáme</a:t>
            </a:r>
          </a:p>
          <a:p>
            <a:r>
              <a:rPr lang="cs-CZ" dirty="0"/>
              <a:t>(částečná) paralela se strachem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Naděje v křesťanství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velmi důležitým tématem</a:t>
            </a:r>
          </a:p>
          <a:p>
            <a:r>
              <a:rPr lang="cs-CZ" dirty="0"/>
              <a:t>Patří mezi tři základní ctnosti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A tak zůstává víra, naděje, láska – ale největší z té trojice je láska.</a:t>
            </a:r>
            <a:r>
              <a:rPr lang="cs-CZ" b="1" dirty="0"/>
              <a:t> </a:t>
            </a:r>
          </a:p>
          <a:p>
            <a:pPr>
              <a:buNone/>
            </a:pPr>
            <a:r>
              <a:rPr lang="cs-CZ" b="1" dirty="0"/>
              <a:t> 	1. Korintským 13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Naděje v textech Václava Havla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Bakalářská práce - Michaela Stará:</a:t>
            </a:r>
          </a:p>
          <a:p>
            <a:pPr>
              <a:buNone/>
            </a:pPr>
            <a:r>
              <a:rPr lang="cs-CZ" dirty="0"/>
              <a:t>Pojem NADĚJE v textech Václava Havla</a:t>
            </a:r>
          </a:p>
          <a:p>
            <a:endParaRPr lang="cs-CZ" dirty="0"/>
          </a:p>
          <a:p>
            <a:r>
              <a:rPr lang="cs-CZ" dirty="0"/>
              <a:t>Naděje jako vnitřní skutečnost</a:t>
            </a:r>
          </a:p>
          <a:p>
            <a:r>
              <a:rPr lang="cs-CZ" dirty="0"/>
              <a:t>Opozice: naděje x lhostejnost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Naděje v češtině</a:t>
            </a:r>
          </a:p>
        </p:txBody>
      </p:sp>
      <p:pic>
        <p:nvPicPr>
          <p:cNvPr id="4" name="Zástupný symbol pro obsah 3" descr="maj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660232" cy="498874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Etymologie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i="1" dirty="0" err="1"/>
              <a:t>díti</a:t>
            </a:r>
            <a:r>
              <a:rPr lang="cs-CZ" dirty="0"/>
              <a:t> – prvotní význam: </a:t>
            </a:r>
            <a:r>
              <a:rPr lang="cs-CZ" dirty="0" err="1"/>
              <a:t>položiti</a:t>
            </a:r>
            <a:r>
              <a:rPr lang="cs-CZ" dirty="0"/>
              <a:t>, </a:t>
            </a:r>
            <a:r>
              <a:rPr lang="cs-CZ" dirty="0" err="1"/>
              <a:t>klásti</a:t>
            </a:r>
            <a:r>
              <a:rPr lang="cs-CZ" dirty="0"/>
              <a:t> někam, </a:t>
            </a:r>
            <a:r>
              <a:rPr lang="cs-CZ" dirty="0" err="1"/>
              <a:t>umístiti</a:t>
            </a:r>
            <a:endParaRPr lang="cs-CZ" dirty="0"/>
          </a:p>
          <a:p>
            <a:r>
              <a:rPr lang="cs-CZ" i="1" dirty="0" err="1"/>
              <a:t>nadíti</a:t>
            </a:r>
            <a:r>
              <a:rPr lang="cs-CZ" dirty="0"/>
              <a:t> –původní význam: </a:t>
            </a:r>
            <a:r>
              <a:rPr lang="cs-CZ" dirty="0" err="1"/>
              <a:t>nadíti</a:t>
            </a:r>
            <a:r>
              <a:rPr lang="cs-CZ" dirty="0"/>
              <a:t> něco na něco, 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err="1"/>
              <a:t>nasaditi</a:t>
            </a:r>
            <a:r>
              <a:rPr lang="cs-CZ" dirty="0"/>
              <a:t> , navléci</a:t>
            </a:r>
          </a:p>
          <a:p>
            <a:r>
              <a:rPr lang="cs-CZ" i="1" dirty="0" err="1"/>
              <a:t>nadíti</a:t>
            </a:r>
            <a:r>
              <a:rPr lang="cs-CZ" i="1" dirty="0"/>
              <a:t> se </a:t>
            </a:r>
            <a:r>
              <a:rPr lang="cs-CZ" dirty="0"/>
              <a:t>z </a:t>
            </a:r>
            <a:r>
              <a:rPr lang="cs-CZ" i="1" dirty="0"/>
              <a:t>na-</a:t>
            </a:r>
            <a:r>
              <a:rPr lang="cs-CZ" i="1" dirty="0" err="1"/>
              <a:t>dějati</a:t>
            </a:r>
            <a:r>
              <a:rPr lang="cs-CZ" i="1" dirty="0"/>
              <a:t> se </a:t>
            </a:r>
            <a:r>
              <a:rPr lang="cs-CZ" dirty="0"/>
              <a:t>- v přeneseném významu: </a:t>
            </a:r>
            <a:r>
              <a:rPr lang="cs-CZ" dirty="0" err="1"/>
              <a:t>naklásti</a:t>
            </a:r>
            <a:r>
              <a:rPr lang="cs-CZ" dirty="0"/>
              <a:t> se na nějakou oporu - spolehnout se</a:t>
            </a:r>
          </a:p>
          <a:p>
            <a:r>
              <a:rPr lang="cs-CZ" i="1" dirty="0"/>
              <a:t>na-</a:t>
            </a:r>
            <a:r>
              <a:rPr lang="cs-CZ" i="1" dirty="0" err="1"/>
              <a:t>děja</a:t>
            </a:r>
            <a:r>
              <a:rPr lang="cs-CZ" i="1" dirty="0"/>
              <a:t> </a:t>
            </a:r>
          </a:p>
          <a:p>
            <a:pPr>
              <a:buNone/>
            </a:pPr>
            <a:r>
              <a:rPr lang="cs-CZ" b="1" dirty="0"/>
              <a:t>Etymologický slovník jazyka českého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vyskytuje se i v dalších </a:t>
            </a:r>
            <a:r>
              <a:rPr lang="cs-CZ" dirty="0" err="1"/>
              <a:t>slovaských</a:t>
            </a:r>
            <a:r>
              <a:rPr lang="cs-CZ" dirty="0"/>
              <a:t> jazycích </a:t>
            </a:r>
          </a:p>
          <a:p>
            <a:pPr>
              <a:buNone/>
            </a:pPr>
            <a:r>
              <a:rPr lang="cs-CZ" dirty="0" err="1"/>
              <a:t>nař</a:t>
            </a:r>
            <a:r>
              <a:rPr lang="cs-CZ" dirty="0"/>
              <a:t>. ruština: </a:t>
            </a:r>
            <a:r>
              <a:rPr lang="cs-CZ" dirty="0" err="1"/>
              <a:t>naděžda</a:t>
            </a:r>
            <a:r>
              <a:rPr lang="cs-CZ" dirty="0"/>
              <a:t>→ </a:t>
            </a:r>
            <a:r>
              <a:rPr lang="cs-CZ" dirty="0" err="1"/>
              <a:t>Naděžda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11281</TotalTime>
  <Words>956</Words>
  <Application>Microsoft Office PowerPoint</Application>
  <PresentationFormat>Předvádění na obrazovce (4:3)</PresentationFormat>
  <Paragraphs>206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Book Antiqua</vt:lpstr>
      <vt:lpstr>Lucida Sans</vt:lpstr>
      <vt:lpstr>Wingdings</vt:lpstr>
      <vt:lpstr>Wingdings 2</vt:lpstr>
      <vt:lpstr>Wingdings 3</vt:lpstr>
      <vt:lpstr>Vrchol</vt:lpstr>
      <vt:lpstr>Naděje v češtině a českém znakovém jazyce</vt:lpstr>
      <vt:lpstr>Úvod – psychologický pohled</vt:lpstr>
      <vt:lpstr>Prezentace aplikace PowerPoint</vt:lpstr>
      <vt:lpstr>Prezentace aplikace PowerPoint</vt:lpstr>
      <vt:lpstr>Naděje u Wierzbické:</vt:lpstr>
      <vt:lpstr>Naděje v křesťanství</vt:lpstr>
      <vt:lpstr>Naděje v textech Václava Havla</vt:lpstr>
      <vt:lpstr>Naděje v češtině</vt:lpstr>
      <vt:lpstr>Etymologie</vt:lpstr>
      <vt:lpstr>Význam ve slovnících</vt:lpstr>
      <vt:lpstr>Prezentace aplikace PowerPoint</vt:lpstr>
      <vt:lpstr>Frazeologie - metafory</vt:lpstr>
      <vt:lpstr>Naděje je předmět</vt:lpstr>
      <vt:lpstr>Naděje je živý tvor</vt:lpstr>
      <vt:lpstr>Naděje je světlo</vt:lpstr>
      <vt:lpstr>Naděje je kapalina</vt:lpstr>
      <vt:lpstr>Nadě je místo</vt:lpstr>
      <vt:lpstr>Metonymie</vt:lpstr>
      <vt:lpstr>Naděje v ČZJ</vt:lpstr>
      <vt:lpstr>Varianty znaku naděje</vt:lpstr>
      <vt:lpstr>Porovnání znaků naděje, doufat, žádost </vt:lpstr>
      <vt:lpstr>Orientační metafora</vt:lpstr>
      <vt:lpstr>Orientační metafora</vt:lpstr>
      <vt:lpstr>Orientační metafora </vt:lpstr>
      <vt:lpstr>Dvě formy žádosti</vt:lpstr>
      <vt:lpstr>Varianty znaku doufat</vt:lpstr>
      <vt:lpstr>Závěr – sociální kontext</vt:lpstr>
      <vt:lpstr>Immanuel Kant</vt:lpstr>
      <vt:lpstr>Zdroje</vt:lpstr>
      <vt:lpstr>Zdroje ll</vt:lpstr>
      <vt:lpstr>Zdroje lll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Anca</dc:creator>
  <cp:lastModifiedBy>Lenovo Allinone</cp:lastModifiedBy>
  <cp:revision>308</cp:revision>
  <dcterms:created xsi:type="dcterms:W3CDTF">2016-12-11T13:51:31Z</dcterms:created>
  <dcterms:modified xsi:type="dcterms:W3CDTF">2020-11-20T11:54:20Z</dcterms:modified>
</cp:coreProperties>
</file>