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9" r:id="rId8"/>
    <p:sldId id="271" r:id="rId9"/>
    <p:sldId id="262" r:id="rId10"/>
    <p:sldId id="261" r:id="rId11"/>
    <p:sldId id="264" r:id="rId12"/>
    <p:sldId id="265" r:id="rId13"/>
    <p:sldId id="268" r:id="rId14"/>
    <p:sldId id="266" r:id="rId15"/>
    <p:sldId id="267" r:id="rId16"/>
    <p:sldId id="272" r:id="rId17"/>
    <p:sldId id="274" r:id="rId18"/>
    <p:sldId id="273" r:id="rId19"/>
    <p:sldId id="270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706FA-5129-4B1A-A319-5EDE3B57D07C}" v="2" dt="2018-12-04T08:46:57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límková, Adéla" userId="999f5e52-b3b5-4322-ac6a-365c09c88039" providerId="ADAL" clId="{0CA706FA-5129-4B1A-A319-5EDE3B57D07C}"/>
    <pc:docChg chg="modSld">
      <pc:chgData name="Jarolímková, Adéla" userId="999f5e52-b3b5-4322-ac6a-365c09c88039" providerId="ADAL" clId="{0CA706FA-5129-4B1A-A319-5EDE3B57D07C}" dt="2018-12-04T08:48:56.482" v="95" actId="20577"/>
      <pc:docMkLst>
        <pc:docMk/>
      </pc:docMkLst>
      <pc:sldChg chg="addSp modSp">
        <pc:chgData name="Jarolímková, Adéla" userId="999f5e52-b3b5-4322-ac6a-365c09c88039" providerId="ADAL" clId="{0CA706FA-5129-4B1A-A319-5EDE3B57D07C}" dt="2018-12-04T08:46:47.543" v="37" actId="1076"/>
        <pc:sldMkLst>
          <pc:docMk/>
          <pc:sldMk cId="3995650886" sldId="274"/>
        </pc:sldMkLst>
        <pc:spChg chg="add mod">
          <ac:chgData name="Jarolímková, Adéla" userId="999f5e52-b3b5-4322-ac6a-365c09c88039" providerId="ADAL" clId="{0CA706FA-5129-4B1A-A319-5EDE3B57D07C}" dt="2018-12-04T08:46:47.543" v="37" actId="1076"/>
          <ac:spMkLst>
            <pc:docMk/>
            <pc:sldMk cId="3995650886" sldId="274"/>
            <ac:spMk id="3" creationId="{07F98BB6-F403-493A-9816-0B797BA5015B}"/>
          </ac:spMkLst>
        </pc:spChg>
      </pc:sldChg>
      <pc:sldChg chg="addSp modSp">
        <pc:chgData name="Jarolímková, Adéla" userId="999f5e52-b3b5-4322-ac6a-365c09c88039" providerId="ADAL" clId="{0CA706FA-5129-4B1A-A319-5EDE3B57D07C}" dt="2018-12-04T08:48:56.482" v="95" actId="20577"/>
        <pc:sldMkLst>
          <pc:docMk/>
          <pc:sldMk cId="3231228821" sldId="276"/>
        </pc:sldMkLst>
        <pc:spChg chg="add mod">
          <ac:chgData name="Jarolímková, Adéla" userId="999f5e52-b3b5-4322-ac6a-365c09c88039" providerId="ADAL" clId="{0CA706FA-5129-4B1A-A319-5EDE3B57D07C}" dt="2018-12-04T08:48:56.482" v="95" actId="20577"/>
          <ac:spMkLst>
            <pc:docMk/>
            <pc:sldMk cId="3231228821" sldId="276"/>
            <ac:spMk id="3" creationId="{80C1BFD4-8D53-44AA-9E0F-3C29C3536D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09.07.2019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09.07.2019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09.07.2019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09.07.2019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09.07.2019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09.07.2019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09.07.2019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09.07.2019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09.07.2019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09.07.2019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135FC8-1163-4815-8B26-EE22A12CA537}" type="datetimeFigureOut">
              <a:rPr lang="cs-CZ" smtClean="0"/>
              <a:pPr/>
              <a:t>09.07.2019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135FC8-1163-4815-8B26-EE22A12CA537}" type="datetimeFigureOut">
              <a:rPr lang="cs-CZ" smtClean="0"/>
              <a:pPr/>
              <a:t>09.07.2019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eaweb.org/econli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ric.ed.gov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Bibliografické rešeršní služby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10. Další databáze</a:t>
            </a:r>
          </a:p>
        </p:txBody>
      </p:sp>
      <p:pic>
        <p:nvPicPr>
          <p:cNvPr id="5" name="Obrázek 4" descr="UISK_logo_claim-neg_RGB_XSM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45224"/>
            <a:ext cx="3251725" cy="9361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7E8CAFA-0345-4A4D-822F-03FCF41E3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99873"/>
            <a:ext cx="285750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Tezaurus - prohlížení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229600" cy="3519280"/>
          </a:xfrm>
        </p:spPr>
      </p:pic>
      <p:sp>
        <p:nvSpPr>
          <p:cNvPr id="5" name="TextovéPole 4"/>
          <p:cNvSpPr txBox="1"/>
          <p:nvPr/>
        </p:nvSpPr>
        <p:spPr>
          <a:xfrm>
            <a:off x="457200" y="5589240"/>
            <a:ext cx="613102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Hlavní kategorie tezauru – pokud se nám nedaří najít vhodný deskriptor pomocí vyhledávání, můžeme se pokusit vyhledat ho prostřednictvím prohlížení jednotlivých kategorií</a:t>
            </a:r>
          </a:p>
        </p:txBody>
      </p:sp>
    </p:spTree>
    <p:extLst>
      <p:ext uri="{BB962C8B-B14F-4D97-AF65-F5344CB8AC3E}">
        <p14:creationId xmlns:p14="http://schemas.microsoft.com/office/powerpoint/2010/main" val="110582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více deskriptorů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801016" cy="990686"/>
          </a:xfrm>
        </p:spPr>
      </p:pic>
      <p:sp>
        <p:nvSpPr>
          <p:cNvPr id="5" name="TextovéPole 4"/>
          <p:cNvSpPr txBox="1"/>
          <p:nvPr/>
        </p:nvSpPr>
        <p:spPr>
          <a:xfrm>
            <a:off x="611560" y="3068960"/>
            <a:ext cx="648072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Před každým klíčových slovem/frází název pole – </a:t>
            </a:r>
            <a:r>
              <a:rPr lang="cs-CZ" dirty="0" err="1"/>
              <a:t>descriptor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Pokud známe přesné znění deskriptoru, uvedeme ho do uvozovek – „</a:t>
            </a:r>
            <a:r>
              <a:rPr lang="cs-CZ" dirty="0" err="1"/>
              <a:t>elementary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“, „public </a:t>
            </a:r>
            <a:r>
              <a:rPr lang="cs-CZ" dirty="0" err="1"/>
              <a:t>libraries</a:t>
            </a:r>
            <a:r>
              <a:rPr lang="cs-CZ" dirty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Pokud bychom dotaz formulovali jako: </a:t>
            </a:r>
            <a:r>
              <a:rPr lang="cs-CZ" dirty="0" err="1"/>
              <a:t>descriptor:elementary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, systém by vyhledal záznamy obsahující slovo </a:t>
            </a:r>
            <a:r>
              <a:rPr lang="cs-CZ" dirty="0" err="1"/>
              <a:t>elementary</a:t>
            </a:r>
            <a:r>
              <a:rPr lang="cs-CZ" dirty="0"/>
              <a:t> v deskriptoru a slovo </a:t>
            </a:r>
            <a:r>
              <a:rPr lang="cs-CZ" dirty="0" err="1"/>
              <a:t>schools</a:t>
            </a:r>
            <a:r>
              <a:rPr lang="cs-CZ" dirty="0"/>
              <a:t> kdekoliv</a:t>
            </a:r>
          </a:p>
        </p:txBody>
      </p:sp>
    </p:spTree>
    <p:extLst>
      <p:ext uri="{BB962C8B-B14F-4D97-AF65-F5344CB8AC3E}">
        <p14:creationId xmlns:p14="http://schemas.microsoft.com/office/powerpoint/2010/main" val="206125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06" y="1774825"/>
            <a:ext cx="8017587" cy="4625975"/>
          </a:xfrm>
        </p:spPr>
      </p:pic>
      <p:sp>
        <p:nvSpPr>
          <p:cNvPr id="5" name="TextovéPole 4"/>
          <p:cNvSpPr txBox="1"/>
          <p:nvPr/>
        </p:nvSpPr>
        <p:spPr>
          <a:xfrm>
            <a:off x="6516216" y="1556792"/>
            <a:ext cx="217058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Řazení podle relevance</a:t>
            </a:r>
          </a:p>
        </p:txBody>
      </p:sp>
    </p:spTree>
    <p:extLst>
      <p:ext uri="{BB962C8B-B14F-4D97-AF65-F5344CB8AC3E}">
        <p14:creationId xmlns:p14="http://schemas.microsoft.com/office/powerpoint/2010/main" val="119955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Detail záznamu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3" y="1774825"/>
            <a:ext cx="7544413" cy="4625975"/>
          </a:xfrm>
        </p:spPr>
      </p:pic>
    </p:spTree>
    <p:extLst>
      <p:ext uri="{BB962C8B-B14F-4D97-AF65-F5344CB8AC3E}">
        <p14:creationId xmlns:p14="http://schemas.microsoft.com/office/powerpoint/2010/main" val="51141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filtry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2232853" cy="4221846"/>
          </a:xfrm>
        </p:spPr>
      </p:pic>
      <p:sp>
        <p:nvSpPr>
          <p:cNvPr id="5" name="Zaoblený obdélníkový bublinový popisek 4"/>
          <p:cNvSpPr/>
          <p:nvPr/>
        </p:nvSpPr>
        <p:spPr>
          <a:xfrm>
            <a:off x="2627784" y="4437112"/>
            <a:ext cx="1944216" cy="576064"/>
          </a:xfrm>
          <a:prstGeom prst="wedgeRoundRectCallout">
            <a:avLst>
              <a:gd name="adj1" fmla="val -60264"/>
              <a:gd name="adj2" fmla="val -130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Komu je článek určen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2532794" y="1823903"/>
            <a:ext cx="2039206" cy="596985"/>
          </a:xfrm>
          <a:prstGeom prst="wedgeRoundRectCallout">
            <a:avLst>
              <a:gd name="adj1" fmla="val -58535"/>
              <a:gd name="adj2" fmla="val -132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Stupeň vzdělání</a:t>
            </a:r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302063"/>
            <a:ext cx="2217612" cy="3307367"/>
          </a:xfrm>
          <a:prstGeom prst="rect">
            <a:avLst/>
          </a:prstGeom>
        </p:spPr>
      </p:pic>
      <p:sp>
        <p:nvSpPr>
          <p:cNvPr id="9" name="Zaoblený obdélníkový bublinový popisek 8"/>
          <p:cNvSpPr/>
          <p:nvPr/>
        </p:nvSpPr>
        <p:spPr>
          <a:xfrm>
            <a:off x="4860032" y="2204864"/>
            <a:ext cx="1584176" cy="648072"/>
          </a:xfrm>
          <a:prstGeom prst="wedgeRoundRectCallout">
            <a:avLst>
              <a:gd name="adj1" fmla="val 69538"/>
              <a:gd name="adj2" fmla="val -116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U.S. zákony, programy</a:t>
            </a:r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4860032" y="3789040"/>
            <a:ext cx="1656184" cy="648072"/>
          </a:xfrm>
          <a:prstGeom prst="wedgeRoundRectCallout">
            <a:avLst>
              <a:gd name="adj1" fmla="val 61147"/>
              <a:gd name="adj2" fmla="val -85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Použité testy, dotazníky</a:t>
            </a:r>
          </a:p>
        </p:txBody>
      </p:sp>
    </p:spTree>
    <p:extLst>
      <p:ext uri="{BB962C8B-B14F-4D97-AF65-F5344CB8AC3E}">
        <p14:creationId xmlns:p14="http://schemas.microsoft.com/office/powerpoint/2010/main" val="1569287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77072"/>
            <a:ext cx="4092295" cy="194326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3528366" cy="1524132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5220072" y="1700808"/>
            <a:ext cx="2736304" cy="1224136"/>
          </a:xfrm>
          <a:prstGeom prst="wedgeRoundRectCallout">
            <a:avLst>
              <a:gd name="adj1" fmla="val -73828"/>
              <a:gd name="adj2" fmla="val 330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Zaslání záznamů e-mailem, omezeno na 50 záznamů</a:t>
            </a:r>
          </a:p>
        </p:txBody>
      </p:sp>
      <p:sp>
        <p:nvSpPr>
          <p:cNvPr id="7" name="Zaoblený obdélníkový bublinový popisek 6"/>
          <p:cNvSpPr/>
          <p:nvPr/>
        </p:nvSpPr>
        <p:spPr>
          <a:xfrm>
            <a:off x="971600" y="4365104"/>
            <a:ext cx="2664296" cy="1655236"/>
          </a:xfrm>
          <a:prstGeom prst="wedgeRoundRectCallout">
            <a:avLst>
              <a:gd name="adj1" fmla="val 76928"/>
              <a:gd name="adj2" fmla="val -59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Export záznamů – formát .</a:t>
            </a:r>
            <a:r>
              <a:rPr lang="cs-CZ" dirty="0" err="1"/>
              <a:t>nbib</a:t>
            </a:r>
            <a:r>
              <a:rPr lang="cs-CZ" dirty="0"/>
              <a:t> – lze otevřít ve Wordu nebo naimportovat do citačního manažeru (ale ne </a:t>
            </a:r>
            <a:r>
              <a:rPr lang="cs-CZ" dirty="0" err="1"/>
              <a:t>CitacePro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961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PsycINFO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Producent: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Psychological</a:t>
            </a:r>
            <a:r>
              <a:rPr lang="cs-CZ" dirty="0"/>
              <a:t> </a:t>
            </a:r>
            <a:r>
              <a:rPr lang="cs-CZ" dirty="0" err="1"/>
              <a:t>Association</a:t>
            </a:r>
            <a:endParaRPr lang="cs-CZ" dirty="0"/>
          </a:p>
          <a:p>
            <a:r>
              <a:rPr lang="cs-CZ" dirty="0"/>
              <a:t>Databáze zaměřená na psychologii</a:t>
            </a:r>
          </a:p>
          <a:p>
            <a:r>
              <a:rPr lang="cs-CZ" dirty="0"/>
              <a:t>Dostupnost: EBSCO </a:t>
            </a:r>
            <a:r>
              <a:rPr lang="cs-CZ" dirty="0" smtClean="0"/>
              <a:t>(FF UK), </a:t>
            </a:r>
            <a:r>
              <a:rPr lang="cs-CZ" dirty="0" err="1"/>
              <a:t>ProQuest</a:t>
            </a:r>
            <a:r>
              <a:rPr lang="cs-CZ" dirty="0"/>
              <a:t> (zkušební přístup)</a:t>
            </a:r>
          </a:p>
          <a:p>
            <a:r>
              <a:rPr lang="cs-CZ" dirty="0"/>
              <a:t>Věcný popis: Thesaurus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Psychological</a:t>
            </a:r>
            <a:r>
              <a:rPr lang="cs-CZ" dirty="0"/>
              <a:t> Index </a:t>
            </a:r>
            <a:r>
              <a:rPr lang="cs-CZ" dirty="0" err="1"/>
              <a:t>Terms</a:t>
            </a:r>
            <a:r>
              <a:rPr lang="cs-CZ" dirty="0"/>
              <a:t>, klasifikační kódy</a:t>
            </a:r>
          </a:p>
          <a:p>
            <a:r>
              <a:rPr lang="cs-CZ" dirty="0"/>
              <a:t>Speciální pole: populační skupina, věková skupina, metodologie výzkumu, použité testy, cílová skupina čtenářů</a:t>
            </a:r>
          </a:p>
        </p:txBody>
      </p:sp>
    </p:spTree>
    <p:extLst>
      <p:ext uri="{BB962C8B-B14F-4D97-AF65-F5344CB8AC3E}">
        <p14:creationId xmlns:p14="http://schemas.microsoft.com/office/powerpoint/2010/main" val="2536043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PsycINFO</a:t>
            </a:r>
            <a:r>
              <a:rPr lang="cs-CZ" dirty="0"/>
              <a:t> – speciální filtry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5" y="1774825"/>
            <a:ext cx="8145509" cy="462597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7F98BB6-F403-493A-9816-0B797BA5015B}"/>
              </a:ext>
            </a:extLst>
          </p:cNvPr>
          <p:cNvSpPr txBox="1"/>
          <p:nvPr/>
        </p:nvSpPr>
        <p:spPr>
          <a:xfrm>
            <a:off x="5004048" y="6400800"/>
            <a:ext cx="403244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Téma. informační chování psychologů</a:t>
            </a:r>
          </a:p>
        </p:txBody>
      </p:sp>
    </p:spTree>
    <p:extLst>
      <p:ext uri="{BB962C8B-B14F-4D97-AF65-F5344CB8AC3E}">
        <p14:creationId xmlns:p14="http://schemas.microsoft.com/office/powerpoint/2010/main" val="399565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EconLit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Producent: </a:t>
            </a:r>
            <a:r>
              <a:rPr lang="cs-CZ" dirty="0" err="1">
                <a:hlinkClick r:id="rId2"/>
              </a:rPr>
              <a:t>American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Economic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Association</a:t>
            </a:r>
            <a:endParaRPr lang="cs-CZ" dirty="0"/>
          </a:p>
          <a:p>
            <a:r>
              <a:rPr lang="cs-CZ" dirty="0"/>
              <a:t>Databáze zaměřená na ekonomii</a:t>
            </a:r>
          </a:p>
          <a:p>
            <a:r>
              <a:rPr lang="cs-CZ" dirty="0"/>
              <a:t>Dostupnost: EBSCO, </a:t>
            </a:r>
            <a:r>
              <a:rPr lang="cs-CZ" dirty="0" err="1"/>
              <a:t>ProQuest</a:t>
            </a:r>
            <a:r>
              <a:rPr lang="cs-CZ" dirty="0"/>
              <a:t>, </a:t>
            </a:r>
            <a:r>
              <a:rPr lang="cs-CZ" dirty="0" err="1"/>
              <a:t>Ovid</a:t>
            </a:r>
            <a:endParaRPr lang="cs-CZ" dirty="0"/>
          </a:p>
          <a:p>
            <a:r>
              <a:rPr lang="cs-CZ" dirty="0"/>
              <a:t>Věcný popis: JEL (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Literature</a:t>
            </a:r>
            <a:r>
              <a:rPr lang="cs-CZ" dirty="0"/>
              <a:t>) </a:t>
            </a:r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07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Inspec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Producent: Institute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Engineering</a:t>
            </a:r>
            <a:r>
              <a:rPr lang="cs-CZ" dirty="0"/>
              <a:t> and Technology</a:t>
            </a:r>
          </a:p>
          <a:p>
            <a:r>
              <a:rPr lang="cs-CZ" dirty="0"/>
              <a:t>Bibliografická databáze pro inženýrství, fyziku a počítačovou vědu</a:t>
            </a:r>
          </a:p>
          <a:p>
            <a:r>
              <a:rPr lang="cs-CZ" dirty="0"/>
              <a:t>Tezaurus + klasifikace (5 základních tříd)</a:t>
            </a:r>
          </a:p>
          <a:p>
            <a:r>
              <a:rPr lang="cs-CZ" dirty="0"/>
              <a:t>Indexace chemických sloučenin (pouze anorganických), astronomických objektů, numerických hodnot </a:t>
            </a:r>
          </a:p>
          <a:p>
            <a:r>
              <a:rPr lang="cs-CZ" dirty="0"/>
              <a:t>Možnost vyhledávat pomocí kódů Mezinárodního patentového třídění</a:t>
            </a:r>
          </a:p>
          <a:p>
            <a:r>
              <a:rPr lang="cs-CZ" dirty="0"/>
              <a:t>Dostupnost: STN International, </a:t>
            </a:r>
            <a:r>
              <a:rPr lang="cs-CZ" dirty="0" err="1"/>
              <a:t>Ovid</a:t>
            </a:r>
            <a:r>
              <a:rPr lang="cs-CZ" dirty="0"/>
              <a:t>, </a:t>
            </a:r>
            <a:r>
              <a:rPr lang="cs-CZ" dirty="0" err="1"/>
              <a:t>ProQuest</a:t>
            </a:r>
            <a:r>
              <a:rPr lang="cs-CZ" dirty="0"/>
              <a:t> Dialog, vlastní rozhraní</a:t>
            </a:r>
          </a:p>
        </p:txBody>
      </p:sp>
    </p:spTree>
    <p:extLst>
      <p:ext uri="{BB962C8B-B14F-4D97-AF65-F5344CB8AC3E}">
        <p14:creationId xmlns:p14="http://schemas.microsoft.com/office/powerpoint/2010/main" val="24777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ERIC =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Center</a:t>
            </a:r>
          </a:p>
          <a:p>
            <a:r>
              <a:rPr lang="cs-CZ" dirty="0"/>
              <a:t>Pedagogika, vzdělávání</a:t>
            </a:r>
          </a:p>
          <a:p>
            <a:r>
              <a:rPr lang="cs-CZ" dirty="0"/>
              <a:t>Informační, čtenářská gramotnost, </a:t>
            </a:r>
            <a:r>
              <a:rPr lang="cs-CZ" dirty="0" err="1"/>
              <a:t>bibliopedagogika</a:t>
            </a:r>
            <a:endParaRPr lang="cs-CZ" dirty="0"/>
          </a:p>
          <a:p>
            <a:r>
              <a:rPr lang="cs-CZ" dirty="0"/>
              <a:t>Bibliografická databáze, volně přístupná</a:t>
            </a:r>
          </a:p>
          <a:p>
            <a:r>
              <a:rPr lang="cs-CZ" dirty="0"/>
              <a:t>Články, knihy, šedá literatura (výzkumné zprávy, konferenční příspěvky, technické zprávy, dizertace j.)</a:t>
            </a:r>
          </a:p>
          <a:p>
            <a:r>
              <a:rPr lang="cs-CZ" dirty="0"/>
              <a:t>Obsahuje i plné texty</a:t>
            </a:r>
          </a:p>
          <a:p>
            <a:r>
              <a:rPr lang="cs-CZ" dirty="0">
                <a:hlinkClick r:id="rId2"/>
              </a:rPr>
              <a:t>http://eric.ed.gov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025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Inspec</a:t>
            </a:r>
            <a:r>
              <a:rPr lang="cs-CZ" dirty="0"/>
              <a:t> – </a:t>
            </a:r>
            <a:r>
              <a:rPr lang="cs-CZ" dirty="0" err="1"/>
              <a:t>ProQuest</a:t>
            </a:r>
            <a:r>
              <a:rPr lang="cs-CZ" dirty="0"/>
              <a:t> Dialog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12" y="1774825"/>
            <a:ext cx="7289775" cy="4625975"/>
          </a:xfrm>
        </p:spPr>
      </p:pic>
    </p:spTree>
    <p:extLst>
      <p:ext uri="{BB962C8B-B14F-4D97-AF65-F5344CB8AC3E}">
        <p14:creationId xmlns:p14="http://schemas.microsoft.com/office/powerpoint/2010/main" val="4085030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Inspec</a:t>
            </a:r>
            <a:r>
              <a:rPr lang="cs-CZ" dirty="0"/>
              <a:t> – </a:t>
            </a:r>
            <a:r>
              <a:rPr lang="cs-CZ" dirty="0" err="1"/>
              <a:t>ProQuest</a:t>
            </a:r>
            <a:r>
              <a:rPr lang="cs-CZ" dirty="0"/>
              <a:t> Dialog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36" y="1774825"/>
            <a:ext cx="7255728" cy="462597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0C1BFD4-8D53-44AA-9E0F-3C29C3536D76}"/>
              </a:ext>
            </a:extLst>
          </p:cNvPr>
          <p:cNvSpPr txBox="1"/>
          <p:nvPr/>
        </p:nvSpPr>
        <p:spPr>
          <a:xfrm>
            <a:off x="179512" y="6400800"/>
            <a:ext cx="57606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Téma: </a:t>
            </a:r>
            <a:r>
              <a:rPr lang="cs-CZ"/>
              <a:t>výukové hry, </a:t>
            </a:r>
            <a:r>
              <a:rPr lang="cs-CZ" dirty="0"/>
              <a:t>K-12 (základní a střední vzdělávání)</a:t>
            </a:r>
          </a:p>
        </p:txBody>
      </p:sp>
    </p:spTree>
    <p:extLst>
      <p:ext uri="{BB962C8B-B14F-4D97-AF65-F5344CB8AC3E}">
        <p14:creationId xmlns:p14="http://schemas.microsoft.com/office/powerpoint/2010/main" val="3231228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Inspec</a:t>
            </a:r>
            <a:r>
              <a:rPr lang="cs-CZ" dirty="0"/>
              <a:t> – </a:t>
            </a:r>
            <a:r>
              <a:rPr lang="cs-CZ" dirty="0" err="1"/>
              <a:t>ProQuest</a:t>
            </a:r>
            <a:r>
              <a:rPr lang="cs-CZ" dirty="0"/>
              <a:t> Dialog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0" y="1774825"/>
            <a:ext cx="7373779" cy="4625975"/>
          </a:xfrm>
        </p:spPr>
      </p:pic>
      <p:sp>
        <p:nvSpPr>
          <p:cNvPr id="5" name="TextovéPole 4"/>
          <p:cNvSpPr txBox="1"/>
          <p:nvPr/>
        </p:nvSpPr>
        <p:spPr>
          <a:xfrm>
            <a:off x="5868144" y="1844824"/>
            <a:ext cx="25922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Ukázka záznamu</a:t>
            </a:r>
          </a:p>
        </p:txBody>
      </p:sp>
    </p:spTree>
    <p:extLst>
      <p:ext uri="{BB962C8B-B14F-4D97-AF65-F5344CB8AC3E}">
        <p14:creationId xmlns:p14="http://schemas.microsoft.com/office/powerpoint/2010/main" val="2649206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ProQuest</a:t>
            </a:r>
            <a:r>
              <a:rPr lang="cs-CZ" dirty="0"/>
              <a:t> Dialog - vizualizace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64" y="1923545"/>
            <a:ext cx="6591871" cy="4328535"/>
          </a:xfrm>
        </p:spPr>
      </p:pic>
      <p:sp>
        <p:nvSpPr>
          <p:cNvPr id="5" name="TextovéPole 4"/>
          <p:cNvSpPr txBox="1"/>
          <p:nvPr/>
        </p:nvSpPr>
        <p:spPr>
          <a:xfrm>
            <a:off x="4932040" y="5229200"/>
            <a:ext cx="367240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Vizualizace počtu výsledků v jednotlivých databázích</a:t>
            </a:r>
          </a:p>
        </p:txBody>
      </p:sp>
    </p:spTree>
    <p:extLst>
      <p:ext uri="{BB962C8B-B14F-4D97-AF65-F5344CB8AC3E}">
        <p14:creationId xmlns:p14="http://schemas.microsoft.com/office/powerpoint/2010/main" val="152541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 vyhledávání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384"/>
            <a:ext cx="8229600" cy="4244857"/>
          </a:xfrm>
        </p:spPr>
      </p:pic>
    </p:spTree>
    <p:extLst>
      <p:ext uri="{BB962C8B-B14F-4D97-AF65-F5344CB8AC3E}">
        <p14:creationId xmlns:p14="http://schemas.microsoft.com/office/powerpoint/2010/main" val="357826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 vyhledávání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Operátory AND, OR</a:t>
            </a:r>
          </a:p>
          <a:p>
            <a:r>
              <a:rPr lang="cs-CZ" dirty="0"/>
              <a:t>Použití +: záznam musí obsahovat dané slovo/frázi</a:t>
            </a:r>
          </a:p>
          <a:p>
            <a:r>
              <a:rPr lang="cs-CZ" dirty="0"/>
              <a:t>Použití -: záznam nesmí obsahovat dané slovo/frázi</a:t>
            </a:r>
          </a:p>
        </p:txBody>
      </p:sp>
    </p:spTree>
    <p:extLst>
      <p:ext uri="{BB962C8B-B14F-4D97-AF65-F5344CB8AC3E}">
        <p14:creationId xmlns:p14="http://schemas.microsoft.com/office/powerpoint/2010/main" val="374402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 vyhledávání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 v polích</a:t>
            </a:r>
          </a:p>
          <a:p>
            <a:pPr lvl="1"/>
            <a:r>
              <a:rPr lang="cs-CZ" dirty="0"/>
              <a:t>Název </a:t>
            </a:r>
            <a:r>
              <a:rPr lang="cs-CZ" dirty="0" err="1"/>
              <a:t>title</a:t>
            </a:r>
            <a:r>
              <a:rPr lang="cs-CZ" dirty="0"/>
              <a:t>:“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literacy</a:t>
            </a:r>
            <a:r>
              <a:rPr lang="cs-CZ" dirty="0"/>
              <a:t>“, </a:t>
            </a:r>
            <a:r>
              <a:rPr lang="cs-CZ" dirty="0" err="1"/>
              <a:t>title:reading</a:t>
            </a:r>
            <a:endParaRPr lang="cs-CZ" dirty="0"/>
          </a:p>
          <a:p>
            <a:pPr lvl="1"/>
            <a:r>
              <a:rPr lang="cs-CZ" dirty="0"/>
              <a:t>Autor </a:t>
            </a:r>
            <a:r>
              <a:rPr lang="cs-CZ" dirty="0" err="1"/>
              <a:t>author:young</a:t>
            </a:r>
            <a:endParaRPr lang="cs-CZ" dirty="0"/>
          </a:p>
          <a:p>
            <a:pPr lvl="1"/>
            <a:r>
              <a:rPr lang="cs-CZ" dirty="0"/>
              <a:t>Název časopisu source:</a:t>
            </a:r>
          </a:p>
          <a:p>
            <a:pPr lvl="1"/>
            <a:r>
              <a:rPr lang="cs-CZ" dirty="0"/>
              <a:t>Deskriptor z tezauru </a:t>
            </a:r>
            <a:r>
              <a:rPr lang="cs-CZ" dirty="0" err="1"/>
              <a:t>descriptor</a:t>
            </a:r>
            <a:r>
              <a:rPr lang="cs-CZ" dirty="0"/>
              <a:t>:“</a:t>
            </a: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programs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Rok vydání pubyear:2017</a:t>
            </a:r>
          </a:p>
        </p:txBody>
      </p:sp>
    </p:spTree>
    <p:extLst>
      <p:ext uri="{BB962C8B-B14F-4D97-AF65-F5344CB8AC3E}">
        <p14:creationId xmlns:p14="http://schemas.microsoft.com/office/powerpoint/2010/main" val="130878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pro vyhledávání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Spolupráce základních škol a veřejných knihoven</a:t>
            </a:r>
          </a:p>
        </p:txBody>
      </p:sp>
    </p:spTree>
    <p:extLst>
      <p:ext uri="{BB962C8B-B14F-4D97-AF65-F5344CB8AC3E}">
        <p14:creationId xmlns:p14="http://schemas.microsoft.com/office/powerpoint/2010/main" val="62731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Klíčová slova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6355631" cy="3139712"/>
          </a:xfrm>
        </p:spPr>
      </p:pic>
      <p:sp>
        <p:nvSpPr>
          <p:cNvPr id="5" name="TextovéPole 4"/>
          <p:cNvSpPr txBox="1"/>
          <p:nvPr/>
        </p:nvSpPr>
        <p:spPr>
          <a:xfrm>
            <a:off x="323528" y="5229200"/>
            <a:ext cx="828092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elementary AND (school OR schools) AND public AND (library OR libraries) AND (cooperation OR collaboration)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35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 v polích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6729043" cy="3078747"/>
          </a:xfrm>
        </p:spPr>
      </p:pic>
      <p:sp>
        <p:nvSpPr>
          <p:cNvPr id="5" name="TextovéPole 4"/>
          <p:cNvSpPr txBox="1"/>
          <p:nvPr/>
        </p:nvSpPr>
        <p:spPr>
          <a:xfrm>
            <a:off x="899592" y="5156412"/>
            <a:ext cx="734481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title:"public</a:t>
            </a:r>
            <a:r>
              <a:rPr lang="en-US" dirty="0"/>
              <a:t> library" OR </a:t>
            </a:r>
            <a:r>
              <a:rPr lang="en-US" dirty="0" err="1"/>
              <a:t>title:"public</a:t>
            </a:r>
            <a:r>
              <a:rPr lang="en-US" dirty="0"/>
              <a:t> libraries") AND elementary AND (school OR schools) AND (cooperation OR collaboration)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28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Tezaurus</a:t>
            </a:r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772816"/>
            <a:ext cx="6192688" cy="2072429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84984"/>
            <a:ext cx="6876256" cy="3275834"/>
          </a:xfrm>
          <a:prstGeom prst="rect">
            <a:avLst/>
          </a:prstGeom>
        </p:spPr>
      </p:pic>
      <p:sp>
        <p:nvSpPr>
          <p:cNvPr id="10" name="Zaoblený obdélníkový bublinový popisek 9"/>
          <p:cNvSpPr/>
          <p:nvPr/>
        </p:nvSpPr>
        <p:spPr>
          <a:xfrm>
            <a:off x="4716016" y="3501008"/>
            <a:ext cx="2016224" cy="1440160"/>
          </a:xfrm>
          <a:prstGeom prst="wedgeRoundRectCallout">
            <a:avLst>
              <a:gd name="adj1" fmla="val -73057"/>
              <a:gd name="adj2" fmla="val 37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Použít deskriptor ve vyhledávání – nelze vybrat více najednou</a:t>
            </a:r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6516216" y="1408176"/>
            <a:ext cx="2736304" cy="1444760"/>
          </a:xfrm>
          <a:prstGeom prst="wedgeRoundRectCallout">
            <a:avLst>
              <a:gd name="adj1" fmla="val -100475"/>
              <a:gd name="adj2" fmla="val 245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= deskriptory, které se už nepoužívají pro indexaci, ale v záznamech jsou</a:t>
            </a:r>
          </a:p>
        </p:txBody>
      </p:sp>
    </p:spTree>
    <p:extLst>
      <p:ext uri="{BB962C8B-B14F-4D97-AF65-F5344CB8AC3E}">
        <p14:creationId xmlns:p14="http://schemas.microsoft.com/office/powerpoint/2010/main" val="1297840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solidFill>
          <a:schemeClr val="accent1"/>
        </a:solidFill>
      </a:spPr>
      <a:bodyPr wrap="square" rtlCol="0">
        <a:spAutoFit/>
      </a:bodyPr>
      <a:lstStyle>
        <a:defPPr marL="285750" indent="-285750"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3834</TotalTime>
  <Words>504</Words>
  <Application>Microsoft Office PowerPoint</Application>
  <PresentationFormat>Předvádění na obrazovce (4:3)</PresentationFormat>
  <Paragraphs>75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Corbel</vt:lpstr>
      <vt:lpstr>Wingdings</vt:lpstr>
      <vt:lpstr>Wingdings 2</vt:lpstr>
      <vt:lpstr>Wingdings 3</vt:lpstr>
      <vt:lpstr>Modul</vt:lpstr>
      <vt:lpstr>Bibliografické rešeršní služby</vt:lpstr>
      <vt:lpstr>ERIC</vt:lpstr>
      <vt:lpstr>ERIC vyhledávání</vt:lpstr>
      <vt:lpstr>ERIC vyhledávání</vt:lpstr>
      <vt:lpstr>ERIC vyhledávání</vt:lpstr>
      <vt:lpstr>Téma pro vyhledávání</vt:lpstr>
      <vt:lpstr>Klíčová slova</vt:lpstr>
      <vt:lpstr>Vyhledávání v polích</vt:lpstr>
      <vt:lpstr>Tezaurus</vt:lpstr>
      <vt:lpstr>Tezaurus - prohlížení</vt:lpstr>
      <vt:lpstr>Použití více deskriptorů </vt:lpstr>
      <vt:lpstr>Výsledky</vt:lpstr>
      <vt:lpstr>Detail záznamu</vt:lpstr>
      <vt:lpstr>Speciální filtry</vt:lpstr>
      <vt:lpstr>Výstupy</vt:lpstr>
      <vt:lpstr>PsycINFO</vt:lpstr>
      <vt:lpstr>PsycINFO – speciální filtry</vt:lpstr>
      <vt:lpstr>EconLit</vt:lpstr>
      <vt:lpstr>Inspec</vt:lpstr>
      <vt:lpstr>Inspec – ProQuest Dialog</vt:lpstr>
      <vt:lpstr>Inspec – ProQuest Dialog</vt:lpstr>
      <vt:lpstr>Inspec – ProQuest Dialog</vt:lpstr>
      <vt:lpstr>ProQuest Dialog - vizualizace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systémy pro pedagogy</dc:title>
  <dc:creator>oookka</dc:creator>
  <cp:lastModifiedBy>Jarolímková, Adéla</cp:lastModifiedBy>
  <cp:revision>94</cp:revision>
  <dcterms:created xsi:type="dcterms:W3CDTF">2016-07-18T11:14:05Z</dcterms:created>
  <dcterms:modified xsi:type="dcterms:W3CDTF">2019-07-09T11:35:14Z</dcterms:modified>
</cp:coreProperties>
</file>