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1"/>
  </p:normalViewPr>
  <p:slideViewPr>
    <p:cSldViewPr>
      <p:cViewPr varScale="1">
        <p:scale>
          <a:sx n="99" d="100"/>
          <a:sy n="99" d="100"/>
        </p:scale>
        <p:origin x="171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49182505-0C9C-3780-53FF-ACF2199B5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877C1294-2892-1755-1CE1-84AACEF36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AC9EBF25-0636-6C6C-E9C6-6E230B8B2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A009949B-96B2-E81D-8418-68AA019C6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BBBE6542-AF4D-F1E3-F6F3-A03741D51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9EDA313B-87D1-6B53-60D9-6EF583D86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FBA3850E-7617-C367-7338-D6F3A304B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984EA41F-073C-B4E7-8253-40B618EE2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4A8F2B81-F5B1-503C-1939-0C09EC10F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055F2458-FED3-1D7B-B442-6109CC312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656A5234-77B7-6154-9D70-A240B2CF4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9" name="AutoShape 12">
            <a:extLst>
              <a:ext uri="{FF2B5EF4-FFF2-40B4-BE49-F238E27FC236}">
                <a16:creationId xmlns:a16="http://schemas.microsoft.com/office/drawing/2014/main" id="{DC1E56FF-7FE7-243A-F5F0-8D97C298A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50" name="Rectangle 13">
            <a:extLst>
              <a:ext uri="{FF2B5EF4-FFF2-40B4-BE49-F238E27FC236}">
                <a16:creationId xmlns:a16="http://schemas.microsoft.com/office/drawing/2014/main" id="{23F2F886-0B06-2138-1E21-27842C06260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4475" cy="398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B2E1F957-6530-6162-B496-3A59ACAEB97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7738" cy="47910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3AFF92BC-2BAA-5C8A-9863-29A9CD50689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0725" cy="514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DB6D4E47-17E8-DC84-CA5B-57ED7569ED1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0725" cy="514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6444DB20-A14F-57ED-0A5F-CD186301FF9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0725" cy="514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6" name="Rectangle 18">
            <a:extLst>
              <a:ext uri="{FF2B5EF4-FFF2-40B4-BE49-F238E27FC236}">
                <a16:creationId xmlns:a16="http://schemas.microsoft.com/office/drawing/2014/main" id="{84603395-F936-FF6C-3129-19FE277DE4B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0725" cy="514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568E680-F543-2D46-ACCC-D69D5211211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8">
            <a:extLst>
              <a:ext uri="{FF2B5EF4-FFF2-40B4-BE49-F238E27FC236}">
                <a16:creationId xmlns:a16="http://schemas.microsoft.com/office/drawing/2014/main" id="{2DF91948-92EF-F40D-488F-910F4AD9144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3F0FAB-E0C3-9642-B073-ABAD3FBCAD70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52BDB240-FB93-D54D-3385-CC8DE71F7E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930C529B-D97D-8ABD-0C9A-F00771EB7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8">
            <a:extLst>
              <a:ext uri="{FF2B5EF4-FFF2-40B4-BE49-F238E27FC236}">
                <a16:creationId xmlns:a16="http://schemas.microsoft.com/office/drawing/2014/main" id="{616DF6C4-27E0-4B6E-40AE-D1308CA62D4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03110C-BC3F-6F49-8E86-673E981A9C2D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4819" name="Text Box 1">
            <a:extLst>
              <a:ext uri="{FF2B5EF4-FFF2-40B4-BE49-F238E27FC236}">
                <a16:creationId xmlns:a16="http://schemas.microsoft.com/office/drawing/2014/main" id="{A9DE7910-F739-86AA-2729-068BF137CF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27650" cy="3994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80310519-7473-43C8-480A-F7AC96283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4088" cy="47974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8">
            <a:extLst>
              <a:ext uri="{FF2B5EF4-FFF2-40B4-BE49-F238E27FC236}">
                <a16:creationId xmlns:a16="http://schemas.microsoft.com/office/drawing/2014/main" id="{6A468DAC-EF09-9FB2-28F6-D7E8ACF699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6573807-163E-1947-9535-091E29045ECD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867" name="Text Box 1">
            <a:extLst>
              <a:ext uri="{FF2B5EF4-FFF2-40B4-BE49-F238E27FC236}">
                <a16:creationId xmlns:a16="http://schemas.microsoft.com/office/drawing/2014/main" id="{A8A2B8F4-A150-D2C4-0F5D-8B0F721ED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27650" cy="3994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>
            <a:extLst>
              <a:ext uri="{FF2B5EF4-FFF2-40B4-BE49-F238E27FC236}">
                <a16:creationId xmlns:a16="http://schemas.microsoft.com/office/drawing/2014/main" id="{52A22A5A-59FF-C24D-BCAB-1F59C34EA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4088" cy="47974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8">
            <a:extLst>
              <a:ext uri="{FF2B5EF4-FFF2-40B4-BE49-F238E27FC236}">
                <a16:creationId xmlns:a16="http://schemas.microsoft.com/office/drawing/2014/main" id="{CA647181-28AF-41E5-1481-72F39C5397D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AE9C771-B247-2C4C-BE72-6747CA282A44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915" name="Text Box 1">
            <a:extLst>
              <a:ext uri="{FF2B5EF4-FFF2-40B4-BE49-F238E27FC236}">
                <a16:creationId xmlns:a16="http://schemas.microsoft.com/office/drawing/2014/main" id="{0B983CFE-9837-0D21-679E-B6CEE27409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2887" cy="3992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4F203529-0F8C-40DD-1DDA-8547A237E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2500" cy="479583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8">
            <a:extLst>
              <a:ext uri="{FF2B5EF4-FFF2-40B4-BE49-F238E27FC236}">
                <a16:creationId xmlns:a16="http://schemas.microsoft.com/office/drawing/2014/main" id="{AB6B65B8-2FBB-A54A-B00C-03699E24336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D4A9F7-37FE-E549-A959-A466C72D5031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963" name="Text Box 1">
            <a:extLst>
              <a:ext uri="{FF2B5EF4-FFF2-40B4-BE49-F238E27FC236}">
                <a16:creationId xmlns:a16="http://schemas.microsoft.com/office/drawing/2014/main" id="{6A7ECEF3-D013-06CD-B56C-152AB0B35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2887" cy="3992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C174041B-6B2B-A301-2B6E-42710DCED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2500" cy="479583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8">
            <a:extLst>
              <a:ext uri="{FF2B5EF4-FFF2-40B4-BE49-F238E27FC236}">
                <a16:creationId xmlns:a16="http://schemas.microsoft.com/office/drawing/2014/main" id="{8303B2D5-5364-7CCB-4484-584DA7C9725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663958D-3491-5E4C-BAA5-BEFDE5360A66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11" name="Text Box 1">
            <a:extLst>
              <a:ext uri="{FF2B5EF4-FFF2-40B4-BE49-F238E27FC236}">
                <a16:creationId xmlns:a16="http://schemas.microsoft.com/office/drawing/2014/main" id="{E03F374A-B57C-5B8E-39B0-0139A4EA82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2887" cy="3992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>
            <a:extLst>
              <a:ext uri="{FF2B5EF4-FFF2-40B4-BE49-F238E27FC236}">
                <a16:creationId xmlns:a16="http://schemas.microsoft.com/office/drawing/2014/main" id="{1A71B8C0-72EF-75B5-04E3-4E4085EAB5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2500" cy="479583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8">
            <a:extLst>
              <a:ext uri="{FF2B5EF4-FFF2-40B4-BE49-F238E27FC236}">
                <a16:creationId xmlns:a16="http://schemas.microsoft.com/office/drawing/2014/main" id="{7C2BA654-C6BC-814B-F662-5DC6672FC7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ACAD9B9-8034-8649-ADC2-819D02F9D935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59" name="Text Box 1">
            <a:extLst>
              <a:ext uri="{FF2B5EF4-FFF2-40B4-BE49-F238E27FC236}">
                <a16:creationId xmlns:a16="http://schemas.microsoft.com/office/drawing/2014/main" id="{4449B01B-BF00-8D48-599E-5B6E0B3D8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2887" cy="3992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id="{D0311B4A-FB58-42C9-9A4E-10DC86453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2500" cy="479583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8">
            <a:extLst>
              <a:ext uri="{FF2B5EF4-FFF2-40B4-BE49-F238E27FC236}">
                <a16:creationId xmlns:a16="http://schemas.microsoft.com/office/drawing/2014/main" id="{2FE64D80-BFD0-5FFE-5026-032B50905FF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4DEC5AF-6628-3A4E-892A-772523A15865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07" name="Text Box 1">
            <a:extLst>
              <a:ext uri="{FF2B5EF4-FFF2-40B4-BE49-F238E27FC236}">
                <a16:creationId xmlns:a16="http://schemas.microsoft.com/office/drawing/2014/main" id="{5436EAAF-A4AC-4502-4B4C-9CD2A4B22F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2887" cy="3992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2F548F36-E010-9D40-E445-737E1A1B69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2500" cy="479583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8">
            <a:extLst>
              <a:ext uri="{FF2B5EF4-FFF2-40B4-BE49-F238E27FC236}">
                <a16:creationId xmlns:a16="http://schemas.microsoft.com/office/drawing/2014/main" id="{5250AC9D-C750-4BEE-90CB-09942528262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DFBDD76-F9CB-0449-A5B7-B26D9E14D1B2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9155" name="Text Box 1">
            <a:extLst>
              <a:ext uri="{FF2B5EF4-FFF2-40B4-BE49-F238E27FC236}">
                <a16:creationId xmlns:a16="http://schemas.microsoft.com/office/drawing/2014/main" id="{F38259D0-F877-061F-4F92-F8F2A95C28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1300" cy="39909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43288815-63FF-5AEA-7764-8169C3BF8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0913" cy="47942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8">
            <a:extLst>
              <a:ext uri="{FF2B5EF4-FFF2-40B4-BE49-F238E27FC236}">
                <a16:creationId xmlns:a16="http://schemas.microsoft.com/office/drawing/2014/main" id="{BBBBABF0-1D1E-FE0A-FB8B-DFE8818DC84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30817E9-4426-784C-81D5-F9F4BC94D085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ABC63C04-B2C3-7F0D-E5BC-FC89BF96F4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1300" cy="39909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BF6BB2B6-50AC-4F33-447B-DBD263407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0913" cy="47942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8">
            <a:extLst>
              <a:ext uri="{FF2B5EF4-FFF2-40B4-BE49-F238E27FC236}">
                <a16:creationId xmlns:a16="http://schemas.microsoft.com/office/drawing/2014/main" id="{AF3A11DC-F508-9582-E35C-A51F205E9E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A1CD72-7AC6-0548-BCC3-9605BBA9DB4B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3251" name="Text Box 1">
            <a:extLst>
              <a:ext uri="{FF2B5EF4-FFF2-40B4-BE49-F238E27FC236}">
                <a16:creationId xmlns:a16="http://schemas.microsoft.com/office/drawing/2014/main" id="{22674F2A-BC09-25F6-3674-B2CF1A2F8D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2887" cy="3992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5DF72C02-5013-8BFD-4B23-39B4D7F58E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2500" cy="479583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8">
            <a:extLst>
              <a:ext uri="{FF2B5EF4-FFF2-40B4-BE49-F238E27FC236}">
                <a16:creationId xmlns:a16="http://schemas.microsoft.com/office/drawing/2014/main" id="{789A0525-989F-E8DE-27E7-6AEC95B4505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EE171B-779E-814B-8A68-4021750EC2E1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50144140-07B1-9614-A8CA-5A4D51EC76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18C8A971-8516-1EAB-F112-0AF13B778F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8">
            <a:extLst>
              <a:ext uri="{FF2B5EF4-FFF2-40B4-BE49-F238E27FC236}">
                <a16:creationId xmlns:a16="http://schemas.microsoft.com/office/drawing/2014/main" id="{FD8FDB2C-EF41-B04B-F91A-D9BA4A71E30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4410827-78DC-924A-8EC9-03F5E006622F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5299" name="Text Box 1">
            <a:extLst>
              <a:ext uri="{FF2B5EF4-FFF2-40B4-BE49-F238E27FC236}">
                <a16:creationId xmlns:a16="http://schemas.microsoft.com/office/drawing/2014/main" id="{EE1A7183-A5E1-5A08-A95F-D741F436E0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2887" cy="3992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50363B7F-E53A-7C69-E386-6388415EE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2500" cy="479583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8">
            <a:extLst>
              <a:ext uri="{FF2B5EF4-FFF2-40B4-BE49-F238E27FC236}">
                <a16:creationId xmlns:a16="http://schemas.microsoft.com/office/drawing/2014/main" id="{07700401-656E-542E-91B5-D198D9E2D1B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EC93152-D12F-6340-BD4F-E5429474C4FB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45F5E5B8-2A82-EE28-36E9-8964C61628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2887" cy="3992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38E63B6A-262B-E333-7A4E-705620839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2500" cy="4795837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8">
            <a:extLst>
              <a:ext uri="{FF2B5EF4-FFF2-40B4-BE49-F238E27FC236}">
                <a16:creationId xmlns:a16="http://schemas.microsoft.com/office/drawing/2014/main" id="{1266B6CC-B022-39A1-8ADC-F4E5EE3E097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30E4F06-58D7-104D-A29A-735B24CD2D3E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9395" name="Text Box 1">
            <a:extLst>
              <a:ext uri="{FF2B5EF4-FFF2-40B4-BE49-F238E27FC236}">
                <a16:creationId xmlns:a16="http://schemas.microsoft.com/office/drawing/2014/main" id="{6115BC36-D2DC-4F45-1E10-693578121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1300" cy="39909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0F478933-8031-7DAE-0E03-0552ABB2D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0913" cy="47942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8">
            <a:extLst>
              <a:ext uri="{FF2B5EF4-FFF2-40B4-BE49-F238E27FC236}">
                <a16:creationId xmlns:a16="http://schemas.microsoft.com/office/drawing/2014/main" id="{414AB146-06BB-FCD9-A95B-699FF5EF846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85EFE0F-51A7-7845-89ED-ABD91E856A8A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1443" name="Text Box 1">
            <a:extLst>
              <a:ext uri="{FF2B5EF4-FFF2-40B4-BE49-F238E27FC236}">
                <a16:creationId xmlns:a16="http://schemas.microsoft.com/office/drawing/2014/main" id="{3A4FD276-BC77-411E-5677-95EB54C264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1300" cy="39909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155008CF-70BA-FD40-E140-17959D833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0913" cy="47942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8">
            <a:extLst>
              <a:ext uri="{FF2B5EF4-FFF2-40B4-BE49-F238E27FC236}">
                <a16:creationId xmlns:a16="http://schemas.microsoft.com/office/drawing/2014/main" id="{F4A50FF1-A59F-DA04-E0C3-315B7CED498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5C8A976-16CC-9342-91BD-439888890826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3491" name="Text Box 1">
            <a:extLst>
              <a:ext uri="{FF2B5EF4-FFF2-40B4-BE49-F238E27FC236}">
                <a16:creationId xmlns:a16="http://schemas.microsoft.com/office/drawing/2014/main" id="{5DB257B9-AC5A-E941-16A2-C790874D3B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21300" cy="39909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23BE69B6-97B8-844D-DF2E-5389F5F36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0913" cy="47942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8">
            <a:extLst>
              <a:ext uri="{FF2B5EF4-FFF2-40B4-BE49-F238E27FC236}">
                <a16:creationId xmlns:a16="http://schemas.microsoft.com/office/drawing/2014/main" id="{09D10676-7FE2-38DE-34DF-0EE650DE501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F3CA4C-0C7B-4844-95D0-9476D42B6E8A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5539" name="Text Box 1">
            <a:extLst>
              <a:ext uri="{FF2B5EF4-FFF2-40B4-BE49-F238E27FC236}">
                <a16:creationId xmlns:a16="http://schemas.microsoft.com/office/drawing/2014/main" id="{299D497E-84F8-AB91-3F72-3D5190F372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19712" cy="3989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AB77FC96-4999-8B58-C895-F3A187638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29325" cy="47926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8">
            <a:extLst>
              <a:ext uri="{FF2B5EF4-FFF2-40B4-BE49-F238E27FC236}">
                <a16:creationId xmlns:a16="http://schemas.microsoft.com/office/drawing/2014/main" id="{A7B02C20-A1AA-EDF0-682A-C5B2070C201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F2A69B2-F3CF-9448-B688-8C092D3E0A53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7587" name="Text Box 1">
            <a:extLst>
              <a:ext uri="{FF2B5EF4-FFF2-40B4-BE49-F238E27FC236}">
                <a16:creationId xmlns:a16="http://schemas.microsoft.com/office/drawing/2014/main" id="{183FD5B5-507A-61B0-44EE-1E1CD217F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19712" cy="3989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>
            <a:extLst>
              <a:ext uri="{FF2B5EF4-FFF2-40B4-BE49-F238E27FC236}">
                <a16:creationId xmlns:a16="http://schemas.microsoft.com/office/drawing/2014/main" id="{2F350F47-0CDD-D7E5-37A8-DDB72CE8A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29325" cy="47926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8">
            <a:extLst>
              <a:ext uri="{FF2B5EF4-FFF2-40B4-BE49-F238E27FC236}">
                <a16:creationId xmlns:a16="http://schemas.microsoft.com/office/drawing/2014/main" id="{71F447AD-B6B9-51A0-CCCB-3EAB0C0DFFD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B024050-4D1C-464B-B0B9-143464B34E9A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9635" name="Text Box 1">
            <a:extLst>
              <a:ext uri="{FF2B5EF4-FFF2-40B4-BE49-F238E27FC236}">
                <a16:creationId xmlns:a16="http://schemas.microsoft.com/office/drawing/2014/main" id="{5263A1EA-8BC9-6F24-FD6C-138A5430A1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19712" cy="3989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Text Box 2">
            <a:extLst>
              <a:ext uri="{FF2B5EF4-FFF2-40B4-BE49-F238E27FC236}">
                <a16:creationId xmlns:a16="http://schemas.microsoft.com/office/drawing/2014/main" id="{2371BAE2-1A04-7740-0835-D34DEB2B1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29325" cy="47926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8">
            <a:extLst>
              <a:ext uri="{FF2B5EF4-FFF2-40B4-BE49-F238E27FC236}">
                <a16:creationId xmlns:a16="http://schemas.microsoft.com/office/drawing/2014/main" id="{A1EF454D-C619-5EDA-6848-AB91AD4E886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AC46CC-144F-C046-9CFA-5C628BE9A50D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1683" name="Text Box 1">
            <a:extLst>
              <a:ext uri="{FF2B5EF4-FFF2-40B4-BE49-F238E27FC236}">
                <a16:creationId xmlns:a16="http://schemas.microsoft.com/office/drawing/2014/main" id="{FD1EB932-1ABF-7205-2A9C-A5C07AE906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19712" cy="3989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>
            <a:extLst>
              <a:ext uri="{FF2B5EF4-FFF2-40B4-BE49-F238E27FC236}">
                <a16:creationId xmlns:a16="http://schemas.microsoft.com/office/drawing/2014/main" id="{9102F85D-693A-C2C3-D9A0-817509CD4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29325" cy="47926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8">
            <a:extLst>
              <a:ext uri="{FF2B5EF4-FFF2-40B4-BE49-F238E27FC236}">
                <a16:creationId xmlns:a16="http://schemas.microsoft.com/office/drawing/2014/main" id="{D7609621-8078-F067-CDCF-BE2532C59E2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6BE164-343A-AD4F-8D13-BB7DB62A9036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3731" name="Text Box 1">
            <a:extLst>
              <a:ext uri="{FF2B5EF4-FFF2-40B4-BE49-F238E27FC236}">
                <a16:creationId xmlns:a16="http://schemas.microsoft.com/office/drawing/2014/main" id="{D86285BC-66AC-5530-54E3-C1ADBD4928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19712" cy="3989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ext Box 2">
            <a:extLst>
              <a:ext uri="{FF2B5EF4-FFF2-40B4-BE49-F238E27FC236}">
                <a16:creationId xmlns:a16="http://schemas.microsoft.com/office/drawing/2014/main" id="{9B57E4B7-1318-CA62-39AA-F75DF498A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29325" cy="47926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8">
            <a:extLst>
              <a:ext uri="{FF2B5EF4-FFF2-40B4-BE49-F238E27FC236}">
                <a16:creationId xmlns:a16="http://schemas.microsoft.com/office/drawing/2014/main" id="{1AD191EC-BDBB-81F9-165E-E4E5E96D001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44A8C02-1C49-8F48-9E29-AC16F40926EE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C8C2B4B5-3568-6F24-9BB1-8993A18650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29238" cy="39957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8EC7A8D4-9BEA-5BFF-41E1-FC36C95E6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5675" cy="47990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8">
            <a:extLst>
              <a:ext uri="{FF2B5EF4-FFF2-40B4-BE49-F238E27FC236}">
                <a16:creationId xmlns:a16="http://schemas.microsoft.com/office/drawing/2014/main" id="{0F4BF7DF-3832-DB4E-5827-AC5E62A224C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80FD8A-BEEF-0D4B-9F0B-982799145CD8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5779" name="Text Box 1">
            <a:extLst>
              <a:ext uri="{FF2B5EF4-FFF2-40B4-BE49-F238E27FC236}">
                <a16:creationId xmlns:a16="http://schemas.microsoft.com/office/drawing/2014/main" id="{185E01A6-7CDF-AB20-9938-EA7EC1337E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19712" cy="3989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Text Box 2">
            <a:extLst>
              <a:ext uri="{FF2B5EF4-FFF2-40B4-BE49-F238E27FC236}">
                <a16:creationId xmlns:a16="http://schemas.microsoft.com/office/drawing/2014/main" id="{6D158649-9CE9-2F99-1C10-71BA5D392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29325" cy="47926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8">
            <a:extLst>
              <a:ext uri="{FF2B5EF4-FFF2-40B4-BE49-F238E27FC236}">
                <a16:creationId xmlns:a16="http://schemas.microsoft.com/office/drawing/2014/main" id="{C43D6263-2FDE-C244-77D0-70B17B8FA50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7633479-E6F0-2345-9977-B06E5B3FE5D7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1EB2D319-24F6-7C99-DA51-DBE05DB757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29238" cy="39957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F5F2FC0E-349B-E979-FADD-30805F7CE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5675" cy="47990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8">
            <a:extLst>
              <a:ext uri="{FF2B5EF4-FFF2-40B4-BE49-F238E27FC236}">
                <a16:creationId xmlns:a16="http://schemas.microsoft.com/office/drawing/2014/main" id="{B8CD92D0-DA87-F31D-006F-810B99BC17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EA0DDB-6D2C-4A4E-92A8-61686A7659CA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8A6FE67D-6090-0754-0725-C60DB76A42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29238" cy="39957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371329A4-6BF9-CCDB-0BD1-3806AA2F6A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5675" cy="47990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8">
            <a:extLst>
              <a:ext uri="{FF2B5EF4-FFF2-40B4-BE49-F238E27FC236}">
                <a16:creationId xmlns:a16="http://schemas.microsoft.com/office/drawing/2014/main" id="{2528B493-CB21-DC5A-E47A-EB970EC1E18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F69CF8-8704-CE4C-A6DF-BFC9287DDD83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173B1789-5BC3-BCFF-FD2A-A38506B200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27650" cy="3994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56FAA241-2496-CA47-FBCD-28C944EBF3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4088" cy="47974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8">
            <a:extLst>
              <a:ext uri="{FF2B5EF4-FFF2-40B4-BE49-F238E27FC236}">
                <a16:creationId xmlns:a16="http://schemas.microsoft.com/office/drawing/2014/main" id="{FC38537E-8688-0489-F669-414DF874FDD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8B38AD-4C40-4840-BA6F-DD5BF77B239C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AC048CAB-CB75-A58C-DE68-DB123ABD06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27650" cy="3994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BABE887C-8A7E-96BC-8516-E7E2A81B5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4088" cy="47974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8">
            <a:extLst>
              <a:ext uri="{FF2B5EF4-FFF2-40B4-BE49-F238E27FC236}">
                <a16:creationId xmlns:a16="http://schemas.microsoft.com/office/drawing/2014/main" id="{CC6A5E08-B9DD-5EC8-F5A4-4648848B0B5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5D21F97-7892-EC48-A143-9BC90FA25B46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0723" name="Text Box 1">
            <a:extLst>
              <a:ext uri="{FF2B5EF4-FFF2-40B4-BE49-F238E27FC236}">
                <a16:creationId xmlns:a16="http://schemas.microsoft.com/office/drawing/2014/main" id="{6C9BE4AC-661F-D212-7AAE-62AA5B0927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27650" cy="3994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723B6925-0D21-AB3E-B6C8-54D408F23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4088" cy="47974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8">
            <a:extLst>
              <a:ext uri="{FF2B5EF4-FFF2-40B4-BE49-F238E27FC236}">
                <a16:creationId xmlns:a16="http://schemas.microsoft.com/office/drawing/2014/main" id="{FA8D77B9-0645-3CFA-9142-5309FB12385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3F1989-F157-D54D-874E-ED73FDBEBC81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2771" name="Text Box 1">
            <a:extLst>
              <a:ext uri="{FF2B5EF4-FFF2-40B4-BE49-F238E27FC236}">
                <a16:creationId xmlns:a16="http://schemas.microsoft.com/office/drawing/2014/main" id="{5E7BE177-4E6D-8EFF-BC69-E5E1B5406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27650" cy="3994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DD5C7702-CE12-44FB-DCF8-FDE164F9A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4088" cy="47974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379F17-CE19-7483-808C-F49ABCE10F1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EDBC7C-8CF7-B8EA-BB42-8D45706839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E97C29-4A40-1258-82BF-3422750716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A0B8A-C204-BE4B-A602-49A937BA49F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4823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F8553B-66D2-17A0-1FDB-EA0CA04D5F2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B627EA-CA54-EA29-5028-62EE66CEEC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85E0A9-5E55-427A-7E6C-80C57B313C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5CA36-2F60-D943-BA53-4F43C095A4BB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77195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1388" y="298450"/>
            <a:ext cx="2262187" cy="6438900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298450"/>
            <a:ext cx="6635750" cy="6438900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69AB17-6C69-DDF7-B83F-FC2813229B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A309ED-2853-5BC4-1687-FFFE3E75C84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D85312-1B59-573E-C9ED-BEDE689BAB9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65B1E-6D93-EF48-802E-5F066551540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22614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298450"/>
            <a:ext cx="9050337" cy="1244600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168EEC2-9458-1C7E-878F-D8E46F18F06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33437B-E591-381B-69BA-F6707691DA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618D1E-6D66-7415-4233-BBE45CB2829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3773B-7F16-444E-B53C-B7A12D162B3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49074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49E51C-3046-619E-36A8-E8E699B5C8E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A18D4B-0641-2DB1-3253-15E940B9B1E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45AC2D-F39C-D21B-5341-30E9328F450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F1751-9D14-E147-80BB-C5632671B30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05740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D81664-1C7F-D5ED-5BD1-2F6963351CE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29FAD2-E324-D758-A438-AE746B319C3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2D52EB-81C4-F662-A36C-C0F9904101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527F1-0D5F-2C46-8ED2-6503CDC10C60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68740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8175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3813" y="1768475"/>
            <a:ext cx="4449762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591CB44-50D2-DE2B-401B-A045F2EB7BC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593B9D7-411B-0579-8A10-02EE580FACD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BA9ED63-052B-D870-C17B-72E396CA8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689E5-405B-9F49-9F59-B9E555F84B7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61484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CE5DE04-6CEC-702B-BA30-C912A0D69C6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D989A37-3347-04DC-ED20-33C9C856C34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2193283-8B6A-7C37-5483-47B4FDEA6CF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D3937-D25F-D141-8A4F-56EAC316B41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5909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171CFEB-A045-D283-1280-D199A952EF0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219A46-25BE-9229-4268-4F35781655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B6517D-D383-C9E7-92C0-8C2EC0CBC1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32C4A-65CB-BE45-9B92-2C244813A86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71795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06075C4-08EA-59AC-1B5C-E9419516FA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85704A-670B-D66D-EE6F-603CAEA703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DBD0C7-41FF-C256-0BC1-E69C38CAABA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07991-6D13-C941-A06D-AE64775D429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8600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4FBCE8B-88AF-BD0B-E05A-433885130C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F98F6BD-5B42-CC80-AA6D-66278AD90E1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F9A91C3-5AF5-8971-8C80-521DD6CC76B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A037C-52D1-5C46-BDB3-D14C6DD97AA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0480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13CD3C-BB71-ACEC-6982-EEBADE9355F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D885139-0B9E-694B-ACAC-60EE048C330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DCDC49B-FC0A-78A4-99F9-1D4B32767C0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55A24-A899-7A43-AB6A-53C8D07790A5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1913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B6D8D0AB-2499-D167-0069-AC43F0AE1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98450"/>
            <a:ext cx="90503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BF3D26E7-CBCA-0D19-2420-0E7F50051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0337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5A7116E-391B-94C3-26B6-A903B5EB5C3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7275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3F5430E-4E30-7D98-87F6-841ABEA7AED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50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BB7A9FC-1356-F620-FD76-1EAF928D257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7275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A45CF86-D74B-C54E-A075-A0A90AD9A69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../../Zeitungen_Internet/Bsp_Texte%20zu%20ling.%20Relevantem/Russisch/Rus_Gram_80_html/az.don.sitek.net/lang/ru/ibooks/lib/gram/2330-2352.html%232334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7B6667E2-CB3E-4212-7A26-DCDD0F0A8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744538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DE">
                <a:latin typeface="Times New Roman" panose="02020603050405020304" pitchFamily="18" charset="0"/>
              </a:rPr>
              <a:t>Syntax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A467D56-0F1E-FFDF-8313-15CB0968114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768475"/>
            <a:ext cx="9070975" cy="498951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66AAE9EE-FB0F-1663-9B9C-46DA13B38B0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03213" y="279400"/>
            <a:ext cx="9417050" cy="6991350"/>
          </a:xfrm>
        </p:spPr>
        <p:txBody>
          <a:bodyPr tIns="28080" anchor="t"/>
          <a:lstStyle/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ru-RU" altLang="de-DE" sz="2800" i="1" dirty="0">
                <a:latin typeface="Times New Roman" panose="02020603050405020304" pitchFamily="18" charset="0"/>
              </a:rPr>
              <a:t>От двух браков имею детей в возрасте 7 лет и 1 год. Как начисляются алименты в моем случае?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Jinak se používá sloveso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быть</a:t>
            </a:r>
            <a:r>
              <a:rPr lang="cs-CZ" altLang="de-DE" sz="2800" dirty="0">
                <a:latin typeface="Times New Roman" panose="02020603050405020304" pitchFamily="18" charset="0"/>
              </a:rPr>
              <a:t> s </a:t>
            </a:r>
            <a:r>
              <a:rPr lang="cs-CZ" altLang="de-DE" sz="2800" dirty="0" err="1">
                <a:latin typeface="Times New Roman" panose="02020603050405020304" pitchFamily="18" charset="0"/>
              </a:rPr>
              <a:t>adesivní</a:t>
            </a:r>
            <a:r>
              <a:rPr lang="cs-CZ" altLang="de-DE" sz="2800" dirty="0">
                <a:latin typeface="Times New Roman" panose="02020603050405020304" pitchFamily="18" charset="0"/>
              </a:rPr>
              <a:t> konstrukcí (předložka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у</a:t>
            </a:r>
            <a:r>
              <a:rPr lang="cs-CZ" altLang="de-DE" sz="2800" dirty="0">
                <a:latin typeface="Times New Roman" panose="02020603050405020304" pitchFamily="18" charset="0"/>
              </a:rPr>
              <a:t>): </a:t>
            </a:r>
            <a:r>
              <a:rPr lang="ru-RU" altLang="de-DE" sz="2800" i="1" dirty="0">
                <a:latin typeface="Times New Roman" panose="02020603050405020304" pitchFamily="18" charset="0"/>
              </a:rPr>
              <a:t>У меня есть брат, У нас дача на берегу моря, У Яны голубые глаза, У него будет трое детей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Při záporu vystupuje záporový genitiv (srov. podmět)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Jako sponová vystupují kromě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быть</a:t>
            </a:r>
            <a:r>
              <a:rPr lang="cs-CZ" altLang="de-DE" sz="2800" dirty="0">
                <a:latin typeface="Times New Roman" panose="02020603050405020304" pitchFamily="18" charset="0"/>
              </a:rPr>
              <a:t> i další slovesa, zejména v odborných textech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являться</a:t>
            </a:r>
            <a:r>
              <a:rPr lang="cs-CZ" altLang="de-DE" sz="2800" dirty="0">
                <a:latin typeface="Times New Roman" panose="02020603050405020304" pitchFamily="18" charset="0"/>
              </a:rPr>
              <a:t>, ale i další považované za „</a:t>
            </a:r>
            <a:r>
              <a:rPr lang="cs-CZ" altLang="de-DE" sz="2800" dirty="0" err="1">
                <a:latin typeface="Times New Roman" panose="02020603050405020304" pitchFamily="18" charset="0"/>
              </a:rPr>
              <a:t>polosponová</a:t>
            </a:r>
            <a:r>
              <a:rPr lang="cs-CZ" altLang="de-DE" sz="2800" dirty="0">
                <a:latin typeface="Times New Roman" panose="02020603050405020304" pitchFamily="18" charset="0"/>
              </a:rPr>
              <a:t>“ jako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служить, иметься </a:t>
            </a:r>
            <a:r>
              <a:rPr lang="cs-CZ" altLang="de-DE" sz="2800" dirty="0">
                <a:latin typeface="Times New Roman" panose="02020603050405020304" pitchFamily="18" charset="0"/>
              </a:rPr>
              <a:t>atd.: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Метели служат одной из причин образования лавин в горах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>
                <a:latin typeface="Times New Roman" panose="02020603050405020304" pitchFamily="18" charset="0"/>
              </a:rPr>
              <a:t>(,</a:t>
            </a:r>
            <a:r>
              <a:rPr lang="cs-CZ" altLang="de-DE" sz="2800" dirty="0">
                <a:latin typeface="Times New Roman" panose="02020603050405020304" pitchFamily="18" charset="0"/>
              </a:rPr>
              <a:t>jsou jednou z příčin‘</a:t>
            </a:r>
            <a:r>
              <a:rPr lang="de-CH" altLang="ja-JP" sz="2800" dirty="0">
                <a:latin typeface="Times New Roman" panose="02020603050405020304" pitchFamily="18" charset="0"/>
              </a:rPr>
              <a:t>)</a:t>
            </a:r>
            <a:r>
              <a:rPr lang="de-CH" altLang="ja-JP" sz="2800" i="1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Некоторые рукописи имеются также в ленинградской библиотеке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de-CH" altLang="ja-JP" sz="2800" dirty="0">
                <a:latin typeface="Times New Roman" panose="02020603050405020304" pitchFamily="18" charset="0"/>
              </a:rPr>
              <a:t>(,</a:t>
            </a:r>
            <a:r>
              <a:rPr lang="ru-RU" altLang="ja-JP" sz="2800" dirty="0" err="1">
                <a:latin typeface="Times New Roman" panose="02020603050405020304" pitchFamily="18" charset="0"/>
              </a:rPr>
              <a:t>jsou</a:t>
            </a:r>
            <a:r>
              <a:rPr lang="ru-RU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dirty="0" err="1">
                <a:latin typeface="Times New Roman" panose="02020603050405020304" pitchFamily="18" charset="0"/>
              </a:rPr>
              <a:t>nacházejí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dirty="0" err="1">
                <a:latin typeface="Times New Roman" panose="02020603050405020304" pitchFamily="18" charset="0"/>
              </a:rPr>
              <a:t>se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ja-JP" sz="2800" dirty="0">
                <a:latin typeface="Times New Roman" panose="02020603050405020304" pitchFamily="18" charset="0"/>
              </a:rPr>
              <a:t>)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Mezi ně se počítají i slovesa vyjadřující změnu stavu jako </a:t>
            </a:r>
            <a:r>
              <a:rPr lang="ru-RU" altLang="de-DE" sz="2800" i="1" dirty="0">
                <a:latin typeface="Times New Roman" panose="02020603050405020304" pitchFamily="18" charset="0"/>
              </a:rPr>
              <a:t>становиться/стать, оставаться/остаться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 err="1">
                <a:latin typeface="Times New Roman" panose="02020603050405020304" pitchFamily="18" charset="0"/>
              </a:rPr>
              <a:t>aj</a:t>
            </a:r>
            <a:r>
              <a:rPr lang="de-CH" altLang="de-DE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99A387CC-3E98-622D-8C2B-9D296E52BFC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79400"/>
            <a:ext cx="9504362" cy="6877050"/>
          </a:xfrm>
        </p:spPr>
        <p:txBody>
          <a:bodyPr tIns="28080" anchor="t"/>
          <a:lstStyle/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Zajímavou kapitolou je v ruštině jmenný přísudek, a to kvůli variabilnosti tvaru jeho jmenné části: mnohem více než v češtině si konkurují jednak nominativ a instrumentál (jak u substantiva tak u adjektiva) a jednak jmenný a složený (krátký a dlouhý) tvar u adjektiva (PMR 2: 227nn., RG 1980 2: 2330nn.)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Úlohu hrají tvar sponového slovesa, sémantické vlastnosti celého spojení i styl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Pokud </a:t>
            </a:r>
            <a:r>
              <a:rPr lang="cs-CZ" altLang="de-DE" sz="2800" u="sng">
                <a:latin typeface="Times New Roman" panose="02020603050405020304" pitchFamily="18" charset="0"/>
              </a:rPr>
              <a:t>sloveso </a:t>
            </a:r>
            <a:r>
              <a:rPr lang="cs-CZ" altLang="de-DE" sz="2800" i="1" u="sng">
                <a:latin typeface="Times New Roman" panose="02020603050405020304" pitchFamily="18" charset="0"/>
              </a:rPr>
              <a:t>быть</a:t>
            </a:r>
            <a:r>
              <a:rPr lang="cs-CZ" altLang="de-DE" sz="2800" u="sng">
                <a:latin typeface="Times New Roman" panose="02020603050405020304" pitchFamily="18" charset="0"/>
              </a:rPr>
              <a:t> stojí v přítomném čase</a:t>
            </a:r>
            <a:r>
              <a:rPr lang="cs-CZ" altLang="de-DE" sz="2800">
                <a:latin typeface="Times New Roman" panose="02020603050405020304" pitchFamily="18" charset="0"/>
              </a:rPr>
              <a:t> (tedy má nulový tvar), stojí spíše nominativ než instrumentál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На войне я сапёр, а вообще-то я плотник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de-CH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Ve válce jsem zákopníkem, ale jinak jsem tesař</a:t>
            </a:r>
            <a:r>
              <a:rPr lang="de-CH" altLang="de-DE" sz="2800">
                <a:latin typeface="Times New Roman" panose="02020603050405020304" pitchFamily="18" charset="0"/>
              </a:rPr>
              <a:t>‘, </a:t>
            </a:r>
            <a:r>
              <a:rPr lang="ru-RU" altLang="de-DE" sz="2800" i="1">
                <a:latin typeface="Times New Roman" panose="02020603050405020304" pitchFamily="18" charset="0"/>
              </a:rPr>
              <a:t>Морозный воздух опьяняющий, жизнь просто прекрасна </a:t>
            </a:r>
            <a:r>
              <a:rPr lang="cs-CZ" altLang="de-DE" sz="2800">
                <a:latin typeface="Times New Roman" panose="02020603050405020304" pitchFamily="18" charset="0"/>
              </a:rPr>
              <a:t>(původní příčestí se složeným tvarem, adjektivum se jmenným)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Эта книга моя </a:t>
            </a:r>
            <a:r>
              <a:rPr lang="de-CH" altLang="de-DE" sz="2800">
                <a:latin typeface="Times New Roman" panose="02020603050405020304" pitchFamily="18" charset="0"/>
              </a:rPr>
              <a:t>(PMR)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Instrumentál podstatného jména vystupuje ve spojení se slovesem </a:t>
            </a:r>
            <a:r>
              <a:rPr lang="ru-RU" altLang="de-DE" sz="2800" i="1">
                <a:latin typeface="Times New Roman" panose="02020603050405020304" pitchFamily="18" charset="0"/>
              </a:rPr>
              <a:t>быть</a:t>
            </a:r>
            <a:r>
              <a:rPr lang="cs-CZ" altLang="de-DE" sz="2800">
                <a:latin typeface="Times New Roman" panose="02020603050405020304" pitchFamily="18" charset="0"/>
              </a:rPr>
              <a:t> v přítomném čase jenom za jistých okolností: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509E5EE5-B846-A4DD-EEE1-5F3E005949A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2575"/>
            <a:ext cx="9647237" cy="7062788"/>
          </a:xfrm>
        </p:spPr>
        <p:txBody>
          <a:bodyPr tIns="28080" anchor="t"/>
          <a:lstStyle/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podstatné jméno vyjadřuje funkci a stojí ve spojení s přísloveč-ným určením vyjadřujícím místo či podobně </a:t>
            </a:r>
            <a:r>
              <a:rPr lang="de-CH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>
                <a:latin typeface="Times New Roman" panose="02020603050405020304" pitchFamily="18" charset="0"/>
              </a:rPr>
              <a:t>«в предложениях, информирующих о занятии, временном состоянии, эпизо-дической деятельности</a:t>
            </a:r>
            <a:r>
              <a:rPr lang="de-CH" altLang="de-DE" sz="2800">
                <a:latin typeface="Times New Roman" panose="02020603050405020304" pitchFamily="18" charset="0"/>
              </a:rPr>
              <a:t>», RG): </a:t>
            </a:r>
            <a:r>
              <a:rPr lang="ru-RU" altLang="de-DE" sz="2800" i="1">
                <a:latin typeface="Times New Roman" panose="02020603050405020304" pitchFamily="18" charset="0"/>
              </a:rPr>
              <a:t>У нас командиром Иван Туркенич</a:t>
            </a:r>
            <a:r>
              <a:rPr lang="de-CH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,U nás je jako velitel/je velitelem I.T., Jako velitele/za velitele máme I. T.‘ (PMR)</a:t>
            </a:r>
            <a:r>
              <a:rPr lang="de-CH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Кем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здесь</a:t>
            </a:r>
            <a:r>
              <a:rPr lang="ru-RU" altLang="de-DE" sz="2800">
                <a:latin typeface="Times New Roman" panose="02020603050405020304" pitchFamily="18" charset="0"/>
              </a:rPr>
              <a:t>? - </a:t>
            </a:r>
            <a:r>
              <a:rPr lang="ru-RU" altLang="de-DE" sz="2800" i="1">
                <a:latin typeface="Times New Roman" panose="02020603050405020304" pitchFamily="18" charset="0"/>
              </a:rPr>
              <a:t>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тут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уже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давно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председателем </a:t>
            </a:r>
            <a:r>
              <a:rPr lang="de-CH" altLang="de-DE" sz="2800">
                <a:latin typeface="Times New Roman" panose="02020603050405020304" pitchFamily="18" charset="0"/>
              </a:rPr>
              <a:t>(RG)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podstatné jméno stojící ve jmenném přísudku vyjadřuje nějaký účel podmětu, zejm. s několika slovy </a:t>
            </a:r>
            <a:r>
              <a:rPr lang="ru-RU" altLang="de-DE" sz="2800">
                <a:latin typeface="Times New Roman" panose="02020603050405020304" pitchFamily="18" charset="0"/>
              </a:rPr>
              <a:t>jako </a:t>
            </a:r>
            <a:r>
              <a:rPr lang="ru-RU" altLang="de-DE" sz="2800" i="1">
                <a:latin typeface="Times New Roman" panose="02020603050405020304" pitchFamily="18" charset="0"/>
              </a:rPr>
              <a:t>свидетельство, поддержка, причина, порука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Его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письмо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тому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свидетель-ством,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Твое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доброе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слово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поддержкой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трудную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минуту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Причиной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твоя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слабость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Мне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порукой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ваша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честь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de-CH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popř. se slovem zdůrazňujícím nestálý stav </a:t>
            </a:r>
            <a:r>
              <a:rPr lang="de-CH" altLang="de-DE" sz="2800">
                <a:latin typeface="Times New Roman" panose="02020603050405020304" pitchFamily="18" charset="0"/>
              </a:rPr>
              <a:t>(«</a:t>
            </a:r>
            <a:r>
              <a:rPr lang="ru-RU" altLang="de-DE" sz="2800">
                <a:latin typeface="Times New Roman" panose="02020603050405020304" pitchFamily="18" charset="0"/>
              </a:rPr>
              <a:t>сказуемое выражено (...) словом, обозначающим - вообще или в данном предложении - непостоянное состояние»): </a:t>
            </a:r>
            <a:r>
              <a:rPr lang="ru-RU" altLang="de-DE" sz="2800" i="1">
                <a:latin typeface="Times New Roman" panose="02020603050405020304" pitchFamily="18" charset="0"/>
              </a:rPr>
              <a:t>Мостом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меж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нами</a:t>
            </a:r>
            <a:r>
              <a:rPr lang="ru-RU" altLang="de-DE" sz="2800">
                <a:latin typeface="Times New Roman" panose="02020603050405020304" pitchFamily="18" charset="0"/>
              </a:rPr>
              <a:t> - </a:t>
            </a:r>
            <a:r>
              <a:rPr lang="ru-RU" altLang="de-DE" sz="2800" i="1">
                <a:latin typeface="Times New Roman" panose="02020603050405020304" pitchFamily="18" charset="0"/>
              </a:rPr>
              <a:t>Радуга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невидная</a:t>
            </a:r>
            <a:r>
              <a:rPr lang="de-CH" altLang="de-DE" sz="2800">
                <a:latin typeface="Times New Roman" panose="02020603050405020304" pitchFamily="18" charset="0"/>
              </a:rPr>
              <a:t> (RG)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9505415B-18BB-B359-603D-0E5921B6B2F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15900" y="282575"/>
            <a:ext cx="9575800" cy="7134225"/>
          </a:xfrm>
        </p:spPr>
        <p:txBody>
          <a:bodyPr tIns="28080" anchor="t"/>
          <a:lstStyle/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NB: Další příklad RG na tuto situaci možná není vhodně zvolen: </a:t>
            </a:r>
            <a:r>
              <a:rPr lang="ru-RU" altLang="de-DE" sz="2800" i="1">
                <a:latin typeface="Times New Roman" panose="02020603050405020304" pitchFamily="18" charset="0"/>
              </a:rPr>
              <a:t>Вы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простите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что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вам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нежданной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гостьей </a:t>
            </a:r>
            <a:r>
              <a:rPr lang="de-CH" altLang="de-DE" sz="2800" i="1">
                <a:latin typeface="Times New Roman" panose="02020603050405020304" pitchFamily="18" charset="0"/>
              </a:rPr>
              <a:t>– </a:t>
            </a:r>
            <a:r>
              <a:rPr lang="cs-CZ" altLang="de-DE" sz="2800">
                <a:latin typeface="Times New Roman" panose="02020603050405020304" pitchFamily="18" charset="0"/>
              </a:rPr>
              <a:t>spíše elipsa plnovýznamového slovesa pohybu než nulová spona?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některá víceméně frazeologizovaná spojení typu </a:t>
            </a:r>
            <a:r>
              <a:rPr lang="ru-RU" altLang="de-DE" sz="2800" i="1">
                <a:latin typeface="Times New Roman" panose="02020603050405020304" pitchFamily="18" charset="0"/>
              </a:rPr>
              <a:t>Он дурак дураком, Послушай, шутки шутками, а заплатить нужно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žerty jsou žerty/žerty stranou, ale‘, ovšem </a:t>
            </a:r>
            <a:r>
              <a:rPr lang="ru-RU" altLang="de-DE" sz="2800" i="1">
                <a:latin typeface="Times New Roman" panose="02020603050405020304" pitchFamily="18" charset="0"/>
              </a:rPr>
              <a:t>Приказ есть приказ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de-CH" altLang="de-DE" sz="2800">
                <a:latin typeface="Times New Roman" panose="02020603050405020304" pitchFamily="18" charset="0"/>
              </a:rPr>
              <a:t>,Rozkaz je rozkaz‘ (PMR) </a:t>
            </a:r>
          </a:p>
          <a:p>
            <a:pPr marL="339725" indent="-339725" algn="l" eaLnBrk="1">
              <a:spcAft>
                <a:spcPts val="1425"/>
              </a:spcAft>
              <a:buClrTx/>
              <a:buSzPct val="45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endParaRPr lang="de-CH" altLang="de-DE" sz="2800">
              <a:latin typeface="Times New Roman" panose="02020603050405020304" pitchFamily="18" charset="0"/>
            </a:endParaRP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Pokud </a:t>
            </a:r>
            <a:r>
              <a:rPr lang="cs-CZ" altLang="de-DE" sz="2800" u="sng">
                <a:latin typeface="Times New Roman" panose="02020603050405020304" pitchFamily="18" charset="0"/>
              </a:rPr>
              <a:t>sloveso </a:t>
            </a:r>
            <a:r>
              <a:rPr lang="cs-CZ" altLang="de-DE" sz="2800" i="1" u="sng">
                <a:latin typeface="Times New Roman" panose="02020603050405020304" pitchFamily="18" charset="0"/>
              </a:rPr>
              <a:t>быть</a:t>
            </a:r>
            <a:r>
              <a:rPr lang="cs-CZ" altLang="de-DE" sz="2800" u="sng">
                <a:latin typeface="Times New Roman" panose="02020603050405020304" pitchFamily="18" charset="0"/>
              </a:rPr>
              <a:t> stojí ve futuru, v imperativu či kondicionálu nebo pokud stojí jiné sponové sloveso</a:t>
            </a:r>
            <a:r>
              <a:rPr lang="cs-CZ" altLang="de-DE" sz="2800">
                <a:latin typeface="Times New Roman" panose="02020603050405020304" pitchFamily="18" charset="0"/>
              </a:rPr>
              <a:t>, má instrumentál u substantiv převahu a nominativ je často zastaralý, u adjektiv mu do jisté míry konkurují jmenné tvary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Ты будешь нашим инструктором, Если бы он был работником, то знал бы цену каждой копейке, Большая часть нашего коллектива педагогов является носителями языка, То, что прежде представлялось страшным, оказалось простым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38756F27-1A53-8CB1-8E31-05AF0F3ABE2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374650"/>
            <a:ext cx="9504362" cy="6840538"/>
          </a:xfrm>
        </p:spPr>
        <p:txBody>
          <a:bodyPr tIns="28080" anchor="t"/>
          <a:lstStyle/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ru-RU" altLang="de-DE" sz="2800" i="1" dirty="0">
                <a:latin typeface="Times New Roman" panose="02020603050405020304" pitchFamily="18" charset="0"/>
              </a:rPr>
              <a:t>Я остаюсь одинок на земле, Петя подал ему чужую шинель. </a:t>
            </a:r>
            <a:r>
              <a:rPr lang="ru-RU" altLang="de-DE" sz="2800" i="1">
                <a:latin typeface="Times New Roman" panose="02020603050405020304" pitchFamily="18" charset="0"/>
              </a:rPr>
              <a:t>Она оказалась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мала.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Pokud </a:t>
            </a:r>
            <a:r>
              <a:rPr lang="cs-CZ" altLang="de-DE" sz="2800" u="sng" dirty="0">
                <a:latin typeface="Times New Roman" panose="02020603050405020304" pitchFamily="18" charset="0"/>
              </a:rPr>
              <a:t>sloveso 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быть</a:t>
            </a:r>
            <a:r>
              <a:rPr lang="cs-CZ" altLang="de-DE" sz="2800" u="sng" dirty="0">
                <a:latin typeface="Times New Roman" panose="02020603050405020304" pitchFamily="18" charset="0"/>
              </a:rPr>
              <a:t> stojí v minulém čase</a:t>
            </a:r>
            <a:r>
              <a:rPr lang="cs-CZ" altLang="de-DE" sz="2800" dirty="0">
                <a:latin typeface="Times New Roman" panose="02020603050405020304" pitchFamily="18" charset="0"/>
              </a:rPr>
              <a:t>, tak se silněji projevuje sémantický aspekt, nominativem se zařazuje do tříd nebo se prezentuje jistá kvalifikace jako stálá, instrumentálem se spíše zdůrazňuje nabytí nebo momentální projevení příznaku: </a:t>
            </a:r>
            <a:r>
              <a:rPr lang="ru-RU" altLang="de-DE" sz="2800" i="1" dirty="0">
                <a:latin typeface="Times New Roman" panose="02020603050405020304" pitchFamily="18" charset="0"/>
              </a:rPr>
              <a:t>Ломоносов был великий человек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mluvčí zařazuje L. do kategorie význačných lidí</a:t>
            </a:r>
            <a:r>
              <a:rPr lang="de-CH" altLang="de-DE" sz="2800" dirty="0">
                <a:latin typeface="Times New Roman" panose="02020603050405020304" pitchFamily="18" charset="0"/>
              </a:rPr>
              <a:t>) – </a:t>
            </a:r>
            <a:r>
              <a:rPr lang="ru-RU" altLang="de-DE" sz="2800" i="1" dirty="0">
                <a:latin typeface="Times New Roman" panose="02020603050405020304" pitchFamily="18" charset="0"/>
              </a:rPr>
              <a:t>Ломоносов был великим человеком</a:t>
            </a:r>
            <a:r>
              <a:rPr lang="de-CH" altLang="de-DE" sz="2800" dirty="0">
                <a:latin typeface="Times New Roman" panose="02020603050405020304" pitchFamily="18" charset="0"/>
              </a:rPr>
              <a:t> (</a:t>
            </a:r>
            <a:r>
              <a:rPr lang="cs-CZ" altLang="de-DE" sz="2800" dirty="0">
                <a:latin typeface="Times New Roman" panose="02020603050405020304" pitchFamily="18" charset="0"/>
              </a:rPr>
              <a:t>mluvčí tvrdí, že se L. projevil, ukázal jako význačný člověk</a:t>
            </a:r>
            <a:r>
              <a:rPr lang="de-CH" altLang="de-DE" sz="2800" dirty="0">
                <a:latin typeface="Times New Roman" panose="02020603050405020304" pitchFamily="18" charset="0"/>
              </a:rPr>
              <a:t>), </a:t>
            </a:r>
            <a:r>
              <a:rPr lang="ru-RU" altLang="de-DE" sz="2800" i="1" dirty="0">
                <a:latin typeface="Times New Roman" panose="02020603050405020304" pitchFamily="18" charset="0"/>
              </a:rPr>
              <a:t>Хорошо будет, когда бедных не будет, все будут веселые, добрые, счастливые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lidé budou mít takové vlastnosti</a:t>
            </a:r>
            <a:r>
              <a:rPr lang="de-CH" altLang="de-DE" sz="2800" dirty="0">
                <a:latin typeface="Times New Roman" panose="02020603050405020304" pitchFamily="18" charset="0"/>
              </a:rPr>
              <a:t>) </a:t>
            </a:r>
            <a:r>
              <a:rPr lang="ru-RU" altLang="de-DE" sz="2800" dirty="0">
                <a:latin typeface="Times New Roman" panose="02020603050405020304" pitchFamily="18" charset="0"/>
              </a:rPr>
              <a:t>– </a:t>
            </a:r>
            <a:r>
              <a:rPr lang="ru-RU" altLang="de-DE" sz="2800" i="1" dirty="0">
                <a:latin typeface="Times New Roman" panose="02020603050405020304" pitchFamily="18" charset="0"/>
              </a:rPr>
              <a:t>Через двести, триста лет жизнь на земле будет невообразимо прекрасной, изумительной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život se stane nepředstavitelně krásným, projeví, získá dané vlastnosti) (PMR)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FAA5695B-D82F-0B49-5A8E-9B0479A511D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04800" y="282575"/>
            <a:ext cx="9486900" cy="6918325"/>
          </a:xfrm>
        </p:spPr>
        <p:txBody>
          <a:bodyPr tIns="28080" anchor="t"/>
          <a:lstStyle/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RG zdůrazňuje hlavně diachronní a stylistický aspekt, tedy šíření instrumentálu na úkor nominativu a jeho stylistickou bezpříznakovost zejména ve psaných textech:</a:t>
            </a:r>
          </a:p>
          <a:p>
            <a:pPr marL="339725" indent="-339725" algn="l" eaLnBrk="1">
              <a:spcAft>
                <a:spcPts val="1425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de-CH" altLang="de-DE" sz="2800">
                <a:latin typeface="Times New Roman" panose="02020603050405020304" pitchFamily="18" charset="0"/>
              </a:rPr>
              <a:t>  </a:t>
            </a:r>
            <a:r>
              <a:rPr lang="ru-RU" altLang="de-DE" sz="2800">
                <a:latin typeface="Times New Roman" panose="02020603050405020304" pitchFamily="18" charset="0"/>
              </a:rPr>
              <a:t>«2) В формах прош., буд.  вр. и всех ирреальных наклонений мена им. и тв.  п. нормальна (...): </a:t>
            </a:r>
            <a:r>
              <a:rPr lang="ru-RU" altLang="de-DE" sz="2800" i="1">
                <a:latin typeface="Times New Roman" panose="02020603050405020304" pitchFamily="18" charset="0"/>
              </a:rPr>
              <a:t>Он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был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москвич</a:t>
            </a:r>
            <a:r>
              <a:rPr lang="ru-RU" altLang="de-DE" sz="2800">
                <a:latin typeface="Times New Roman" panose="02020603050405020304" pitchFamily="18" charset="0"/>
              </a:rPr>
              <a:t>/ </a:t>
            </a:r>
            <a:r>
              <a:rPr lang="ru-RU" altLang="de-DE" sz="2800" i="1">
                <a:latin typeface="Times New Roman" panose="02020603050405020304" pitchFamily="18" charset="0"/>
              </a:rPr>
              <a:t>москвичом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Ты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будешь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артистом</a:t>
            </a:r>
            <a:r>
              <a:rPr lang="ru-RU" altLang="de-DE" sz="2800">
                <a:latin typeface="Times New Roman" panose="02020603050405020304" pitchFamily="18" charset="0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</a:rPr>
              <a:t>артист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Дети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всегда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будут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дети</a:t>
            </a:r>
            <a:r>
              <a:rPr lang="ru-RU" altLang="de-DE" sz="2800">
                <a:latin typeface="Times New Roman" panose="02020603050405020304" pitchFamily="18" charset="0"/>
              </a:rPr>
              <a:t>/ </a:t>
            </a:r>
            <a:r>
              <a:rPr lang="ru-RU" altLang="de-DE" sz="2800" i="1">
                <a:latin typeface="Times New Roman" panose="02020603050405020304" pitchFamily="18" charset="0"/>
              </a:rPr>
              <a:t>детьми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Кипр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без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древностей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был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Кипр</a:t>
            </a:r>
            <a:r>
              <a:rPr lang="ru-RU" altLang="de-DE" sz="2800">
                <a:latin typeface="Times New Roman" panose="02020603050405020304" pitchFamily="18" charset="0"/>
              </a:rPr>
              <a:t>/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был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Кипром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Гоголь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был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социальный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поэт</a:t>
            </a:r>
            <a:r>
              <a:rPr lang="ru-RU" altLang="de-DE" sz="2800">
                <a:latin typeface="Times New Roman" panose="02020603050405020304" pitchFamily="18" charset="0"/>
              </a:rPr>
              <a:t>/ </a:t>
            </a:r>
            <a:r>
              <a:rPr lang="ru-RU" altLang="de-DE" sz="2800" i="1">
                <a:latin typeface="Times New Roman" panose="02020603050405020304" pitchFamily="18" charset="0"/>
              </a:rPr>
              <a:t>социаль-ным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поэтом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Дискуссия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была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сложное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дело</a:t>
            </a:r>
            <a:r>
              <a:rPr lang="ru-RU" altLang="de-DE" sz="2800">
                <a:latin typeface="Times New Roman" panose="02020603050405020304" pitchFamily="18" charset="0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</a:rPr>
              <a:t>сложным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делом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Если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труд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действительно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был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средством</a:t>
            </a:r>
            <a:r>
              <a:rPr lang="ru-RU" altLang="de-DE" sz="2800">
                <a:latin typeface="Times New Roman" panose="02020603050405020304" pitchFamily="18" charset="0"/>
              </a:rPr>
              <a:t>/ </a:t>
            </a:r>
            <a:r>
              <a:rPr lang="ru-RU" altLang="de-DE" sz="2800" i="1">
                <a:latin typeface="Times New Roman" panose="02020603050405020304" pitchFamily="18" charset="0"/>
              </a:rPr>
              <a:t>средство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против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старости</a:t>
            </a:r>
            <a:r>
              <a:rPr lang="ru-RU" altLang="de-DE" sz="2800">
                <a:latin typeface="Times New Roman" panose="02020603050405020304" pitchFamily="18" charset="0"/>
              </a:rPr>
              <a:t>!; </a:t>
            </a:r>
            <a:r>
              <a:rPr lang="ru-RU" altLang="de-DE" sz="2800" i="1">
                <a:latin typeface="Times New Roman" panose="02020603050405020304" pitchFamily="18" charset="0"/>
              </a:rPr>
              <a:t>Защита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тайги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будет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главной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функцией</a:t>
            </a:r>
            <a:r>
              <a:rPr lang="ru-RU" altLang="de-DE" sz="2800">
                <a:latin typeface="Times New Roman" panose="02020603050405020304" pitchFamily="18" charset="0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</a:rPr>
              <a:t>главная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функция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лесхозов</a:t>
            </a:r>
            <a:r>
              <a:rPr lang="ru-RU" altLang="de-DE" sz="2800">
                <a:latin typeface="Times New Roman" panose="02020603050405020304" pitchFamily="18" charset="0"/>
              </a:rPr>
              <a:t>. Форма тв.  п. в современном языке, особенно в письменной речи, более обычна и стилистически нейтральна.»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A43070B9-46D8-0262-7D70-B77BC1353C3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82575"/>
            <a:ext cx="9359900" cy="7062788"/>
          </a:xfrm>
        </p:spPr>
        <p:txBody>
          <a:bodyPr tIns="28080" anchor="t"/>
          <a:lstStyle/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DE" sz="2800">
                <a:latin typeface="Times New Roman" panose="02020603050405020304" pitchFamily="18" charset="0"/>
              </a:rPr>
              <a:t>«3) В регулярных реализациях с полузнаменательными глаголами со знач. перехода из одного состояния в другое (см. §</a:t>
            </a:r>
            <a:r>
              <a:rPr lang="ru-RU" altLang="de-DE" sz="2800">
                <a:solidFill>
                  <a:srgbClr val="CCCCFF"/>
                </a:solidFill>
                <a:latin typeface="Times New Roman" panose="02020603050405020304" pitchFamily="18" charset="0"/>
                <a:hlinkClick r:id="rId3"/>
              </a:rPr>
              <a:t>2334</a:t>
            </a:r>
            <a:r>
              <a:rPr lang="ru-RU" altLang="de-DE" sz="2800">
                <a:latin typeface="Times New Roman" panose="02020603050405020304" pitchFamily="18" charset="0"/>
              </a:rPr>
              <a:t>): </a:t>
            </a:r>
            <a:r>
              <a:rPr lang="ru-RU" altLang="de-DE" sz="2800" i="1">
                <a:latin typeface="Times New Roman" panose="02020603050405020304" pitchFamily="18" charset="0"/>
              </a:rPr>
              <a:t>Он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стал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токарем</a:t>
            </a:r>
            <a:r>
              <a:rPr lang="ru-RU" altLang="de-DE" sz="2800">
                <a:latin typeface="Times New Roman" panose="02020603050405020304" pitchFamily="18" charset="0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</a:rPr>
              <a:t>токарь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сделался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соучастником</a:t>
            </a:r>
            <a:r>
              <a:rPr lang="ru-RU" altLang="de-DE" sz="2800">
                <a:latin typeface="Times New Roman" panose="02020603050405020304" pitchFamily="18" charset="0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</a:rPr>
              <a:t>соучастник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оказался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приятелем</a:t>
            </a:r>
            <a:r>
              <a:rPr lang="ru-RU" altLang="de-DE" sz="2800">
                <a:latin typeface="Times New Roman" panose="02020603050405020304" pitchFamily="18" charset="0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</a:rPr>
              <a:t>приятель</a:t>
            </a:r>
            <a:r>
              <a:rPr lang="ru-RU" altLang="de-DE" sz="2800">
                <a:latin typeface="Times New Roman" panose="02020603050405020304" pitchFamily="18" charset="0"/>
              </a:rPr>
              <a:t>. Тв.  п. в таких случаях в современном языке - более употребительная форма.»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DE" sz="2800">
                <a:latin typeface="Times New Roman" panose="02020603050405020304" pitchFamily="18" charset="0"/>
              </a:rPr>
              <a:t>«4) В регулярных соотношениях типа </a:t>
            </a:r>
            <a:r>
              <a:rPr lang="ru-RU" altLang="de-DE" sz="2800" i="1">
                <a:latin typeface="Times New Roman" panose="02020603050405020304" pitchFamily="18" charset="0"/>
              </a:rPr>
              <a:t>Он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хочет</a:t>
            </a:r>
            <a:r>
              <a:rPr lang="ru-RU" altLang="de-DE" sz="2800">
                <a:latin typeface="Times New Roman" panose="02020603050405020304" pitchFamily="18" charset="0"/>
              </a:rPr>
              <a:t> (</a:t>
            </a:r>
            <a:r>
              <a:rPr lang="ru-RU" altLang="de-DE" sz="2800" i="1">
                <a:latin typeface="Times New Roman" panose="02020603050405020304" pitchFamily="18" charset="0"/>
              </a:rPr>
              <a:t>должен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готов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согласен</a:t>
            </a:r>
            <a:r>
              <a:rPr lang="ru-RU" altLang="de-DE" sz="2800">
                <a:latin typeface="Times New Roman" panose="02020603050405020304" pitchFamily="18" charset="0"/>
              </a:rPr>
              <a:t>) </a:t>
            </a:r>
            <a:r>
              <a:rPr lang="ru-RU" altLang="de-DE" sz="2800" i="1">
                <a:latin typeface="Times New Roman" panose="02020603050405020304" pitchFamily="18" charset="0"/>
              </a:rPr>
              <a:t>быть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моим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другом</a:t>
            </a:r>
            <a:r>
              <a:rPr lang="ru-RU" altLang="de-DE" sz="2800">
                <a:latin typeface="Times New Roman" panose="02020603050405020304" pitchFamily="18" charset="0"/>
              </a:rPr>
              <a:t>/</a:t>
            </a:r>
            <a:r>
              <a:rPr lang="ru-RU" altLang="de-DE" sz="2800" i="1">
                <a:latin typeface="Times New Roman" panose="02020603050405020304" pitchFamily="18" charset="0"/>
              </a:rPr>
              <a:t>мой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друг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ru-RU" altLang="de-DE" sz="2800" i="1">
                <a:latin typeface="Times New Roman" panose="02020603050405020304" pitchFamily="18" charset="0"/>
              </a:rPr>
              <a:t>Он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может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быть</a:t>
            </a:r>
            <a:r>
              <a:rPr lang="ru-RU" altLang="de-DE" sz="2800">
                <a:latin typeface="Times New Roman" panose="02020603050405020304" pitchFamily="18" charset="0"/>
              </a:rPr>
              <a:t> (</a:t>
            </a:r>
            <a:r>
              <a:rPr lang="ru-RU" altLang="de-DE" sz="2800" i="1">
                <a:latin typeface="Times New Roman" panose="02020603050405020304" pitchFamily="18" charset="0"/>
              </a:rPr>
              <a:t>стать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оказаться</a:t>
            </a:r>
            <a:r>
              <a:rPr lang="ru-RU" altLang="de-DE" sz="2800">
                <a:latin typeface="Times New Roman" panose="02020603050405020304" pitchFamily="18" charset="0"/>
              </a:rPr>
              <a:t>) </a:t>
            </a:r>
            <a:r>
              <a:rPr lang="ru-RU" altLang="de-DE" sz="2800" i="1">
                <a:latin typeface="Times New Roman" panose="02020603050405020304" pitchFamily="18" charset="0"/>
              </a:rPr>
              <a:t>хорошим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специалистом</a:t>
            </a:r>
            <a:r>
              <a:rPr lang="ru-RU" altLang="de-DE" sz="2800">
                <a:latin typeface="Times New Roman" panose="02020603050405020304" pitchFamily="18" charset="0"/>
              </a:rPr>
              <a:t>/ </a:t>
            </a:r>
            <a:r>
              <a:rPr lang="ru-RU" altLang="de-DE" sz="2800" i="1">
                <a:latin typeface="Times New Roman" panose="02020603050405020304" pitchFamily="18" charset="0"/>
              </a:rPr>
              <a:t>хороший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специалист</a:t>
            </a:r>
            <a:r>
              <a:rPr lang="ru-RU" altLang="de-DE" sz="2800">
                <a:latin typeface="Times New Roman" panose="02020603050405020304" pitchFamily="18" charset="0"/>
              </a:rPr>
              <a:t> тв.  п. для современного языка является более употребительной формой.» (RG 1980 2, §2331)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Tato diachronní dynamika je charakteristickou vlastností ruštiny, zvlášť ve srovnání s češtinou. Srov. i práce Johanny Nichols(ové). Nejnověji k problematice srov. Kuznecova/Rachilina (2014).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F5959A1C-D5EE-B52E-C0D7-4B202BD5222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77825" y="355600"/>
            <a:ext cx="9413875" cy="6988175"/>
          </a:xfrm>
        </p:spPr>
        <p:txBody>
          <a:bodyPr tIns="28080" anchor="t"/>
          <a:lstStyle/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Kromě nominativu a instrumentálu vystupuje ve jmenném predikátu (omezeně) i genitiv </a:t>
            </a:r>
            <a:r>
              <a:rPr lang="ru-RU" altLang="de-DE" sz="2800" i="1">
                <a:latin typeface="Times New Roman" panose="02020603050405020304" pitchFamily="18" charset="0"/>
              </a:rPr>
              <a:t>(Мать ее не была слишком высокого мнения об ее умственных способностях, Какой именно он был нации, об этом никто не мог сказать наверно, Ребенок был лет шести)</a:t>
            </a:r>
            <a:r>
              <a:rPr lang="ru-RU" altLang="de-DE" sz="2800">
                <a:latin typeface="Times New Roman" panose="02020603050405020304" pitchFamily="18" charset="0"/>
              </a:rPr>
              <a:t> nebo předložková spojení </a:t>
            </a:r>
            <a:r>
              <a:rPr lang="ru-RU" altLang="de-DE" sz="2800" i="1">
                <a:latin typeface="Times New Roman" panose="02020603050405020304" pitchFamily="18" charset="0"/>
              </a:rPr>
              <a:t>(Хочу, чтобы жизнь была без проблем, Когда я был с усами)</a:t>
            </a:r>
          </a:p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Mnoho z toho je více méně frazeologizováno</a:t>
            </a:r>
          </a:p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Frazeologizován je i často citovaný výjimečný výskyt přechodníku ve jmenné části predikátu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Он был выпивши</a:t>
            </a:r>
          </a:p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Lokalizace se většinou mezi jmenné přísudky nepočítají. Souvisí to patrně s tím, že </a:t>
            </a:r>
            <a:r>
              <a:rPr lang="cs-CZ" altLang="de-DE" sz="2800" i="1">
                <a:latin typeface="Times New Roman" panose="02020603050405020304" pitchFamily="18" charset="0"/>
              </a:rPr>
              <a:t>být někde</a:t>
            </a:r>
            <a:r>
              <a:rPr lang="cs-CZ" altLang="de-DE" sz="2800">
                <a:latin typeface="Times New Roman" panose="02020603050405020304" pitchFamily="18" charset="0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</a:rPr>
              <a:t>být někým</a:t>
            </a:r>
            <a:r>
              <a:rPr lang="cs-CZ" altLang="de-DE" sz="2800">
                <a:latin typeface="Times New Roman" panose="02020603050405020304" pitchFamily="18" charset="0"/>
              </a:rPr>
              <a:t> nebo </a:t>
            </a:r>
            <a:r>
              <a:rPr lang="cs-CZ" altLang="de-DE" sz="2800" i="1">
                <a:latin typeface="Times New Roman" panose="02020603050405020304" pitchFamily="18" charset="0"/>
              </a:rPr>
              <a:t>nějak</a:t>
            </a:r>
            <a:r>
              <a:rPr lang="cs-CZ" altLang="de-DE" sz="2800">
                <a:latin typeface="Times New Roman" panose="02020603050405020304" pitchFamily="18" charset="0"/>
              </a:rPr>
              <a:t> se považují ve slovnících za různé významy slovesa </a:t>
            </a:r>
            <a:r>
              <a:rPr lang="cs-CZ" altLang="de-DE" sz="2800" i="1">
                <a:latin typeface="Times New Roman" panose="02020603050405020304" pitchFamily="18" charset="0"/>
              </a:rPr>
              <a:t>быть</a:t>
            </a:r>
            <a:r>
              <a:rPr lang="cs-CZ" altLang="de-DE" sz="2800">
                <a:latin typeface="Times New Roman" panose="02020603050405020304" pitchFamily="18" charset="0"/>
              </a:rPr>
              <a:t>, srov. např. jeho výklad v Ožegovově slovníku: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F197217E-C2B9-7048-A180-F986271FA16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34950" y="287338"/>
            <a:ext cx="9629775" cy="7127875"/>
          </a:xfrm>
        </p:spPr>
        <p:txBody>
          <a:bodyPr tIns="28080" anchor="t"/>
          <a:lstStyle/>
          <a:p>
            <a:pPr marL="342900" indent="-341313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3200">
                <a:latin typeface="Times New Roman" panose="02020603050405020304" pitchFamily="18" charset="0"/>
              </a:rPr>
              <a:t>быть</a:t>
            </a:r>
            <a:r>
              <a:rPr lang="ru-RU" altLang="de-DE" sz="2800">
                <a:latin typeface="Times New Roman" panose="02020603050405020304" pitchFamily="18" charset="0"/>
              </a:rPr>
              <a:t> (...)</a:t>
            </a:r>
          </a:p>
          <a:p>
            <a:pPr marL="342900" indent="-341313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 b="1">
                <a:latin typeface="Times New Roman" panose="02020603050405020304" pitchFamily="18" charset="0"/>
              </a:rPr>
              <a:t>1.</a:t>
            </a:r>
            <a:r>
              <a:rPr lang="ru-RU" altLang="de-DE" sz="2800">
                <a:latin typeface="Times New Roman" panose="02020603050405020304" pitchFamily="18" charset="0"/>
              </a:rPr>
              <a:t> Жить, существовать. (...) </a:t>
            </a:r>
            <a:r>
              <a:rPr lang="ru-RU" altLang="de-DE" sz="2800" i="1">
                <a:latin typeface="Times New Roman" panose="02020603050405020304" pitchFamily="18" charset="0"/>
              </a:rPr>
              <a:t>Прежде в лесу были волки.</a:t>
            </a:r>
          </a:p>
          <a:p>
            <a:pPr marL="342900" indent="-341313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 b="1">
                <a:latin typeface="Times New Roman" panose="02020603050405020304" pitchFamily="18" charset="0"/>
              </a:rPr>
              <a:t>2.</a:t>
            </a:r>
            <a:r>
              <a:rPr lang="ru-RU" altLang="de-DE" sz="2800">
                <a:latin typeface="Times New Roman" panose="02020603050405020304" pitchFamily="18" charset="0"/>
              </a:rPr>
              <a:t> Наличествовать, иметься, иметь место. (...)</a:t>
            </a:r>
            <a:r>
              <a:rPr lang="ru-RU" altLang="de-DE" sz="2800" i="1">
                <a:latin typeface="Times New Roman" panose="02020603050405020304" pitchFamily="18" charset="0"/>
              </a:rPr>
              <a:t> Ошибки есть, были и будут.</a:t>
            </a:r>
          </a:p>
          <a:p>
            <a:pPr marL="342900" indent="-341313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 b="1">
                <a:latin typeface="Times New Roman" panose="02020603050405020304" pitchFamily="18" charset="0"/>
              </a:rPr>
              <a:t>3.</a:t>
            </a:r>
            <a:r>
              <a:rPr lang="ru-RU" altLang="de-DE" sz="2800">
                <a:latin typeface="Times New Roman" panose="02020603050405020304" pitchFamily="18" charset="0"/>
              </a:rPr>
              <a:t> Присутствовать, находиться где-н. </a:t>
            </a:r>
            <a:r>
              <a:rPr lang="ru-RU" altLang="de-DE" sz="2800" i="1">
                <a:latin typeface="Times New Roman" panose="02020603050405020304" pitchFamily="18" charset="0"/>
              </a:rPr>
              <a:t>Вчера был в театре, завтра буду в гостях.</a:t>
            </a:r>
          </a:p>
          <a:p>
            <a:pPr marL="342900" indent="-341313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 b="1">
                <a:latin typeface="Times New Roman" panose="02020603050405020304" pitchFamily="18" charset="0"/>
              </a:rPr>
              <a:t>4.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 составе неглагольного сказуемого, а также нек-рых односоставных предложений.</a:t>
            </a:r>
            <a:r>
              <a:rPr lang="ru-RU" altLang="de-DE" sz="2800">
                <a:latin typeface="Times New Roman" panose="02020603050405020304" pitchFamily="18" charset="0"/>
              </a:rPr>
              <a:t> Означает время, реальность или гипотетичность того, о чём сообщается. </a:t>
            </a:r>
            <a:r>
              <a:rPr lang="ru-RU" altLang="de-DE" sz="2800" i="1">
                <a:latin typeface="Times New Roman" panose="02020603050405020304" pitchFamily="18" charset="0"/>
              </a:rPr>
              <a:t>Хочу быть музыкантом, артистом. Из-за шума тебе было (будет, было бы) не заснуть. Сын был (будет, был бы, пусть будет) врачом.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78AD2D78-3DFC-16C3-1C4A-CB24109E8DC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76238" y="282575"/>
            <a:ext cx="9486900" cy="6918325"/>
          </a:xfrm>
        </p:spPr>
        <p:txBody>
          <a:bodyPr tIns="28080" anchor="t"/>
          <a:lstStyle/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Distribuce jmenných a (nominativních) složených tvarů adjektiv je závislá na různých faktorech: kromě toho, že produktivnost jmenných tvarů podléhá omezením, hraje zde úlohu podoba spony (se jmennými tvary se spojuje zejména nulový tvar sponového slovesa </a:t>
            </a:r>
            <a:r>
              <a:rPr lang="cs-CZ" altLang="de-DE" sz="2800" i="1">
                <a:latin typeface="Times New Roman" panose="02020603050405020304" pitchFamily="18" charset="0"/>
              </a:rPr>
              <a:t>быть</a:t>
            </a:r>
            <a:r>
              <a:rPr lang="cs-CZ" altLang="de-DE" sz="2800">
                <a:latin typeface="Times New Roman" panose="02020603050405020304" pitchFamily="18" charset="0"/>
              </a:rPr>
              <a:t>, méně ostatní tvary tohoto slovesa a ještě méně jiná sponová slovesa) a různé sémantické činitelé, např. aktuálnost nebo stálost příznaku </a:t>
            </a:r>
            <a:r>
              <a:rPr lang="de-CH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Мой отец был больной, он никогда не купался с нами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de-CH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tedy byl stále nemocný </a:t>
            </a:r>
            <a:r>
              <a:rPr lang="ru-RU" altLang="de-DE" sz="2800">
                <a:latin typeface="Times New Roman" panose="02020603050405020304" pitchFamily="18" charset="0"/>
              </a:rPr>
              <a:t>– </a:t>
            </a:r>
            <a:r>
              <a:rPr lang="ru-RU" altLang="de-DE" sz="2800" i="1">
                <a:latin typeface="Times New Roman" panose="02020603050405020304" pitchFamily="18" charset="0"/>
              </a:rPr>
              <a:t>Вани вчера не было в школе, он был болен</a:t>
            </a:r>
            <a:r>
              <a:rPr lang="cs-CZ" altLang="de-DE" sz="2800">
                <a:latin typeface="Times New Roman" panose="02020603050405020304" pitchFamily="18" charset="0"/>
              </a:rPr>
              <a:t>, tedy byl tehdy zrovna nemocný) nebo jeho vztah k něčemu dalšímu, např. k osobě </a:t>
            </a:r>
            <a:r>
              <a:rPr lang="de-CH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Этот человек был мне всегда дорог)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nebo k okolnostem jako příliš velká míra </a:t>
            </a:r>
            <a:r>
              <a:rPr lang="ru-RU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Шкаф был широк, его нельзя было пронести через дверь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de-CH" altLang="de-DE" sz="2800">
                <a:latin typeface="Times New Roman" panose="02020603050405020304" pitchFamily="18" charset="0"/>
              </a:rPr>
              <a:t>– </a:t>
            </a:r>
            <a:r>
              <a:rPr lang="cs-CZ" altLang="de-DE" sz="2800">
                <a:latin typeface="Times New Roman" panose="02020603050405020304" pitchFamily="18" charset="0"/>
              </a:rPr>
              <a:t>skříň byla příliš široká), jeho míra </a:t>
            </a:r>
            <a:r>
              <a:rPr lang="ru-RU" altLang="de-DE" sz="2800" i="1">
                <a:latin typeface="Times New Roman" panose="02020603050405020304" pitchFamily="18" charset="0"/>
              </a:rPr>
              <a:t>(Я так счастлив</a:t>
            </a:r>
            <a:r>
              <a:rPr lang="de-CH" altLang="de-DE" sz="2800" i="1">
                <a:latin typeface="Times New Roman" panose="02020603050405020304" pitchFamily="18" charset="0"/>
              </a:rPr>
              <a:t>!)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Důležité jsou stylistické faktory, jmenné tvary se stávají čím dále tím víc knižními: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D10017B8-2493-796C-D14D-E8F822CD5B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8125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DE" sz="3200">
                <a:latin typeface="Times New Roman" panose="02020603050405020304" pitchFamily="18" charset="0"/>
              </a:rPr>
              <a:t>Jednoduchá věta: přísudek (predikát)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4703B53-57C0-5E78-EFB2-55CD29F514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439863"/>
            <a:ext cx="9359900" cy="5903912"/>
          </a:xfrm>
        </p:spPr>
        <p:txBody>
          <a:bodyPr tIns="24840"/>
          <a:lstStyle/>
          <a:p>
            <a:pPr marL="412750" indent="-307975" eaLnBrk="1">
              <a:buSzPct val="45000"/>
              <a:buFont typeface="Wingdings" pitchFamily="2" charset="2"/>
              <a:buChar char=""/>
              <a:tabLst>
                <a:tab pos="4127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Predikát je pojem nejen syntaktické struktury, ale i sémantické, resp. komunikační (srov. subjekt)</a:t>
            </a:r>
          </a:p>
          <a:p>
            <a:pPr marL="412750" indent="-307975" eaLnBrk="1">
              <a:buSzPct val="45000"/>
              <a:buFont typeface="Wingdings" pitchFamily="2" charset="2"/>
              <a:buChar char=""/>
              <a:tabLst>
                <a:tab pos="4127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Původně vlastnost, která se nějakému referentovi (subjektu) přisuzuje</a:t>
            </a:r>
          </a:p>
          <a:p>
            <a:pPr marL="412750" indent="-307975" eaLnBrk="1">
              <a:buSzPct val="45000"/>
              <a:buFont typeface="Wingdings" pitchFamily="2" charset="2"/>
              <a:buChar char=""/>
              <a:tabLst>
                <a:tab pos="4127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„U nás se zpravidla za přísudek považuje: (1) Člen predikační dvojice, popř. člen věty/klauze, jímž se tomu, co je označeno podmětem, (...), přisuzuje nějaký znak, tj. děj, stav, vlastnost a jejich změny.“ (ESČ) </a:t>
            </a:r>
          </a:p>
          <a:p>
            <a:pPr marL="412750" indent="-307975" eaLnBrk="1">
              <a:buSzPct val="45000"/>
              <a:buFont typeface="Wingdings" pitchFamily="2" charset="2"/>
              <a:buChar char=""/>
              <a:tabLst>
                <a:tab pos="4127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«Сказуемое – один из двух главных членов предложения, в котором выражается сообщаемое; соотносится с подлежащим и связано с ним предикативным соотношением. (...) В Сказуемом выражены основные категории предложения – время и модальность,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81B0D677-20D3-4B99-B681-0BF46549EF3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76238" y="282575"/>
            <a:ext cx="9415462" cy="7099300"/>
          </a:xfrm>
        </p:spPr>
        <p:txBody>
          <a:bodyPr tIns="28080" anchor="t"/>
          <a:lstStyle/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ru-RU" altLang="de-DE" sz="2800">
                <a:latin typeface="Times New Roman" panose="02020603050405020304" pitchFamily="18" charset="0"/>
              </a:rPr>
              <a:t>«(...) происходит процесс распространения полных форм прилагательных в именительном и творительном падежах за счет кратких форм, сфера употребления которых постепенно сужается» (RG 1960 2/1, s. 443)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Roli hraje i slovosled (predikativní adjektivum v antepozici má větší tendenci ke jmennému tvaru, zejména při nulové sponě, protože se tak jednoznačně vyjadřuje predikativní postavení </a:t>
            </a:r>
            <a:r>
              <a:rPr lang="ru-RU" altLang="de-DE" sz="2800" i="1">
                <a:latin typeface="Times New Roman" panose="02020603050405020304" pitchFamily="18" charset="0"/>
              </a:rPr>
              <a:t>(Чуден Днепр при тихой погоде)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Někdy je úzus lexikalizován, jistá adjektiva je třeba použít ve jmenném tvaru v predikativní pozici nebo jmenné a složené tvary adjektiv vyjadřují různé významy, např. </a:t>
            </a:r>
            <a:r>
              <a:rPr lang="ru-RU" altLang="de-DE" sz="2800" i="1">
                <a:latin typeface="Times New Roman" panose="02020603050405020304" pitchFamily="18" charset="0"/>
              </a:rPr>
              <a:t>жив – живой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(živý, naživu vs. živý, agilní)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Zatímco komparativ vykazuje konkurenci </a:t>
            </a:r>
            <a:r>
              <a:rPr lang="cs-CZ" altLang="de-DE" sz="2800" i="1">
                <a:latin typeface="Times New Roman" panose="02020603050405020304" pitchFamily="18" charset="0"/>
              </a:rPr>
              <a:t>(более счастлив/ счастливый)</a:t>
            </a:r>
            <a:r>
              <a:rPr lang="cs-CZ" altLang="de-DE" sz="2800">
                <a:latin typeface="Times New Roman" panose="02020603050405020304" pitchFamily="18" charset="0"/>
              </a:rPr>
              <a:t>, je v superlativu pouze složený tvar </a:t>
            </a:r>
            <a:r>
              <a:rPr lang="cs-CZ" altLang="de-DE" sz="2800" i="1">
                <a:latin typeface="Times New Roman" panose="02020603050405020304" pitchFamily="18" charset="0"/>
              </a:rPr>
              <a:t>(самый счастливый)</a:t>
            </a:r>
          </a:p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7F4C7F40-8923-6875-6670-64AFA1502C2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15900" y="209550"/>
            <a:ext cx="9720263" cy="7062788"/>
          </a:xfrm>
        </p:spPr>
        <p:txBody>
          <a:bodyPr tIns="28080" anchor="t"/>
          <a:lstStyle/>
          <a:p>
            <a:pPr marL="339725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Situace není velmi přehledná, J. Nichols(ová) spočítala na začátku 80. let 28 faktorů, které volbu ovlivňují a konstatovala: </a:t>
            </a:r>
            <a:r>
              <a:rPr lang="de-CH" altLang="de-DE" sz="2800">
                <a:latin typeface="Times New Roman" panose="02020603050405020304" pitchFamily="18" charset="0"/>
              </a:rPr>
              <a:t>«</a:t>
            </a:r>
            <a:r>
              <a:rPr lang="ru-RU" altLang="de-DE" sz="2800">
                <a:latin typeface="Times New Roman" panose="02020603050405020304" pitchFamily="18" charset="0"/>
              </a:rPr>
              <a:t>Представляется невозможным вывести какое-либо единое правило выбора падежной формы предикативного имени – в силу разнородности типов перечисленных выше обусловливающих факторов (...) ... частные обобщения вполне возможны.</a:t>
            </a:r>
            <a:r>
              <a:rPr lang="de-CH" altLang="de-DE" sz="2800">
                <a:latin typeface="Times New Roman" panose="02020603050405020304" pitchFamily="18" charset="0"/>
              </a:rPr>
              <a:t>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0F1E7C2E-316A-1F5C-A044-C87F99E8B9D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0850" y="282575"/>
            <a:ext cx="9413875" cy="7061200"/>
          </a:xfrm>
        </p:spPr>
        <p:txBody>
          <a:bodyPr tIns="28080" anchor="t"/>
          <a:lstStyle/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Za </a:t>
            </a:r>
            <a:r>
              <a:rPr lang="cs-CZ" altLang="de-DE" sz="2800" u="sng" dirty="0">
                <a:latin typeface="Times New Roman" panose="02020603050405020304" pitchFamily="18" charset="0"/>
              </a:rPr>
              <a:t>složené přísudky</a:t>
            </a:r>
            <a:r>
              <a:rPr lang="cs-CZ" altLang="de-DE" sz="2800" dirty="0">
                <a:latin typeface="Times New Roman" panose="02020603050405020304" pitchFamily="18" charset="0"/>
              </a:rPr>
              <a:t> se považují obyčejně spojení fázového nebo modálního slovesa (resp. jiného predikátu) s infinitivem,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tedy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Я стал заниматься атлетикой, Он не сумел справиться с этим заданием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 err="1">
                <a:latin typeface="Times New Roman" panose="02020603050405020304" pitchFamily="18" charset="0"/>
              </a:rPr>
              <a:t>atd</a:t>
            </a:r>
            <a:r>
              <a:rPr lang="de-CH" altLang="de-DE" sz="2800" dirty="0">
                <a:latin typeface="Times New Roman" panose="02020603050405020304" pitchFamily="18" charset="0"/>
              </a:rPr>
              <a:t>.</a:t>
            </a:r>
          </a:p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K rozmanitosti typů predikátů (a obecněji větných vzorců) v ruštině výrazně přispívají predikativa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предикативы</a:t>
            </a:r>
            <a:r>
              <a:rPr lang="ru-RU" altLang="de-DE" sz="2800" dirty="0">
                <a:latin typeface="Times New Roman" panose="02020603050405020304" pitchFamily="18" charset="0"/>
              </a:rPr>
              <a:t>, категория состояния</a:t>
            </a:r>
            <a:r>
              <a:rPr lang="cs-CZ" altLang="de-DE" sz="2800" dirty="0">
                <a:latin typeface="Times New Roman" panose="02020603050405020304" pitchFamily="18" charset="0"/>
              </a:rPr>
              <a:t>). V mnoha ruských gramatikách a učebnicích jsou považovány za osobitý slovní druh, ačkoliv jsou různého původu. Jedná se jednak o modální predikativa </a:t>
            </a:r>
            <a:r>
              <a:rPr lang="de-CH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можно, надо, нужно, нельзя, должен </a:t>
            </a:r>
            <a:r>
              <a:rPr lang="de-CH" altLang="de-DE" sz="2800" dirty="0" err="1">
                <a:latin typeface="Times New Roman" panose="02020603050405020304" pitchFamily="18" charset="0"/>
              </a:rPr>
              <a:t>aj</a:t>
            </a:r>
            <a:r>
              <a:rPr lang="de-CH" altLang="de-DE" sz="2800" dirty="0">
                <a:latin typeface="Times New Roman" panose="02020603050405020304" pitchFamily="18" charset="0"/>
              </a:rPr>
              <a:t>.)</a:t>
            </a:r>
            <a:r>
              <a:rPr lang="cs-CZ" altLang="de-DE" sz="2800" dirty="0">
                <a:latin typeface="Times New Roman" panose="02020603050405020304" pitchFamily="18" charset="0"/>
              </a:rPr>
              <a:t>, pak o </a:t>
            </a:r>
            <a:r>
              <a:rPr lang="cs-CZ" altLang="de-DE" sz="2800" dirty="0" err="1">
                <a:latin typeface="Times New Roman" panose="02020603050405020304" pitchFamily="18" charset="0"/>
              </a:rPr>
              <a:t>deadverbiální</a:t>
            </a:r>
            <a:r>
              <a:rPr lang="cs-CZ" altLang="de-DE" sz="2800" dirty="0">
                <a:latin typeface="Times New Roman" panose="02020603050405020304" pitchFamily="18" charset="0"/>
              </a:rPr>
              <a:t> predikativa jako </a:t>
            </a:r>
            <a:r>
              <a:rPr lang="ru-RU" altLang="de-DE" sz="2800" i="1" dirty="0">
                <a:latin typeface="Times New Roman" panose="02020603050405020304" pitchFamily="18" charset="0"/>
              </a:rPr>
              <a:t>темно, холодно, тихо, скучно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atd. a nakonec o </a:t>
            </a:r>
            <a:r>
              <a:rPr lang="cs-CZ" altLang="de-DE" sz="2800" dirty="0" err="1">
                <a:latin typeface="Times New Roman" panose="02020603050405020304" pitchFamily="18" charset="0"/>
              </a:rPr>
              <a:t>denominální</a:t>
            </a:r>
            <a:r>
              <a:rPr lang="cs-CZ" altLang="de-DE" sz="2800" dirty="0">
                <a:latin typeface="Times New Roman" panose="02020603050405020304" pitchFamily="18" charset="0"/>
              </a:rPr>
              <a:t> predikativa </a:t>
            </a:r>
            <a:r>
              <a:rPr lang="ru-RU" altLang="de-DE" sz="2800" dirty="0" err="1">
                <a:latin typeface="Times New Roman" panose="02020603050405020304" pitchFamily="18" charset="0"/>
              </a:rPr>
              <a:t>jako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пора, лень, жаль, (не)досуг, (не)охота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 err="1">
                <a:latin typeface="Times New Roman" panose="02020603050405020304" pitchFamily="18" charset="0"/>
              </a:rPr>
              <a:t>atd</a:t>
            </a:r>
            <a:r>
              <a:rPr lang="de-CH" altLang="de-DE" sz="2800" dirty="0">
                <a:latin typeface="Times New Roman" panose="02020603050405020304" pitchFamily="18" charset="0"/>
              </a:rPr>
              <a:t>.  </a:t>
            </a:r>
            <a:r>
              <a:rPr lang="cs-CZ" altLang="de-DE" sz="2800" dirty="0">
                <a:latin typeface="Times New Roman" panose="02020603050405020304" pitchFamily="18" charset="0"/>
              </a:rPr>
              <a:t>Změna původního slovního druhu se ukazuje zejména u těch posledních na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kongruenci</a:t>
            </a:r>
            <a:r>
              <a:rPr lang="cs-CZ" altLang="de-DE" sz="2800" dirty="0">
                <a:latin typeface="Times New Roman" panose="02020603050405020304" pitchFamily="18" charset="0"/>
              </a:rPr>
              <a:t> a na rozvíjení příslovcem</a:t>
            </a:r>
            <a:r>
              <a:rPr lang="ru-RU" altLang="de-DE" sz="2800" dirty="0">
                <a:latin typeface="Times New Roman" panose="02020603050405020304" pitchFamily="18" charset="0"/>
              </a:rPr>
              <a:t>: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Мне был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DE" sz="2800" i="1" dirty="0">
                <a:latin typeface="Times New Roman" panose="02020603050405020304" pitchFamily="18" charset="0"/>
              </a:rPr>
              <a:t> очень лень вставать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F5C92BD1-B364-B029-CE7D-04A74DE63DD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06388" y="287338"/>
            <a:ext cx="9485312" cy="7056437"/>
          </a:xfrm>
        </p:spPr>
        <p:txBody>
          <a:bodyPr tIns="28080" anchor="t"/>
          <a:lstStyle/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Zejména u první, ale fakultativně i u třetí skupiny se chová spona v minulém či budoucím čase jako enklitikon (stojí přímo po predikativu a ztrácí vlastní přízvuk): </a:t>
            </a:r>
            <a:r>
              <a:rPr lang="de-CH" altLang="de-DE" sz="2800" i="1">
                <a:latin typeface="Times New Roman" panose="02020603050405020304" pitchFamily="18" charset="0"/>
              </a:rPr>
              <a:t>нельз</a:t>
            </a:r>
            <a:r>
              <a:rPr lang="de-CH" altLang="de-DE" sz="2800" i="1" u="sng">
                <a:latin typeface="Times New Roman" panose="02020603050405020304" pitchFamily="18" charset="0"/>
              </a:rPr>
              <a:t>я</a:t>
            </a:r>
            <a:r>
              <a:rPr lang="de-CH" altLang="de-DE" sz="2800" i="1">
                <a:latin typeface="Times New Roman" panose="02020603050405020304" pitchFamily="18" charset="0"/>
              </a:rPr>
              <a:t> было, н</a:t>
            </a:r>
            <a:r>
              <a:rPr lang="de-CH" altLang="de-DE" sz="2800" i="1" u="sng">
                <a:latin typeface="Times New Roman" panose="02020603050405020304" pitchFamily="18" charset="0"/>
              </a:rPr>
              <a:t>у</a:t>
            </a:r>
            <a:r>
              <a:rPr lang="de-CH" altLang="de-DE" sz="2800" i="1">
                <a:latin typeface="Times New Roman" panose="02020603050405020304" pitchFamily="18" charset="0"/>
              </a:rPr>
              <a:t>жно было бы, н</a:t>
            </a:r>
            <a:r>
              <a:rPr lang="de-CH" altLang="de-DE" sz="2800" i="1" u="sng">
                <a:latin typeface="Times New Roman" panose="02020603050405020304" pitchFamily="18" charset="0"/>
              </a:rPr>
              <a:t>а</a:t>
            </a:r>
            <a:r>
              <a:rPr lang="de-CH" altLang="de-DE" sz="2800" i="1">
                <a:latin typeface="Times New Roman" panose="02020603050405020304" pitchFamily="18" charset="0"/>
              </a:rPr>
              <a:t>до будет, пор</a:t>
            </a:r>
            <a:r>
              <a:rPr lang="de-CH" altLang="de-DE" sz="2800" i="1" u="sng">
                <a:latin typeface="Times New Roman" panose="02020603050405020304" pitchFamily="18" charset="0"/>
              </a:rPr>
              <a:t>а</a:t>
            </a:r>
            <a:r>
              <a:rPr lang="de-CH" altLang="de-DE" sz="2800" i="1">
                <a:latin typeface="Times New Roman" panose="02020603050405020304" pitchFamily="18" charset="0"/>
              </a:rPr>
              <a:t> было, недос</a:t>
            </a:r>
            <a:r>
              <a:rPr lang="de-CH" altLang="de-DE" sz="2800" i="1" u="sng">
                <a:latin typeface="Times New Roman" panose="02020603050405020304" pitchFamily="18" charset="0"/>
              </a:rPr>
              <a:t>у</a:t>
            </a:r>
            <a:r>
              <a:rPr lang="de-CH" altLang="de-DE" sz="2800" i="1">
                <a:latin typeface="Times New Roman" panose="02020603050405020304" pitchFamily="18" charset="0"/>
              </a:rPr>
              <a:t>г было </a:t>
            </a:r>
            <a:r>
              <a:rPr lang="cs-CZ" altLang="de-DE" sz="2800">
                <a:latin typeface="Times New Roman" panose="02020603050405020304" pitchFamily="18" charset="0"/>
              </a:rPr>
              <a:t>(místo přízvuku podtrženo)</a:t>
            </a:r>
          </a:p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Ohledně struktury věty spojené s predikativy viz podmět.</a:t>
            </a:r>
          </a:p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Představa, že se jedná v případě těchto slov o zvláštní typ predikátů, je stará, nachází se už u Vostokova v první polovině 19. stol.</a:t>
            </a:r>
          </a:p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Jako zvláštní slovní druh je určili L. V. Ščerba a zejména V. V. Vinogradov, není to však všeobecně uznáno. Někteří autoři počítají k predikativům pouze první a třetí skupinu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D5FC9D8C-24AE-B6F8-18B0-3E42E337D54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34950" y="211138"/>
            <a:ext cx="9701213" cy="7132637"/>
          </a:xfrm>
        </p:spPr>
        <p:txBody>
          <a:bodyPr tIns="28080" anchor="t"/>
          <a:lstStyle/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Shoda mezi podmětem a přísudkem je obyčejně vázána na výskyt formálního subjektu v nominativu. V některých případech vznikají problémy, potenciální rozpory, které se pak různě řeší:</a:t>
            </a:r>
          </a:p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zdvořilostní forma: formální plurál subjektu může odpovídat jednomu referentovi, vzniká otázka, zda shoda má být formální nebo sémantická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Вы ошиблись, Вы были в кино? </a:t>
            </a:r>
            <a:r>
              <a:rPr lang="cs-CZ" altLang="de-DE" sz="2800">
                <a:latin typeface="Times New Roman" panose="02020603050405020304" pitchFamily="18" charset="0"/>
              </a:rPr>
              <a:t>- formální shoda </a:t>
            </a:r>
            <a:r>
              <a:rPr lang="de-CH" altLang="de-DE" sz="2800">
                <a:latin typeface="Times New Roman" panose="02020603050405020304" pitchFamily="18" charset="0"/>
              </a:rPr>
              <a:t>(na rozdíl od českého </a:t>
            </a:r>
            <a:r>
              <a:rPr lang="de-CH" altLang="de-DE" sz="2800" i="1">
                <a:latin typeface="Times New Roman" panose="02020603050405020304" pitchFamily="18" charset="0"/>
              </a:rPr>
              <a:t>Byl/a jste v kině?</a:t>
            </a:r>
            <a:r>
              <a:rPr lang="de-CH" altLang="de-DE" sz="2800">
                <a:latin typeface="Times New Roman" panose="02020603050405020304" pitchFamily="18" charset="0"/>
              </a:rPr>
              <a:t> atd.)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Вы так добры ко мне</a:t>
            </a:r>
            <a:r>
              <a:rPr lang="ru-RU" altLang="de-DE" sz="2800">
                <a:latin typeface="Times New Roman" panose="02020603050405020304" pitchFamily="18" charset="0"/>
              </a:rPr>
              <a:t> (ale </a:t>
            </a:r>
            <a:r>
              <a:rPr lang="ru-RU" altLang="de-DE" sz="2800" i="1">
                <a:latin typeface="Times New Roman" panose="02020603050405020304" pitchFamily="18" charset="0"/>
              </a:rPr>
              <a:t>Вы такой добрый ко мне, Вы очень внимательная</a:t>
            </a:r>
            <a:r>
              <a:rPr lang="ru-RU" altLang="de-DE" sz="2800">
                <a:latin typeface="Times New Roman" panose="02020603050405020304" pitchFamily="18" charset="0"/>
              </a:rPr>
              <a:t>)</a:t>
            </a:r>
          </a:p>
          <a:p>
            <a:pPr marL="341313" indent="-339725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kvantifikovaný subjekt: mnohem víc než v češtině dochází ke kolísání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 u="sng">
                <a:latin typeface="Times New Roman" panose="02020603050405020304" pitchFamily="18" charset="0"/>
              </a:rPr>
              <a:t>Все</a:t>
            </a:r>
            <a:r>
              <a:rPr lang="ru-RU" altLang="de-DE" sz="2800" i="1">
                <a:latin typeface="Times New Roman" panose="02020603050405020304" pitchFamily="18" charset="0"/>
              </a:rPr>
              <a:t> шестеро разбежал</a:t>
            </a:r>
            <a:r>
              <a:rPr lang="ru-RU" altLang="de-DE" sz="2800" i="1" u="sng">
                <a:latin typeface="Times New Roman" panose="02020603050405020304" pitchFamily="18" charset="0"/>
              </a:rPr>
              <a:t>и</a:t>
            </a:r>
            <a:r>
              <a:rPr lang="ru-RU" altLang="de-DE" sz="2800" i="1">
                <a:latin typeface="Times New Roman" panose="02020603050405020304" pitchFamily="18" charset="0"/>
              </a:rPr>
              <a:t>сь, Монтёров пришл</a:t>
            </a:r>
            <a:r>
              <a:rPr lang="ru-RU" altLang="de-DE" sz="2800" i="1" u="sng">
                <a:latin typeface="Times New Roman" panose="02020603050405020304" pitchFamily="18" charset="0"/>
              </a:rPr>
              <a:t>о</a:t>
            </a:r>
            <a:r>
              <a:rPr lang="ru-RU" altLang="de-DE" sz="2800" i="1">
                <a:latin typeface="Times New Roman" panose="02020603050405020304" pitchFamily="18" charset="0"/>
              </a:rPr>
              <a:t> только </a:t>
            </a:r>
            <a:r>
              <a:rPr lang="ru-RU" altLang="de-DE" sz="2800" i="1" u="sng">
                <a:latin typeface="Times New Roman" panose="02020603050405020304" pitchFamily="18" charset="0"/>
              </a:rPr>
              <a:t>двое/два</a:t>
            </a:r>
            <a:r>
              <a:rPr lang="ru-RU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 u="sng">
                <a:latin typeface="Times New Roman" panose="02020603050405020304" pitchFamily="18" charset="0"/>
              </a:rPr>
              <a:t>Пять</a:t>
            </a:r>
            <a:r>
              <a:rPr lang="ru-RU" altLang="de-DE" sz="2800" i="1">
                <a:latin typeface="Times New Roman" panose="02020603050405020304" pitchFamily="18" charset="0"/>
              </a:rPr>
              <a:t> учеников опоздал</a:t>
            </a:r>
            <a:r>
              <a:rPr lang="ru-RU" altLang="de-DE" sz="2800" i="1" u="sng">
                <a:latin typeface="Times New Roman" panose="02020603050405020304" pitchFamily="18" charset="0"/>
              </a:rPr>
              <a:t>о</a:t>
            </a:r>
            <a:r>
              <a:rPr lang="ru-RU" altLang="de-DE" sz="2800" i="1">
                <a:latin typeface="Times New Roman" panose="02020603050405020304" pitchFamily="18" charset="0"/>
              </a:rPr>
              <a:t>/опоздал</a:t>
            </a:r>
            <a:r>
              <a:rPr lang="ru-RU" altLang="de-DE" sz="2800" i="1" u="sng">
                <a:latin typeface="Times New Roman" panose="02020603050405020304" pitchFamily="18" charset="0"/>
              </a:rPr>
              <a:t>и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</a:rPr>
              <a:t>Úlohu hrají jak tvar subjektu (pouhá číslovka, číslovka rozvitá přívlast-kem, číslovka + počítaný předmět, číslovka + počítaný předmět rozvitý o přívlastek, číslovka + počítaný předmět se společným přívlastkem aj.) tak sémantické a referenční vlastnosti celé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C6B47C69-757D-8BC3-8E9B-51712361B8B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87338"/>
            <a:ext cx="9504362" cy="6911975"/>
          </a:xfrm>
        </p:spPr>
        <p:txBody>
          <a:bodyPr tIns="28080" anchor="t"/>
          <a:lstStyle/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skupiny (referenti jsou životní nebo ne, určití, již známí nebo neurčití, ještě neznámí) a také slovosled (subjekt stojí před predikátem nebo naopak, počítaný předmět stojí před nebo po číslovce, je od něho oddělen nebo není): </a:t>
            </a:r>
            <a:r>
              <a:rPr lang="cs-CZ" altLang="de-DE" sz="2800">
                <a:solidFill>
                  <a:srgbClr val="FF0000"/>
                </a:solidFill>
                <a:latin typeface="Times New Roman" panose="02020603050405020304" pitchFamily="18" charset="0"/>
              </a:rPr>
              <a:t>srov. PMR 2, §197; RG 1979, §1286-1289; RG 1980, §2245; Mel’čuk (1985)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 i="1">
                <a:latin typeface="Times New Roman" panose="02020603050405020304" pitchFamily="18" charset="0"/>
              </a:rPr>
              <a:t>В итоге у меня получил</a:t>
            </a:r>
            <a:r>
              <a:rPr lang="ru-RU" altLang="de-DE" sz="2800" i="1" u="sng">
                <a:latin typeface="Times New Roman" panose="02020603050405020304" pitchFamily="18" charset="0"/>
              </a:rPr>
              <a:t>о</a:t>
            </a:r>
            <a:r>
              <a:rPr lang="ru-RU" altLang="de-DE" sz="2800" i="1">
                <a:latin typeface="Times New Roman" panose="02020603050405020304" pitchFamily="18" charset="0"/>
              </a:rPr>
              <a:t>сь двадцать два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(pouhý číslový výraz, singulár ,celkem mi vyšlo dvacet dva‘)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 i="1">
                <a:latin typeface="Times New Roman" panose="02020603050405020304" pitchFamily="18" charset="0"/>
              </a:rPr>
              <a:t>Две ученицы опоздал</a:t>
            </a:r>
            <a:r>
              <a:rPr lang="ru-RU" altLang="de-DE" sz="2800" i="1" u="sng">
                <a:latin typeface="Times New Roman" panose="02020603050405020304" pitchFamily="18" charset="0"/>
              </a:rPr>
              <a:t>и</a:t>
            </a:r>
            <a:r>
              <a:rPr lang="ru-RU" altLang="de-DE" sz="2800" i="1">
                <a:latin typeface="Times New Roman" panose="02020603050405020304" pitchFamily="18" charset="0"/>
              </a:rPr>
              <a:t>, Четыре товарища был</a:t>
            </a:r>
            <a:r>
              <a:rPr lang="ru-RU" altLang="de-DE" sz="2800" i="1" u="sng">
                <a:latin typeface="Times New Roman" panose="02020603050405020304" pitchFamily="18" charset="0"/>
              </a:rPr>
              <a:t>и</a:t>
            </a:r>
            <a:r>
              <a:rPr lang="ru-RU" altLang="de-DE" sz="2800" i="1">
                <a:latin typeface="Times New Roman" panose="02020603050405020304" pitchFamily="18" charset="0"/>
              </a:rPr>
              <a:t> награждены книгой, Прошл</a:t>
            </a:r>
            <a:r>
              <a:rPr lang="ru-RU" altLang="de-DE" sz="2800" i="1" u="sng">
                <a:latin typeface="Times New Roman" panose="02020603050405020304" pitchFamily="18" charset="0"/>
              </a:rPr>
              <a:t>о</a:t>
            </a:r>
            <a:r>
              <a:rPr lang="ru-RU" altLang="de-DE" sz="2800" i="1">
                <a:latin typeface="Times New Roman" panose="02020603050405020304" pitchFamily="18" charset="0"/>
              </a:rPr>
              <a:t> два дня, На стене вис</a:t>
            </a:r>
            <a:r>
              <a:rPr lang="ru-RU" altLang="de-DE" sz="2800" i="1" u="sng">
                <a:latin typeface="Times New Roman" panose="02020603050405020304" pitchFamily="18" charset="0"/>
              </a:rPr>
              <a:t>и</a:t>
            </a:r>
            <a:r>
              <a:rPr lang="ru-RU" altLang="de-DE" sz="2800" i="1">
                <a:latin typeface="Times New Roman" panose="02020603050405020304" pitchFamily="18" charset="0"/>
              </a:rPr>
              <a:t>т четыре картины</a:t>
            </a:r>
            <a:r>
              <a:rPr lang="ru-RU" altLang="de-DE" sz="2800">
                <a:latin typeface="Times New Roman" panose="02020603050405020304" pitchFamily="18" charset="0"/>
              </a:rPr>
              <a:t> (číslovka + počítaný předmět, „číslo přísudku kolísá“, PM</a:t>
            </a:r>
            <a:r>
              <a:rPr lang="de-CH" altLang="de-DE" sz="2800">
                <a:latin typeface="Times New Roman" panose="02020603050405020304" pitchFamily="18" charset="0"/>
              </a:rPr>
              <a:t>R</a:t>
            </a:r>
            <a:r>
              <a:rPr lang="ru-RU" altLang="de-DE" sz="2800">
                <a:latin typeface="Times New Roman" panose="02020603050405020304" pitchFamily="18" charset="0"/>
              </a:rPr>
              <a:t> 2: 212). «Некоторую роль при выборе формы сказуемого играет положение сказуемого, т. е. препозиция или постпозиция по отношению к подлежащему, а также характер количественного слова» (RG 1979 2: 811n.).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189AF48B-6B2E-2C99-87E1-0E048EB2AD6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85750"/>
            <a:ext cx="9431337" cy="6915150"/>
          </a:xfrm>
        </p:spPr>
        <p:txBody>
          <a:bodyPr tIns="28080" anchor="t"/>
          <a:lstStyle/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Plurál stojí v této situaci u slovesa zejména tehdy, když je číslovka od pěti výš a referent je životný (RG 1979: 812)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Jako číslovka může vystupovat i číslovka druhová, jejíž výskyt je zase částečně závislý na vlastnostech počítaného předmětu </a:t>
            </a:r>
            <a:r>
              <a:rPr lang="de-CH" altLang="de-DE" sz="2800" dirty="0">
                <a:latin typeface="Times New Roman" panose="02020603050405020304" pitchFamily="18" charset="0"/>
              </a:rPr>
              <a:t>(</a:t>
            </a:r>
            <a:r>
              <a:rPr lang="de-CH" altLang="de-DE" sz="2800" dirty="0" err="1">
                <a:latin typeface="Times New Roman" panose="02020603050405020304" pitchFamily="18" charset="0"/>
              </a:rPr>
              <a:t>spíše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i="1" dirty="0" err="1">
                <a:latin typeface="Times New Roman" panose="02020603050405020304" pitchFamily="18" charset="0"/>
              </a:rPr>
              <a:t>трое</a:t>
            </a:r>
            <a:r>
              <a:rPr lang="de-CH" altLang="de-DE" sz="2800" i="1" dirty="0">
                <a:latin typeface="Times New Roman" panose="02020603050405020304" pitchFamily="18" charset="0"/>
              </a:rPr>
              <a:t> </a:t>
            </a:r>
            <a:r>
              <a:rPr lang="de-CH" altLang="de-DE" sz="2800" i="1" dirty="0" err="1">
                <a:latin typeface="Times New Roman" panose="02020603050405020304" pitchFamily="18" charset="0"/>
              </a:rPr>
              <a:t>мужчин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 err="1">
                <a:latin typeface="Times New Roman" panose="02020603050405020304" pitchFamily="18" charset="0"/>
              </a:rPr>
              <a:t>než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i="1" dirty="0" err="1">
                <a:latin typeface="Times New Roman" panose="02020603050405020304" pitchFamily="18" charset="0"/>
              </a:rPr>
              <a:t>три</a:t>
            </a:r>
            <a:r>
              <a:rPr lang="de-CH" altLang="de-DE" sz="2800" i="1" dirty="0">
                <a:latin typeface="Times New Roman" panose="02020603050405020304" pitchFamily="18" charset="0"/>
              </a:rPr>
              <a:t> </a:t>
            </a:r>
            <a:r>
              <a:rPr lang="de-CH" altLang="de-DE" sz="2800" i="1" dirty="0" err="1">
                <a:latin typeface="Times New Roman" panose="02020603050405020304" pitchFamily="18" charset="0"/>
              </a:rPr>
              <a:t>мужчины</a:t>
            </a:r>
            <a:r>
              <a:rPr lang="de-CH" altLang="de-DE" sz="2800" dirty="0">
                <a:latin typeface="Times New Roman" panose="02020603050405020304" pitchFamily="18" charset="0"/>
              </a:rPr>
              <a:t> a </a:t>
            </a:r>
            <a:r>
              <a:rPr lang="de-CH" altLang="de-DE" sz="2800" dirty="0" err="1">
                <a:latin typeface="Times New Roman" panose="02020603050405020304" pitchFamily="18" charset="0"/>
              </a:rPr>
              <a:t>spíše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i="1" dirty="0" err="1">
                <a:latin typeface="Times New Roman" panose="02020603050405020304" pitchFamily="18" charset="0"/>
              </a:rPr>
              <a:t>три</a:t>
            </a:r>
            <a:r>
              <a:rPr lang="de-CH" altLang="de-DE" sz="2800" i="1" dirty="0">
                <a:latin typeface="Times New Roman" panose="02020603050405020304" pitchFamily="18" charset="0"/>
              </a:rPr>
              <a:t> </a:t>
            </a:r>
            <a:r>
              <a:rPr lang="de-CH" altLang="de-DE" sz="2800" i="1" dirty="0" err="1">
                <a:latin typeface="Times New Roman" panose="02020603050405020304" pitchFamily="18" charset="0"/>
              </a:rPr>
              <a:t>женщины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 err="1">
                <a:latin typeface="Times New Roman" panose="02020603050405020304" pitchFamily="18" charset="0"/>
              </a:rPr>
              <a:t>než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i="1" dirty="0" err="1">
                <a:latin typeface="Times New Roman" panose="02020603050405020304" pitchFamily="18" charset="0"/>
              </a:rPr>
              <a:t>трое</a:t>
            </a:r>
            <a:r>
              <a:rPr lang="de-CH" altLang="de-DE" sz="2800" i="1" dirty="0">
                <a:latin typeface="Times New Roman" panose="02020603050405020304" pitchFamily="18" charset="0"/>
              </a:rPr>
              <a:t> </a:t>
            </a:r>
            <a:r>
              <a:rPr lang="de-CH" altLang="de-DE" sz="2800" i="1" dirty="0" err="1">
                <a:latin typeface="Times New Roman" panose="02020603050405020304" pitchFamily="18" charset="0"/>
              </a:rPr>
              <a:t>женщин</a:t>
            </a:r>
            <a:r>
              <a:rPr lang="de-CH" altLang="de-DE" sz="2800" dirty="0">
                <a:latin typeface="Times New Roman" panose="02020603050405020304" pitchFamily="18" charset="0"/>
              </a:rPr>
              <a:t>, </a:t>
            </a:r>
            <a:r>
              <a:rPr lang="de-CH" altLang="de-DE" sz="2800" dirty="0" err="1">
                <a:latin typeface="Times New Roman" panose="02020603050405020304" pitchFamily="18" charset="0"/>
              </a:rPr>
              <a:t>srov</a:t>
            </a:r>
            <a:r>
              <a:rPr lang="de-CH" altLang="de-DE" sz="2800" dirty="0">
                <a:latin typeface="Times New Roman" panose="02020603050405020304" pitchFamily="18" charset="0"/>
              </a:rPr>
              <a:t>. Janko (</a:t>
            </a:r>
            <a:r>
              <a:rPr lang="de-CH" altLang="de-DE" sz="2800" dirty="0" err="1">
                <a:latin typeface="Times New Roman" panose="02020603050405020304" pitchFamily="18" charset="0"/>
              </a:rPr>
              <a:t>RJaNO</a:t>
            </a:r>
            <a:r>
              <a:rPr lang="de-CH" altLang="de-DE" sz="2800" dirty="0">
                <a:latin typeface="Times New Roman" panose="02020603050405020304" pitchFamily="18" charset="0"/>
              </a:rPr>
              <a:t> 1, 2002), </a:t>
            </a:r>
            <a:r>
              <a:rPr lang="cs-CZ" altLang="de-DE" sz="2800" dirty="0">
                <a:latin typeface="Times New Roman" panose="02020603050405020304" pitchFamily="18" charset="0"/>
              </a:rPr>
              <a:t>norma je ovšem v pohybu, jak konstatovala již RG 1980, §1879). RG (1980, §2245) komentuje u ní (když stojí sama):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«При подлежащем - собирательном числительном, обозначающем в предложении группу лиц: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Двое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явились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явилось</a:t>
            </a:r>
            <a:r>
              <a:rPr lang="ru-RU" altLang="de-DE" sz="2800" dirty="0">
                <a:latin typeface="Times New Roman" panose="02020603050405020304" pitchFamily="18" charset="0"/>
              </a:rPr>
              <a:t>;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Приезжают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приезжает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семеро</a:t>
            </a:r>
            <a:r>
              <a:rPr lang="ru-RU" altLang="de-DE" sz="2800" dirty="0">
                <a:latin typeface="Times New Roman" panose="02020603050405020304" pitchFamily="18" charset="0"/>
              </a:rPr>
              <a:t>. Форма ед.  ч. обычнее при нераспространенности предложения, особенно тогда, когда сказуемое предшествует подлежащему. Если речь идет о субъекте уже известном, то правильна форма мн.  ч., ср.: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Ожидали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троих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а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явилось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i="1" dirty="0">
                <a:latin typeface="Times New Roman" panose="02020603050405020304" pitchFamily="18" charset="0"/>
              </a:rPr>
              <a:t>явились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двое</a:t>
            </a:r>
            <a:r>
              <a:rPr lang="ru-RU" altLang="de-DE" sz="2800" dirty="0">
                <a:latin typeface="Times New Roman" panose="02020603050405020304" pitchFamily="18" charset="0"/>
              </a:rPr>
              <a:t> и </a:t>
            </a:r>
            <a:r>
              <a:rPr lang="ru-RU" altLang="de-DE" sz="2800" i="1" dirty="0">
                <a:latin typeface="Times New Roman" panose="02020603050405020304" pitchFamily="18" charset="0"/>
              </a:rPr>
              <a:t>Эти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двое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явились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с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опозданием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2E4C020E-141C-6876-92D5-FDCEAB6D9D2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12725"/>
            <a:ext cx="9504362" cy="7134225"/>
          </a:xfrm>
        </p:spPr>
        <p:txBody>
          <a:bodyPr tIns="28080" anchor="t"/>
          <a:lstStyle/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 том случае, когда при числительном находится согласуемое местоимение в форме мн.  ч. (</a:t>
            </a:r>
            <a:r>
              <a:rPr lang="ru-RU" altLang="de-DE" sz="2800" i="1" dirty="0">
                <a:latin typeface="Times New Roman" panose="02020603050405020304" pitchFamily="18" charset="0"/>
              </a:rPr>
              <a:t>эти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остальные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все</a:t>
            </a:r>
            <a:r>
              <a:rPr lang="ru-RU" altLang="de-DE" sz="2800" dirty="0">
                <a:latin typeface="Times New Roman" panose="02020603050405020304" pitchFamily="18" charset="0"/>
              </a:rPr>
              <a:t> и под.) или конкретизирующее определение, в сказуемом правильна только форма мн.  ч.: </a:t>
            </a:r>
            <a:r>
              <a:rPr lang="ru-RU" altLang="de-DE" sz="2800" i="1" dirty="0">
                <a:latin typeface="Times New Roman" panose="02020603050405020304" pitchFamily="18" charset="0"/>
              </a:rPr>
              <a:t>Все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трое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отстал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DE" sz="2800" dirty="0">
                <a:latin typeface="Times New Roman" panose="02020603050405020304" pitchFamily="18" charset="0"/>
              </a:rPr>
              <a:t>;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Приехал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остальные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семеро</a:t>
            </a:r>
            <a:r>
              <a:rPr lang="ru-RU" altLang="de-DE" sz="2800" dirty="0">
                <a:latin typeface="Times New Roman" panose="02020603050405020304" pitchFamily="18" charset="0"/>
              </a:rPr>
              <a:t>; </a:t>
            </a:r>
            <a:r>
              <a:rPr lang="ru-RU" altLang="de-DE" sz="2800" i="1" dirty="0">
                <a:latin typeface="Times New Roman" panose="02020603050405020304" pitchFamily="18" charset="0"/>
              </a:rPr>
              <a:t>Эти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четверо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появил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DE" sz="2800" i="1" dirty="0">
                <a:latin typeface="Times New Roman" panose="02020603050405020304" pitchFamily="18" charset="0"/>
              </a:rPr>
              <a:t>сь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недавно</a:t>
            </a:r>
            <a:r>
              <a:rPr lang="ru-RU" altLang="de-DE" sz="2800" dirty="0">
                <a:latin typeface="Times New Roman" panose="02020603050405020304" pitchFamily="18" charset="0"/>
              </a:rPr>
              <a:t>; </a:t>
            </a:r>
            <a:r>
              <a:rPr lang="ru-RU" altLang="de-DE" sz="2800" i="1" dirty="0">
                <a:latin typeface="Times New Roman" panose="02020603050405020304" pitchFamily="18" charset="0"/>
              </a:rPr>
              <a:t>Те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двое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из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управления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приехал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как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ревизоры</a:t>
            </a:r>
            <a:r>
              <a:rPr lang="ru-RU" altLang="de-DE" sz="2800" dirty="0">
                <a:latin typeface="Times New Roman" panose="02020603050405020304" pitchFamily="18" charset="0"/>
              </a:rPr>
              <a:t>.» (RG 1980)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NB: Kritéria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personičnosti</a:t>
            </a:r>
            <a:r>
              <a:rPr lang="cs-CZ" altLang="de-DE" sz="2800" dirty="0">
                <a:latin typeface="Times New Roman" panose="02020603050405020304" pitchFamily="18" charset="0"/>
              </a:rPr>
              <a:t> («</a:t>
            </a:r>
            <a:r>
              <a:rPr lang="cs-CZ" altLang="de-DE" sz="2800" dirty="0" err="1">
                <a:latin typeface="Times New Roman" panose="02020603050405020304" pitchFamily="18" charset="0"/>
              </a:rPr>
              <a:t>группа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лиц</a:t>
            </a:r>
            <a:r>
              <a:rPr lang="cs-CZ" altLang="de-DE" sz="2800" dirty="0">
                <a:latin typeface="Times New Roman" panose="02020603050405020304" pitchFamily="18" charset="0"/>
              </a:rPr>
              <a:t>»), syntaktické </a:t>
            </a:r>
            <a:r>
              <a:rPr lang="cs-CZ" altLang="de-DE" sz="2800" dirty="0" err="1">
                <a:latin typeface="Times New Roman" panose="02020603050405020304" pitchFamily="18" charset="0"/>
              </a:rPr>
              <a:t>nezrozvinutosti</a:t>
            </a:r>
            <a:r>
              <a:rPr lang="cs-CZ" altLang="de-DE" sz="2800" dirty="0">
                <a:latin typeface="Times New Roman" panose="02020603050405020304" pitchFamily="18" charset="0"/>
              </a:rPr>
              <a:t> («</a:t>
            </a:r>
            <a:r>
              <a:rPr lang="cs-CZ" altLang="de-DE" sz="2800" dirty="0" err="1">
                <a:latin typeface="Times New Roman" panose="02020603050405020304" pitchFamily="18" charset="0"/>
              </a:rPr>
              <a:t>нераспространненость</a:t>
            </a:r>
            <a:r>
              <a:rPr lang="cs-CZ" altLang="de-DE" sz="2800" dirty="0">
                <a:latin typeface="Times New Roman" panose="02020603050405020304" pitchFamily="18" charset="0"/>
              </a:rPr>
              <a:t>»), slovosledu («</a:t>
            </a:r>
            <a:r>
              <a:rPr lang="cs-CZ" altLang="de-DE" sz="2800" dirty="0" err="1">
                <a:latin typeface="Times New Roman" panose="02020603050405020304" pitchFamily="18" charset="0"/>
              </a:rPr>
              <a:t>сказуемое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предшествует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подлежащему</a:t>
            </a:r>
            <a:r>
              <a:rPr lang="cs-CZ" altLang="de-DE" sz="2800" dirty="0">
                <a:latin typeface="Times New Roman" panose="02020603050405020304" pitchFamily="18" charset="0"/>
              </a:rPr>
              <a:t>») a určitosti («</a:t>
            </a:r>
            <a:r>
              <a:rPr lang="cs-CZ" altLang="de-DE" sz="2800" dirty="0" err="1">
                <a:latin typeface="Times New Roman" panose="02020603050405020304" pitchFamily="18" charset="0"/>
              </a:rPr>
              <a:t>о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субъекте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уже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известном</a:t>
            </a:r>
            <a:r>
              <a:rPr lang="cs-CZ" altLang="de-DE" sz="2800" dirty="0">
                <a:latin typeface="Times New Roman" panose="02020603050405020304" pitchFamily="18" charset="0"/>
              </a:rPr>
              <a:t>») jsou zde všechny v jednom odstavci a jejich vzájemný poměr není příliš jasný!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«При подлежащем - количественном сочетании с зависимым род.  п.: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Двое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учеников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пришло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пришли</a:t>
            </a:r>
            <a:r>
              <a:rPr lang="ru-RU" altLang="de-DE" sz="2800" dirty="0">
                <a:latin typeface="Times New Roman" panose="02020603050405020304" pitchFamily="18" charset="0"/>
              </a:rPr>
              <a:t>; (...)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Скакало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i="1" dirty="0">
                <a:latin typeface="Times New Roman" panose="02020603050405020304" pitchFamily="18" charset="0"/>
              </a:rPr>
              <a:t>скакали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семнадцать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всадников</a:t>
            </a:r>
            <a:r>
              <a:rPr lang="ru-RU" altLang="de-DE" sz="2800" dirty="0">
                <a:latin typeface="Times New Roman" panose="02020603050405020304" pitchFamily="18" charset="0"/>
              </a:rPr>
              <a:t>; </a:t>
            </a:r>
            <a:r>
              <a:rPr lang="ru-RU" altLang="de-DE" sz="2800" i="1" dirty="0">
                <a:latin typeface="Times New Roman" panose="02020603050405020304" pitchFamily="18" charset="0"/>
              </a:rPr>
              <a:t>Горело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i="1" dirty="0">
                <a:latin typeface="Times New Roman" panose="02020603050405020304" pitchFamily="18" charset="0"/>
              </a:rPr>
              <a:t>горели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две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лампы</a:t>
            </a:r>
            <a:r>
              <a:rPr lang="ru-RU" altLang="de-DE" sz="2800" dirty="0">
                <a:latin typeface="Times New Roman" panose="02020603050405020304" pitchFamily="18" charset="0"/>
              </a:rPr>
              <a:t>. Форма ед.  ч. предпочитается при подлежащем - существительном не конкретно-предметного значения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CD9E3CD1-1775-287B-4F50-62D4A662B58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85750"/>
            <a:ext cx="9575800" cy="7059613"/>
          </a:xfrm>
        </p:spPr>
        <p:txBody>
          <a:bodyPr tIns="28080" anchor="t"/>
          <a:lstStyle/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Состоялось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девять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встреч</a:t>
            </a:r>
            <a:r>
              <a:rPr lang="ru-RU" altLang="de-DE" sz="2800">
                <a:latin typeface="Times New Roman" panose="02020603050405020304" pitchFamily="18" charset="0"/>
              </a:rPr>
              <a:t>), в случае постановки сказуемого перед подлежащим, особенно при нераспространенности предложения: (...) </a:t>
            </a:r>
            <a:r>
              <a:rPr lang="ru-RU" altLang="de-DE" sz="2800" i="1">
                <a:latin typeface="Times New Roman" panose="02020603050405020304" pitchFamily="18" charset="0"/>
              </a:rPr>
              <a:t>Играло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сразу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три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гармонии</a:t>
            </a:r>
            <a:r>
              <a:rPr lang="ru-RU" altLang="de-DE" sz="2800">
                <a:latin typeface="Times New Roman" panose="02020603050405020304" pitchFamily="18" charset="0"/>
              </a:rPr>
              <a:t>; (...)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altLang="de-DE" sz="2800">
                <a:latin typeface="Times New Roman" panose="02020603050405020304" pitchFamily="18" charset="0"/>
              </a:rPr>
              <a:t>Форма мн.  ч. употребительнее в случае, когда подлежащее называет группу лиц, особенно тогда, когда подлежащее и сказуемое разделены в предложении другими словами (</a:t>
            </a:r>
            <a:r>
              <a:rPr lang="ru-RU" altLang="de-DE" sz="2800" i="1">
                <a:latin typeface="Times New Roman" panose="02020603050405020304" pitchFamily="18" charset="0"/>
              </a:rPr>
              <a:t>Двое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бойцов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посланных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разведку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вернулись</a:t>
            </a:r>
            <a:r>
              <a:rPr lang="ru-RU" altLang="de-DE" sz="2800">
                <a:latin typeface="Times New Roman" panose="02020603050405020304" pitchFamily="18" charset="0"/>
              </a:rPr>
              <a:t>). Так же, как и в п. 1, форма мн.  ч. правильна тогда, когда речь идет об известном, определенном субъекте: </a:t>
            </a:r>
            <a:r>
              <a:rPr lang="ru-RU" altLang="de-DE" sz="2800" i="1">
                <a:latin typeface="Times New Roman" panose="02020603050405020304" pitchFamily="18" charset="0"/>
              </a:rPr>
              <a:t>Наконец</a:t>
            </a:r>
            <a:r>
              <a:rPr lang="ru-RU" altLang="de-DE" sz="2800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то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ожидаемые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семнадцать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всадников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прискакали</a:t>
            </a:r>
            <a:r>
              <a:rPr lang="ru-RU" altLang="de-DE" sz="2800">
                <a:latin typeface="Times New Roman" panose="02020603050405020304" pitchFamily="18" charset="0"/>
              </a:rPr>
              <a:t> (не </a:t>
            </a:r>
            <a:r>
              <a:rPr lang="ru-RU" altLang="de-DE" sz="2800" i="1">
                <a:latin typeface="Times New Roman" panose="02020603050405020304" pitchFamily="18" charset="0"/>
              </a:rPr>
              <a:t>прискакало</a:t>
            </a:r>
            <a:r>
              <a:rPr lang="ru-RU" altLang="de-DE" sz="2800">
                <a:latin typeface="Times New Roman" panose="02020603050405020304" pitchFamily="18" charset="0"/>
              </a:rPr>
              <a:t>); </a:t>
            </a:r>
            <a:r>
              <a:rPr lang="ru-RU" altLang="de-DE" sz="2800" i="1">
                <a:latin typeface="Times New Roman" panose="02020603050405020304" pitchFamily="18" charset="0"/>
              </a:rPr>
              <a:t>Сорок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минут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которых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просили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истекли</a:t>
            </a:r>
            <a:r>
              <a:rPr lang="ru-RU" altLang="de-DE" sz="2800">
                <a:latin typeface="Times New Roman" panose="02020603050405020304" pitchFamily="18" charset="0"/>
              </a:rPr>
              <a:t> (не </a:t>
            </a:r>
            <a:r>
              <a:rPr lang="ru-RU" altLang="de-DE" sz="2800" i="1">
                <a:latin typeface="Times New Roman" panose="02020603050405020304" pitchFamily="18" charset="0"/>
              </a:rPr>
              <a:t>истекло</a:t>
            </a:r>
            <a:r>
              <a:rPr lang="ru-RU" altLang="de-DE" sz="2800">
                <a:latin typeface="Times New Roman" panose="02020603050405020304" pitchFamily="18" charset="0"/>
              </a:rPr>
              <a:t>); (...).» (RG 1980)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Je zde tedy opět kritérium personičnosti (resp. naopak „не конкретно-предметного значения“) i určité reference, slovosled a navíc komplexita věty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>
            <a:extLst>
              <a:ext uri="{FF2B5EF4-FFF2-40B4-BE49-F238E27FC236}">
                <a16:creationId xmlns:a16="http://schemas.microsoft.com/office/drawing/2014/main" id="{ABA902B8-389D-6785-B1A4-3C3E43D775F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4013" y="298450"/>
            <a:ext cx="9582150" cy="7118350"/>
          </a:xfrm>
        </p:spPr>
        <p:txBody>
          <a:bodyPr tIns="28080" anchor="t"/>
          <a:lstStyle/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Pevně v singuláru je sloveso, když počítaný předmět stojí odděleně na začátku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Девушек осталось только десять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</a:rPr>
              <a:t>Gpl stojí v takových spojeních i s číslovkami 2-4</a:t>
            </a:r>
            <a:r>
              <a:rPr lang="ru-RU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Девушек осталось только две/три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de-CH" altLang="de-DE" sz="2800">
                <a:latin typeface="Times New Roman" panose="02020603050405020304" pitchFamily="18" charset="0"/>
              </a:rPr>
              <a:t>(PMR 2: 213) 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To platí i v případě, že počítaný předmět má ještě atribut: </a:t>
            </a:r>
            <a:r>
              <a:rPr lang="ru-RU" altLang="de-DE" sz="2800" i="1">
                <a:latin typeface="Times New Roman" panose="02020603050405020304" pitchFamily="18" charset="0"/>
              </a:rPr>
              <a:t>Новых учениц поступило четыре, Дорогих билетов было продано три/пять 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Jinak hraje u číslovek 2-4 úlohu i samotný tvar atributu: ten stojí většinou v Gpl (zvlášť v mužském a středním rodu), někdy v Npl (zejména u feminin). V druhém případu stojí sloveso v plurálu </a:t>
            </a:r>
            <a:r>
              <a:rPr lang="de-CH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В наш класс поступил</a:t>
            </a:r>
            <a:r>
              <a:rPr lang="ru-RU" altLang="de-DE" sz="2800" i="1" u="sng">
                <a:latin typeface="Times New Roman" panose="02020603050405020304" pitchFamily="18" charset="0"/>
              </a:rPr>
              <a:t>и</a:t>
            </a:r>
            <a:r>
              <a:rPr lang="ru-RU" altLang="de-DE" sz="2800" i="1">
                <a:latin typeface="Times New Roman" panose="02020603050405020304" pitchFamily="18" charset="0"/>
              </a:rPr>
              <a:t> три нов</a:t>
            </a:r>
            <a:r>
              <a:rPr lang="ru-RU" altLang="de-DE" sz="2800" i="1" u="sng">
                <a:latin typeface="Times New Roman" panose="02020603050405020304" pitchFamily="18" charset="0"/>
              </a:rPr>
              <a:t>ые</a:t>
            </a:r>
            <a:r>
              <a:rPr lang="ru-RU" altLang="de-DE" sz="2800" i="1">
                <a:latin typeface="Times New Roman" panose="02020603050405020304" pitchFamily="18" charset="0"/>
              </a:rPr>
              <a:t> ученицы)</a:t>
            </a:r>
            <a:r>
              <a:rPr lang="de-CH" altLang="de-DE" sz="2800">
                <a:latin typeface="Times New Roman" panose="02020603050405020304" pitchFamily="18" charset="0"/>
              </a:rPr>
              <a:t>, v prvním je kolísání </a:t>
            </a:r>
            <a:r>
              <a:rPr lang="ru-RU" altLang="de-DE" sz="2800" i="1">
                <a:latin typeface="Times New Roman" panose="02020603050405020304" pitchFamily="18" charset="0"/>
              </a:rPr>
              <a:t>(У меня был</a:t>
            </a:r>
            <a:r>
              <a:rPr lang="ru-RU" altLang="de-DE" sz="2800" i="1" u="sng">
                <a:latin typeface="Times New Roman" panose="02020603050405020304" pitchFamily="18" charset="0"/>
              </a:rPr>
              <a:t>о</a:t>
            </a:r>
            <a:r>
              <a:rPr lang="ru-RU" altLang="de-DE" sz="2800" i="1">
                <a:latin typeface="Times New Roman" panose="02020603050405020304" pitchFamily="18" charset="0"/>
              </a:rPr>
              <a:t> четыре хорош</a:t>
            </a:r>
            <a:r>
              <a:rPr lang="ru-RU" altLang="de-DE" sz="2800" i="1" u="sng">
                <a:latin typeface="Times New Roman" panose="02020603050405020304" pitchFamily="18" charset="0"/>
              </a:rPr>
              <a:t>их</a:t>
            </a:r>
            <a:r>
              <a:rPr lang="ru-RU" altLang="de-DE" sz="2800" i="1">
                <a:latin typeface="Times New Roman" panose="02020603050405020304" pitchFamily="18" charset="0"/>
              </a:rPr>
              <a:t> билета, Также появил</a:t>
            </a:r>
            <a:r>
              <a:rPr lang="ru-RU" altLang="de-DE" sz="2800" i="1" u="sng">
                <a:latin typeface="Times New Roman" panose="02020603050405020304" pitchFamily="18" charset="0"/>
              </a:rPr>
              <a:t>и</a:t>
            </a:r>
            <a:r>
              <a:rPr lang="ru-RU" altLang="de-DE" sz="2800" i="1">
                <a:latin typeface="Times New Roman" panose="02020603050405020304" pitchFamily="18" charset="0"/>
              </a:rPr>
              <a:t>сь два нов</a:t>
            </a:r>
            <a:r>
              <a:rPr lang="ru-RU" altLang="de-DE" sz="2800" i="1" u="sng">
                <a:latin typeface="Times New Roman" panose="02020603050405020304" pitchFamily="18" charset="0"/>
              </a:rPr>
              <a:t>ых</a:t>
            </a:r>
            <a:r>
              <a:rPr lang="ru-RU" altLang="de-DE" sz="2800" i="1">
                <a:latin typeface="Times New Roman" panose="02020603050405020304" pitchFamily="18" charset="0"/>
              </a:rPr>
              <a:t> стола для настольных игр, чтения и рисования)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de-CH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Přívlastek rozvíjející celou skupinu číslovka plus substantivum (v Gpl, popř. v Gsg) stojí většinou v Npl, u slovesa pak vyvolá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768FADA9-606D-5883-E8BB-C8870F8609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15900"/>
            <a:ext cx="9575800" cy="7127875"/>
          </a:xfrm>
        </p:spPr>
        <p:txBody>
          <a:bodyPr tIns="28080" anchor="t"/>
          <a:lstStyle/>
          <a:p>
            <a:pPr marL="336550" indent="-336550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9410700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поэтому Сказуемое (или его аналог) составляет обязательный минимум предложения, которое может не иметь подлежащего.» (ЛЭС)</a:t>
            </a:r>
          </a:p>
          <a:p>
            <a:pPr marL="336550" indent="-336550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9410700" algn="l"/>
              </a:tabLst>
              <a:defRPr/>
            </a:pPr>
            <a:r>
              <a:rPr lang="de-CH" altLang="de-DE" sz="2800" dirty="0">
                <a:latin typeface="Times New Roman" panose="02020603050405020304" pitchFamily="18" charset="0"/>
              </a:rPr>
              <a:t>„</a:t>
            </a:r>
            <a:r>
              <a:rPr lang="cs-CZ" altLang="de-DE" sz="2800" dirty="0">
                <a:latin typeface="Times New Roman" panose="02020603050405020304" pitchFamily="18" charset="0"/>
              </a:rPr>
              <a:t>Přísudek (</a:t>
            </a:r>
            <a:r>
              <a:rPr lang="cs-CZ" altLang="de-DE" sz="2800" dirty="0" err="1">
                <a:latin typeface="Times New Roman" panose="02020603050405020304" pitchFamily="18" charset="0"/>
              </a:rPr>
              <a:t>сказуемое</a:t>
            </a:r>
            <a:r>
              <a:rPr lang="cs-CZ" altLang="de-DE" sz="2800" dirty="0">
                <a:latin typeface="Times New Roman" panose="02020603050405020304" pitchFamily="18" charset="0"/>
              </a:rPr>
              <a:t>) je základní člen věty dvojčlenné, který je mluvnicky závislý na podmětu a vyjadřuje děj, stav, vlastnost nebo okolnosti, jejichž činitelem nebo nositelem je podmět. Dělí se na slovesný a jmenný.“</a:t>
            </a:r>
          </a:p>
          <a:p>
            <a:pPr marL="336550" indent="-336550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 „Přísudek slovesný přisuzuje podmětu děj (tj. činnost nebo stav),  a bývá vyjádřen nejčastěji určitým tvarem slovesa, např. </a:t>
            </a:r>
            <a:r>
              <a:rPr lang="ru-RU" altLang="de-DE" sz="2800" i="1" dirty="0">
                <a:latin typeface="Times New Roman" panose="02020603050405020304" pitchFamily="18" charset="0"/>
              </a:rPr>
              <a:t>Ученики пишут, Книга лежит на столе</a:t>
            </a:r>
            <a:r>
              <a:rPr lang="de-CH" altLang="de-DE" sz="2800" dirty="0">
                <a:latin typeface="Times New Roman" panose="02020603050405020304" pitchFamily="18" charset="0"/>
              </a:rPr>
              <a:t>.“ </a:t>
            </a:r>
          </a:p>
          <a:p>
            <a:pPr marL="336550" indent="-336550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9410700" algn="l"/>
              </a:tabLst>
              <a:defRPr/>
            </a:pPr>
            <a:r>
              <a:rPr lang="de-CH" altLang="de-DE" sz="2800" dirty="0">
                <a:latin typeface="Times New Roman" panose="02020603050405020304" pitchFamily="18" charset="0"/>
              </a:rPr>
              <a:t> „</a:t>
            </a:r>
            <a:r>
              <a:rPr lang="cs-CZ" altLang="de-DE" sz="2800" dirty="0">
                <a:latin typeface="Times New Roman" panose="02020603050405020304" pitchFamily="18" charset="0"/>
              </a:rPr>
              <a:t>Přísudek jmenný přisuzuje podmětu stav, vlastnost nebo nějaké okolnosti a je vyjádřen jménem ve širokém smyslu nebo příslovcem, a to buď beze spony nebo se sponou, např.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Москва – столица СССР, Эта книга была моя, Я стал пионером</a:t>
            </a:r>
            <a:r>
              <a:rPr lang="de-CH" altLang="de-DE" sz="2800" dirty="0">
                <a:latin typeface="Times New Roman" panose="02020603050405020304" pitchFamily="18" charset="0"/>
              </a:rPr>
              <a:t>.“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A33D2FB8-A90E-2F70-33FA-3914AFEC6A9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07975" y="357188"/>
            <a:ext cx="9483725" cy="6626225"/>
          </a:xfrm>
        </p:spPr>
        <p:txBody>
          <a:bodyPr tIns="28080" anchor="t"/>
          <a:lstStyle/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shodu v pl: </a:t>
            </a:r>
            <a:r>
              <a:rPr lang="ru-RU" altLang="de-DE" sz="2800" i="1">
                <a:latin typeface="Times New Roman" panose="02020603050405020304" pitchFamily="18" charset="0"/>
              </a:rPr>
              <a:t>И вот вс</a:t>
            </a:r>
            <a:r>
              <a:rPr lang="ru-RU" altLang="de-DE" sz="2800" i="1" u="sng">
                <a:latin typeface="Times New Roman" panose="02020603050405020304" pitchFamily="18" charset="0"/>
              </a:rPr>
              <a:t>е</a:t>
            </a:r>
            <a:r>
              <a:rPr lang="ru-RU" altLang="de-DE" sz="2800" i="1">
                <a:latin typeface="Times New Roman" panose="02020603050405020304" pitchFamily="18" charset="0"/>
              </a:rPr>
              <a:t> эт</a:t>
            </a:r>
            <a:r>
              <a:rPr lang="ru-RU" altLang="de-DE" sz="2800" i="1" u="sng">
                <a:latin typeface="Times New Roman" panose="02020603050405020304" pitchFamily="18" charset="0"/>
              </a:rPr>
              <a:t>и</a:t>
            </a:r>
            <a:r>
              <a:rPr lang="ru-RU" altLang="de-DE" sz="2800" i="1">
                <a:latin typeface="Times New Roman" panose="02020603050405020304" pitchFamily="18" charset="0"/>
              </a:rPr>
              <a:t> пять учеников реша</a:t>
            </a:r>
            <a:r>
              <a:rPr lang="ru-RU" altLang="de-DE" sz="2800" i="1" u="sng">
                <a:latin typeface="Times New Roman" panose="02020603050405020304" pitchFamily="18" charset="0"/>
              </a:rPr>
              <a:t>ют </a:t>
            </a:r>
            <a:r>
              <a:rPr lang="ru-RU" altLang="de-DE" sz="2800" i="1">
                <a:latin typeface="Times New Roman" panose="02020603050405020304" pitchFamily="18" charset="0"/>
              </a:rPr>
              <a:t>объединиться и создать новый клуб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Stojí-li tento přívlastek celé skupiny v Gpl, může sloveso stát i sg (ale nemusí): </a:t>
            </a:r>
            <a:r>
              <a:rPr lang="ru-RU" altLang="de-DE" sz="2800" i="1">
                <a:latin typeface="Times New Roman" panose="02020603050405020304" pitchFamily="18" charset="0"/>
              </a:rPr>
              <a:t>Мои три рубля пропали, Пропало/пропали моих три рубля </a:t>
            </a:r>
            <a:r>
              <a:rPr lang="cs-CZ" altLang="de-DE" sz="2800">
                <a:latin typeface="Times New Roman" panose="02020603050405020304" pitchFamily="18" charset="0"/>
              </a:rPr>
              <a:t>(PMR 2: 214)</a:t>
            </a: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endParaRPr lang="cs-CZ" altLang="de-DE" sz="2800">
              <a:latin typeface="Times New Roman" panose="02020603050405020304" pitchFamily="18" charset="0"/>
            </a:endParaRPr>
          </a:p>
          <a:p>
            <a:pPr marL="342900" indent="-341313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Mimo kvantifikaci lze ještě upozornit na koordinované subjekty: ačkoliv syndeticky spojené dva singulárové subjekty obyčejně vyvolají u slovesa tvar plurálu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Гимназист и Саша всю дорогу плакали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r>
              <a:rPr lang="cs-CZ" altLang="de-DE" sz="2800">
                <a:latin typeface="Times New Roman" panose="02020603050405020304" pitchFamily="18" charset="0"/>
              </a:rPr>
              <a:t>, může – zejm. pokud se jedná o abstrakty – vystupovat i singulár: </a:t>
            </a:r>
            <a:r>
              <a:rPr lang="ru-RU" altLang="de-DE" sz="2800" i="1">
                <a:latin typeface="Times New Roman" panose="02020603050405020304" pitchFamily="18" charset="0"/>
              </a:rPr>
              <a:t>Встретит нас забота и нужда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972A80FF-3D23-D1C0-42EE-B38209A454A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15900"/>
            <a:ext cx="9575800" cy="7127875"/>
          </a:xfrm>
        </p:spPr>
        <p:txBody>
          <a:bodyPr tIns="28080" anchor="t"/>
          <a:lstStyle/>
          <a:p>
            <a:pPr marL="336550" indent="-336550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„Zvláštním typem přísudku slovesného i jmenného je přísudek, který je vyjádřen modálním výrazem nebo fázovým slovesem ve spojení s infinitivem plnovýznamového slovesa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de-CH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я хочу помогать, он должен помогать, мы начнем помогать)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nebo ve spojení s infinitivem spony a jménem </a:t>
            </a:r>
            <a:r>
              <a:rPr lang="de-CH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я хочу быть искренним, он должен быть точным, перестань быть таким надоедливым, это может показаться странным</a:t>
            </a:r>
            <a:r>
              <a:rPr lang="de-CH" altLang="de-DE" sz="2800" i="1" dirty="0">
                <a:latin typeface="Times New Roman" panose="02020603050405020304" pitchFamily="18" charset="0"/>
              </a:rPr>
              <a:t>)</a:t>
            </a:r>
            <a:r>
              <a:rPr lang="de-CH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dirty="0">
                <a:latin typeface="Times New Roman" panose="02020603050405020304" pitchFamily="18" charset="0"/>
              </a:rPr>
              <a:t>Je to tzv. přísudek složený. Jeho obdobou je složený základní člen jednočlenné věty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начинает темнеть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. Souhrnně lze v obou případech mluvit o složeném predikátu.“ (PMR)</a:t>
            </a:r>
          </a:p>
          <a:p>
            <a:pPr marL="336550" indent="-336550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9410700" algn="l"/>
              </a:tabLst>
              <a:defRPr/>
            </a:pPr>
            <a:r>
              <a:rPr lang="de-CH" altLang="de-DE" sz="2800" dirty="0">
                <a:latin typeface="Times New Roman" panose="02020603050405020304" pitchFamily="18" charset="0"/>
              </a:rPr>
              <a:t>«</a:t>
            </a:r>
            <a:r>
              <a:rPr lang="ru-RU" altLang="de-DE" sz="2800" dirty="0">
                <a:latin typeface="Times New Roman" panose="02020603050405020304" pitchFamily="18" charset="0"/>
              </a:rPr>
              <a:t>К Сказуемому предъявляется также требование относи-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тельно</a:t>
            </a:r>
            <a:r>
              <a:rPr lang="ru-RU" altLang="de-DE" sz="2800" dirty="0">
                <a:latin typeface="Times New Roman" panose="02020603050405020304" pitchFamily="18" charset="0"/>
              </a:rPr>
              <a:t> семантической полноценности, что создает труд-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ности</a:t>
            </a:r>
            <a:r>
              <a:rPr lang="ru-RU" altLang="de-DE" sz="2800" dirty="0">
                <a:latin typeface="Times New Roman" panose="02020603050405020304" pitchFamily="18" charset="0"/>
              </a:rPr>
              <a:t> при определении его объема. Фазисные, модальные,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полусвязочные</a:t>
            </a:r>
            <a:r>
              <a:rPr lang="ru-RU" altLang="de-DE" sz="2800" dirty="0">
                <a:latin typeface="Times New Roman" panose="02020603050405020304" pitchFamily="18" charset="0"/>
              </a:rPr>
              <a:t>, а также семантически неполноценные глаголы, входящие в перифразы (типа производить работу, вести расследование), принято объединять с зависимым от них полнозначным словом в один член предложения –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213413F1-B64D-8E8F-B5B8-FE9293B7118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63513" y="246063"/>
            <a:ext cx="9772650" cy="7127875"/>
          </a:xfrm>
        </p:spPr>
        <p:txBody>
          <a:bodyPr tIns="28080" anchor="t"/>
          <a:lstStyle/>
          <a:p>
            <a:pPr marL="336550" indent="-336550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9410700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Сказуемое, напр.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Мальчик / умеет писать, Летчик / совершил посадку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  <a:p>
            <a:pPr marL="336550" indent="-336550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9410700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По мере нарастания значимости глагола усиливаются колебания в определении границы Сказуемого. В предложениях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Мы намеревались принять участие в дискуссии</a:t>
            </a:r>
            <a:r>
              <a:rPr lang="ru-RU" altLang="de-DE" sz="2800" dirty="0">
                <a:latin typeface="Times New Roman" panose="02020603050405020304" pitchFamily="18" charset="0"/>
              </a:rPr>
              <a:t> С. совпадает с составом С., внутри которого происходит поляризация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грамматич</a:t>
            </a:r>
            <a:r>
              <a:rPr lang="ru-RU" altLang="de-DE" sz="2800" dirty="0">
                <a:latin typeface="Times New Roman" panose="02020603050405020304" pitchFamily="18" charset="0"/>
              </a:rPr>
              <a:t>. значений,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сосредо</a:t>
            </a:r>
            <a:r>
              <a:rPr lang="cs-CZ" altLang="de-DE" sz="2800" dirty="0">
                <a:latin typeface="Times New Roman" panose="02020603050405020304" pitchFamily="18" charset="0"/>
              </a:rPr>
              <a:t>-</a:t>
            </a:r>
            <a:r>
              <a:rPr lang="ru-RU" altLang="de-DE" sz="2800" dirty="0">
                <a:latin typeface="Times New Roman" panose="02020603050405020304" pitchFamily="18" charset="0"/>
              </a:rPr>
              <a:t>точенных в формально управляющем, но семантически не полноценном компоненте (глаголе), 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лексич</a:t>
            </a:r>
            <a:r>
              <a:rPr lang="ru-RU" altLang="de-DE" sz="2800" dirty="0">
                <a:latin typeface="Times New Roman" panose="02020603050405020304" pitchFamily="18" charset="0"/>
              </a:rPr>
              <a:t>. значений, отодвинутых на периферию состава С.</a:t>
            </a:r>
            <a:r>
              <a:rPr lang="de-CH" altLang="de-DE" sz="2800" dirty="0">
                <a:latin typeface="Times New Roman" panose="02020603050405020304" pitchFamily="18" charset="0"/>
              </a:rPr>
              <a:t>» (ЛЭС)</a:t>
            </a:r>
          </a:p>
          <a:p>
            <a:pPr marL="336550" indent="-336550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Z tohoto chápání predikátu jako plnovýznamového elementu vychází i pojem nominálního predikátu (jmenného přísudku), který obsahuje také sloveso, ovšem sémanticky více méně prázdné: </a:t>
            </a:r>
            <a:r>
              <a:rPr lang="ru-RU" altLang="de-DE" sz="2800" i="1" dirty="0">
                <a:latin typeface="Times New Roman" panose="02020603050405020304" pitchFamily="18" charset="0"/>
              </a:rPr>
              <a:t>Я ужасно рада, что ты мой брат </a:t>
            </a:r>
            <a:r>
              <a:rPr lang="cs-CZ" altLang="de-DE" sz="2800" dirty="0">
                <a:latin typeface="Times New Roman" panose="02020603050405020304" pitchFamily="18" charset="0"/>
              </a:rPr>
              <a:t>(nulový tvar přítomného času slovesa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быть</a:t>
            </a:r>
            <a:r>
              <a:rPr lang="cs-CZ" altLang="de-DE" sz="2800" dirty="0">
                <a:latin typeface="Times New Roman" panose="02020603050405020304" pitchFamily="18" charset="0"/>
              </a:rPr>
              <a:t>), ovšem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Мой друг стал актёром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viz níže</a:t>
            </a:r>
            <a:r>
              <a:rPr lang="de-CH" altLang="de-DE" sz="2800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E288862B-F027-725E-ECC0-A148700B1E0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15900" y="144463"/>
            <a:ext cx="9647238" cy="7199312"/>
          </a:xfrm>
        </p:spPr>
        <p:txBody>
          <a:bodyPr tIns="28080" anchor="t"/>
          <a:lstStyle/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Ve většině případů se přísudek vyjadřuje </a:t>
            </a:r>
            <a:r>
              <a:rPr lang="cs-CZ" altLang="de-DE" sz="2800" u="sng" dirty="0">
                <a:latin typeface="Times New Roman" panose="02020603050405020304" pitchFamily="18" charset="0"/>
              </a:rPr>
              <a:t>určitým slovesným tvarem</a:t>
            </a:r>
            <a:r>
              <a:rPr lang="cs-CZ" altLang="de-DE" sz="2800" dirty="0">
                <a:latin typeface="Times New Roman" panose="02020603050405020304" pitchFamily="18" charset="0"/>
              </a:rPr>
              <a:t>, který se </a:t>
            </a:r>
            <a:r>
              <a:rPr lang="cs-CZ" altLang="de-DE" sz="2800" u="sng" dirty="0">
                <a:latin typeface="Times New Roman" panose="02020603050405020304" pitchFamily="18" charset="0"/>
              </a:rPr>
              <a:t>shoduje</a:t>
            </a:r>
            <a:r>
              <a:rPr lang="cs-CZ" altLang="de-DE" sz="2800" dirty="0">
                <a:latin typeface="Times New Roman" panose="02020603050405020304" pitchFamily="18" charset="0"/>
              </a:rPr>
              <a:t> s podmětem (viz výš):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Она спит, Я был уже записан, План выполняется точно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Shoda přísudku s podmětem nesvědčí o tom, že přísudek je na podmětu závislý, jak zdůrazňuje </a:t>
            </a:r>
            <a:r>
              <a:rPr lang="cs-CZ" altLang="de-DE" sz="2800" dirty="0" err="1">
                <a:latin typeface="Times New Roman" panose="02020603050405020304" pitchFamily="18" charset="0"/>
              </a:rPr>
              <a:t>Mel'čuk</a:t>
            </a:r>
            <a:r>
              <a:rPr lang="cs-CZ" altLang="de-DE" sz="2800" dirty="0">
                <a:latin typeface="Times New Roman" panose="02020603050405020304" pitchFamily="18" charset="0"/>
              </a:rPr>
              <a:t>. Pro něho patří jevy shody do hloubkově-morfologické, nikoliv do povrchově-syntaktické struktury. O tom svědčí i jiné případy shody</a:t>
            </a:r>
            <a:r>
              <a:rPr lang="ru-RU" altLang="de-DE" sz="2800" dirty="0">
                <a:latin typeface="Times New Roman" panose="02020603050405020304" pitchFamily="18" charset="0"/>
              </a:rPr>
              <a:t>: </a:t>
            </a:r>
            <a:r>
              <a:rPr lang="ru-RU" altLang="de-DE" sz="2800" i="1" dirty="0">
                <a:latin typeface="Times New Roman" panose="02020603050405020304" pitchFamily="18" charset="0"/>
              </a:rPr>
              <a:t>Руан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Rouen</a:t>
            </a:r>
            <a:r>
              <a:rPr lang="ru-RU" altLang="de-DE" sz="2800" dirty="0">
                <a:latin typeface="Times New Roman" panose="02020603050405020304" pitchFamily="18" charset="0"/>
              </a:rPr>
              <a:t>) </a:t>
            </a:r>
            <a:r>
              <a:rPr lang="ru-RU" altLang="de-DE" sz="2800" i="1" dirty="0">
                <a:latin typeface="Times New Roman" panose="02020603050405020304" pitchFamily="18" charset="0"/>
              </a:rPr>
              <a:t>лежит пустым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Гроб оказался пустым</a:t>
            </a:r>
            <a:r>
              <a:rPr lang="de-CH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ale také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Машину нашли пустой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(shoda objektu s dalším členem, který není na něm přímo závislý)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Přísudek může někdy být </a:t>
            </a:r>
            <a:r>
              <a:rPr lang="cs-CZ" altLang="de-DE" sz="2800" u="sng" dirty="0">
                <a:latin typeface="Times New Roman" panose="02020603050405020304" pitchFamily="18" charset="0"/>
              </a:rPr>
              <a:t>slovesný, aniž by byl shodný</a:t>
            </a:r>
            <a:r>
              <a:rPr lang="cs-CZ" altLang="de-DE" sz="2800" dirty="0">
                <a:latin typeface="Times New Roman" panose="02020603050405020304" pitchFamily="18" charset="0"/>
              </a:rPr>
              <a:t>. To se týká zejména přeneseného používání imperativu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 опоздай мы к поезду, то были бы уже на мест</a:t>
            </a:r>
            <a:r>
              <a:rPr lang="de-CH" altLang="de-DE" sz="2800" i="1" dirty="0" err="1">
                <a:latin typeface="Times New Roman" panose="02020603050405020304" pitchFamily="18" charset="0"/>
              </a:rPr>
              <a:t>е</a:t>
            </a:r>
            <a:r>
              <a:rPr lang="de-CH" altLang="de-DE" sz="2800" dirty="0">
                <a:latin typeface="Times New Roman" panose="02020603050405020304" pitchFamily="18" charset="0"/>
              </a:rPr>
              <a:t> ,</a:t>
            </a:r>
            <a:r>
              <a:rPr lang="cs-CZ" altLang="de-DE" sz="2800" dirty="0">
                <a:latin typeface="Times New Roman" panose="02020603050405020304" pitchFamily="18" charset="0"/>
              </a:rPr>
              <a:t>Kdybychom nezmeškali vlak, ...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ja-JP" sz="2800" dirty="0">
                <a:latin typeface="Times New Roman" panose="02020603050405020304" pitchFamily="18" charset="0"/>
              </a:rPr>
              <a:t>) </a:t>
            </a:r>
            <a:r>
              <a:rPr lang="cs-CZ" altLang="ja-JP" sz="2800" dirty="0">
                <a:latin typeface="Times New Roman" panose="02020603050405020304" pitchFamily="18" charset="0"/>
              </a:rPr>
              <a:t>nebo infinitivu </a:t>
            </a:r>
            <a:r>
              <a:rPr lang="de-CH" altLang="ja-JP" sz="2800" dirty="0">
                <a:latin typeface="Times New Roman" panose="02020603050405020304" pitchFamily="18" charset="0"/>
              </a:rPr>
              <a:t>(</a:t>
            </a:r>
            <a:r>
              <a:rPr lang="ru-RU" altLang="ja-JP" sz="2800" i="1" dirty="0">
                <a:latin typeface="Times New Roman" panose="02020603050405020304" pitchFamily="18" charset="0"/>
              </a:rPr>
              <a:t>Видишь, подожгли город, а сами бежать</a:t>
            </a:r>
            <a:r>
              <a:rPr lang="de-CH" altLang="ja-JP" sz="2800" dirty="0">
                <a:latin typeface="Times New Roman" panose="02020603050405020304" pitchFamily="18" charset="0"/>
              </a:rPr>
              <a:t> ,</a:t>
            </a:r>
            <a:r>
              <a:rPr lang="cs-CZ" altLang="ja-JP" sz="2800" dirty="0">
                <a:latin typeface="Times New Roman" panose="02020603050405020304" pitchFamily="18" charset="0"/>
              </a:rPr>
              <a:t>... a sami se dali na útěk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ja-JP" sz="2800" dirty="0">
                <a:latin typeface="Times New Roman" panose="02020603050405020304" pitchFamily="18" charset="0"/>
              </a:rPr>
              <a:t>).</a:t>
            </a:r>
            <a:endParaRPr lang="de-CH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422A2E1A-2BB8-8E16-631D-FC428D214D6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76238" y="360363"/>
            <a:ext cx="9344025" cy="6767512"/>
          </a:xfrm>
        </p:spPr>
        <p:txBody>
          <a:bodyPr tIns="28080" anchor="t"/>
          <a:lstStyle/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Imperativ může vyjádřit kromě ireální podmínky i nečekaný minulý děj </a:t>
            </a:r>
            <a:r>
              <a:rPr lang="de-CH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Раз он ему и скажи</a:t>
            </a:r>
            <a:r>
              <a:rPr lang="ru-RU" altLang="de-DE" sz="2800">
                <a:latin typeface="Times New Roman" panose="02020603050405020304" pitchFamily="18" charset="0"/>
              </a:rPr>
              <a:t>: ..</a:t>
            </a:r>
            <a:r>
              <a:rPr lang="de-CH" altLang="de-DE" sz="2800">
                <a:latin typeface="Times New Roman" panose="02020603050405020304" pitchFamily="18" charset="0"/>
              </a:rPr>
              <a:t>. ,</a:t>
            </a:r>
            <a:r>
              <a:rPr lang="cs-CZ" altLang="de-DE" sz="2800">
                <a:latin typeface="Times New Roman" panose="02020603050405020304" pitchFamily="18" charset="0"/>
              </a:rPr>
              <a:t>Jednou mu z ničeho nic řekl: </a:t>
            </a:r>
            <a:r>
              <a:rPr lang="de-CH" altLang="de-DE" sz="2800">
                <a:latin typeface="Times New Roman" panose="02020603050405020304" pitchFamily="18" charset="0"/>
              </a:rPr>
              <a:t>...‘</a:t>
            </a:r>
            <a:r>
              <a:rPr lang="de-CH" altLang="ja-JP" sz="2800">
                <a:latin typeface="Times New Roman" panose="02020603050405020304" pitchFamily="18" charset="0"/>
              </a:rPr>
              <a:t>) </a:t>
            </a:r>
            <a:r>
              <a:rPr lang="cs-CZ" altLang="ja-JP" sz="2800">
                <a:latin typeface="Times New Roman" panose="02020603050405020304" pitchFamily="18" charset="0"/>
              </a:rPr>
              <a:t>nebo vynucený, nežádoucí děj</a:t>
            </a:r>
            <a:r>
              <a:rPr lang="de-CH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(</a:t>
            </a:r>
            <a:r>
              <a:rPr lang="ru-RU" altLang="ja-JP" sz="2800" i="1">
                <a:latin typeface="Times New Roman" panose="02020603050405020304" pitchFamily="18" charset="0"/>
              </a:rPr>
              <a:t>Ему хочется пыль пустить, а я вот сиди и работай для него как каторжный</a:t>
            </a:r>
            <a:r>
              <a:rPr lang="de-CH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,On se chce vytahovat, a já mám sedět a dělat na něj jako otrok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Infinitiv vyjadřuje intenzivní, náhlý začátek </a:t>
            </a:r>
            <a:r>
              <a:rPr lang="de-CH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Она плакать, а я говорю: „Ты лучше не плачь</a:t>
            </a:r>
            <a:r>
              <a:rPr lang="ru-RU" altLang="de-DE" sz="2800">
                <a:latin typeface="Times New Roman" panose="02020603050405020304" pitchFamily="18" charset="0"/>
              </a:rPr>
              <a:t>!“ </a:t>
            </a:r>
            <a:r>
              <a:rPr lang="de-CH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... dala se do pláče‘</a:t>
            </a:r>
            <a:r>
              <a:rPr lang="cs-CZ" altLang="ja-JP" sz="2800">
                <a:latin typeface="Times New Roman" panose="02020603050405020304" pitchFamily="18" charset="0"/>
              </a:rPr>
              <a:t>) nebo rozhořčenou výtku </a:t>
            </a:r>
            <a:r>
              <a:rPr lang="de-CH" altLang="ja-JP" sz="2800">
                <a:latin typeface="Times New Roman" panose="02020603050405020304" pitchFamily="18" charset="0"/>
              </a:rPr>
              <a:t>(</a:t>
            </a:r>
            <a:r>
              <a:rPr lang="ru-RU" altLang="ja-JP" sz="2800" i="1">
                <a:latin typeface="Times New Roman" panose="02020603050405020304" pitchFamily="18" charset="0"/>
              </a:rPr>
              <a:t>Как! Ты подкупать меня</a:t>
            </a:r>
            <a:r>
              <a:rPr lang="cs-CZ" altLang="ja-JP" sz="2800" i="1">
                <a:latin typeface="Times New Roman" panose="02020603050405020304" pitchFamily="18" charset="0"/>
              </a:rPr>
              <a:t>!</a:t>
            </a:r>
            <a:r>
              <a:rPr lang="cs-CZ" altLang="ja-JP" sz="2800">
                <a:latin typeface="Times New Roman" panose="02020603050405020304" pitchFamily="18" charset="0"/>
              </a:rPr>
              <a:t> ,Cože? Ty mě chceš/budeš podplácet?!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Tyto infinitivní věty mají podmět v nominativu a není v nich sponové sloveso, na rozdíl od modálních vět s infinitivem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Jako neshodné slovesné predikáty se uvádějí i citoslovce verbálního původu: </a:t>
            </a:r>
            <a:r>
              <a:rPr lang="ru-RU" altLang="de-DE" sz="2800" i="1">
                <a:latin typeface="Times New Roman" panose="02020603050405020304" pitchFamily="18" charset="0"/>
              </a:rPr>
              <a:t>Тут рыцарь прыг в седло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,Tu rytíř hop do sedla‘</a:t>
            </a:r>
            <a:r>
              <a:rPr lang="cs-CZ" altLang="ja-JP" sz="2800">
                <a:latin typeface="Times New Roman" panose="02020603050405020304" pitchFamily="18" charset="0"/>
              </a:rPr>
              <a:t> 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BC1D759A-58F6-E456-2DF2-DCC5EC85F24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352425"/>
            <a:ext cx="9288462" cy="6991350"/>
          </a:xfrm>
        </p:spPr>
        <p:txBody>
          <a:bodyPr tIns="28080" anchor="t"/>
          <a:lstStyle/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PMR považuje za neshodný slovesný přísudek i </a:t>
            </a:r>
            <a:r>
              <a:rPr lang="cs-CZ" altLang="de-DE" sz="2800" i="1">
                <a:latin typeface="Times New Roman" panose="02020603050405020304" pitchFamily="18" charset="0"/>
              </a:rPr>
              <a:t>есть</a:t>
            </a:r>
            <a:r>
              <a:rPr lang="cs-CZ" altLang="de-DE" sz="2800">
                <a:latin typeface="Times New Roman" panose="02020603050405020304" pitchFamily="18" charset="0"/>
              </a:rPr>
              <a:t>, pokud vyjadřuje existenci a subjekt není v 3sg: </a:t>
            </a:r>
            <a:r>
              <a:rPr lang="ru-RU" altLang="de-DE" sz="2800" i="1">
                <a:latin typeface="Times New Roman" panose="02020603050405020304" pitchFamily="18" charset="0"/>
              </a:rPr>
              <a:t>У меня есть хорошие книги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Za </a:t>
            </a:r>
            <a:r>
              <a:rPr lang="cs-CZ" altLang="de-DE" sz="2800" u="sng">
                <a:latin typeface="Times New Roman" panose="02020603050405020304" pitchFamily="18" charset="0"/>
              </a:rPr>
              <a:t>jmenný přísudek</a:t>
            </a:r>
            <a:r>
              <a:rPr lang="cs-CZ" altLang="de-DE" sz="2800">
                <a:latin typeface="Times New Roman" panose="02020603050405020304" pitchFamily="18" charset="0"/>
              </a:rPr>
              <a:t> se považují tradičně spojení sponového slovesa s nominální částí: </a:t>
            </a:r>
            <a:r>
              <a:rPr lang="ru-RU" altLang="de-DE" sz="2800" i="1">
                <a:latin typeface="Times New Roman" panose="02020603050405020304" pitchFamily="18" charset="0"/>
              </a:rPr>
              <a:t>Она была знаменитым врачом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</a:rPr>
              <a:t>Predikáty se sponovým slovesem </a:t>
            </a:r>
            <a:r>
              <a:rPr lang="cs-CZ" altLang="de-DE" sz="2800" i="1">
                <a:latin typeface="Times New Roman" panose="02020603050405020304" pitchFamily="18" charset="0"/>
              </a:rPr>
              <a:t>быть</a:t>
            </a:r>
            <a:r>
              <a:rPr lang="cs-CZ" altLang="de-DE" sz="2800">
                <a:latin typeface="Times New Roman" panose="02020603050405020304" pitchFamily="18" charset="0"/>
              </a:rPr>
              <a:t> v prézentu </a:t>
            </a:r>
            <a:r>
              <a:rPr lang="ru-RU" altLang="de-DE" sz="2800" i="1">
                <a:latin typeface="Times New Roman" panose="02020603050405020304" pitchFamily="18" charset="0"/>
              </a:rPr>
              <a:t>(Вы счастливы, Человек – кузнец своему счастью)</a:t>
            </a:r>
            <a:r>
              <a:rPr lang="de-CH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se označují často za přísudek „bez spony“, vhodnější je ovšem zde vycházet z nulového tvaru sponového slovesa v přítomném čase, čímž z těchto případů vzniká jedna skupina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Kde se jedná o existenci, resp. lokalizaci, je však opozice mezi nulovým tvarem a tvarem </a:t>
            </a:r>
            <a:r>
              <a:rPr lang="cs-CZ" altLang="de-DE" sz="2800" i="1">
                <a:latin typeface="Times New Roman" panose="02020603050405020304" pitchFamily="18" charset="0"/>
              </a:rPr>
              <a:t>есть</a:t>
            </a:r>
            <a:r>
              <a:rPr lang="cs-CZ" altLang="de-DE" sz="2800">
                <a:latin typeface="Times New Roman" panose="02020603050405020304" pitchFamily="18" charset="0"/>
              </a:rPr>
              <a:t>: explicitní tvar se klade tam, kde se existence, resp. vlastnictví zdůrazňují: </a:t>
            </a:r>
            <a:r>
              <a:rPr lang="ru-RU" altLang="de-DE" sz="2800" i="1">
                <a:latin typeface="Times New Roman" panose="02020603050405020304" pitchFamily="18" charset="0"/>
              </a:rPr>
              <a:t>Смотри, у него есть мотоцикл!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(~ mysleli jsme, že nemá motorku, ale on má) </a:t>
            </a:r>
            <a:r>
              <a:rPr lang="ru-RU" altLang="de-DE" sz="2800">
                <a:latin typeface="Times New Roman" panose="02020603050405020304" pitchFamily="18" charset="0"/>
              </a:rPr>
              <a:t>– </a:t>
            </a:r>
            <a:r>
              <a:rPr lang="ru-RU" altLang="de-DE" sz="2800" i="1">
                <a:latin typeface="Times New Roman" panose="02020603050405020304" pitchFamily="18" charset="0"/>
              </a:rPr>
              <a:t>Смотри, у него новый мотоцикл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(~ je známé, že má motorku, konstatuje se, že má novou)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1A2CA42C-4C61-48C0-9F0A-73ACD1533E6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79400"/>
            <a:ext cx="9431337" cy="6848475"/>
          </a:xfrm>
        </p:spPr>
        <p:txBody>
          <a:bodyPr tIns="28080" anchor="t"/>
          <a:lstStyle/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ru-RU" altLang="de-DE" sz="2800" i="1" dirty="0">
                <a:latin typeface="Times New Roman" panose="02020603050405020304" pitchFamily="18" charset="0"/>
              </a:rPr>
              <a:t>У него есть новый галстук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~ má ji, tedy vlastní ji, má ji třeba doma) </a:t>
            </a:r>
            <a:r>
              <a:rPr lang="ru-RU" altLang="de-DE" sz="2800" dirty="0">
                <a:latin typeface="Times New Roman" panose="02020603050405020304" pitchFamily="18" charset="0"/>
              </a:rPr>
              <a:t>– </a:t>
            </a:r>
            <a:r>
              <a:rPr lang="ru-RU" altLang="de-DE" sz="2800" i="1" dirty="0">
                <a:latin typeface="Times New Roman" panose="02020603050405020304" pitchFamily="18" charset="0"/>
              </a:rPr>
              <a:t>У него новый галстук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de-CH" altLang="de-DE" sz="2800" dirty="0">
                <a:latin typeface="Times New Roman" panose="02020603050405020304" pitchFamily="18" charset="0"/>
              </a:rPr>
              <a:t>(~ </a:t>
            </a:r>
            <a:r>
              <a:rPr lang="cs-CZ" altLang="de-DE" sz="2800" dirty="0">
                <a:latin typeface="Times New Roman" panose="02020603050405020304" pitchFamily="18" charset="0"/>
              </a:rPr>
              <a:t>nosí novou kravatu, má ji na sobě,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 нем новый галстук</a:t>
            </a:r>
            <a:r>
              <a:rPr lang="de-CH" altLang="de-DE" sz="2800" dirty="0">
                <a:latin typeface="Times New Roman" panose="02020603050405020304" pitchFamily="18" charset="0"/>
              </a:rPr>
              <a:t>)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Mimo přítomný čas tato opozice ovšem není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Distribuce jmenného a slovesného přísudku se mezi ruštinou a češtinou liší – pokud budeme počítat s nulovým tvarem sponového slovesa v přítomném čase a nebudeme považovat odpovídající konstrukce za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bezesponové</a:t>
            </a:r>
            <a:r>
              <a:rPr lang="cs-CZ" altLang="de-DE" sz="2800" dirty="0">
                <a:latin typeface="Times New Roman" panose="02020603050405020304" pitchFamily="18" charset="0"/>
              </a:rPr>
              <a:t> – zejména kvůli silnému omezení slovesa </a:t>
            </a:r>
            <a:r>
              <a:rPr lang="ru-RU" altLang="de-DE" sz="2800" i="1" dirty="0">
                <a:latin typeface="Times New Roman" panose="02020603050405020304" pitchFamily="18" charset="0"/>
              </a:rPr>
              <a:t>иметь</a:t>
            </a:r>
          </a:p>
          <a:p>
            <a:pPr marL="338138" indent="-338138" algn="l" eaLnBrk="1"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94107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Toto sloveso se používá s abstrakty </a:t>
            </a:r>
            <a:r>
              <a:rPr lang="de-CH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иметь значение, влияние, успех, право; Музей имеет задний выход</a:t>
            </a:r>
            <a:r>
              <a:rPr lang="de-CH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v různých syntaktických kontextech jako v infinitivu </a:t>
            </a:r>
            <a:r>
              <a:rPr lang="de-CH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Хочу иметь детей</a:t>
            </a:r>
            <a:r>
              <a:rPr lang="de-CH" altLang="de-DE" sz="2800" i="1" dirty="0">
                <a:latin typeface="Times New Roman" panose="02020603050405020304" pitchFamily="18" charset="0"/>
              </a:rPr>
              <a:t>)</a:t>
            </a:r>
            <a:r>
              <a:rPr lang="de-CH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v příčestí </a:t>
            </a:r>
            <a:r>
              <a:rPr lang="de-CH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Особенности работы лиц, имеющих детей до трех лет</a:t>
            </a:r>
            <a:r>
              <a:rPr lang="de-CH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v imperativu </a:t>
            </a:r>
            <a:r>
              <a:rPr lang="de-CH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Имей терпение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 nebo v oficiálním stylu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  <a:endParaRPr lang="ru-RU" altLang="de-DE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4143</Words>
  <Application>Microsoft Macintosh PowerPoint</Application>
  <PresentationFormat>Benutzerdefiniert</PresentationFormat>
  <Paragraphs>128</Paragraphs>
  <Slides>30</Slides>
  <Notes>30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Wingdings</vt:lpstr>
      <vt:lpstr>Office-Design</vt:lpstr>
      <vt:lpstr>Syntax ruštiny</vt:lpstr>
      <vt:lpstr>Jednoduchá věta: přísudek (predikát)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108</cp:revision>
  <cp:lastPrinted>2014-10-28T14:47:26Z</cp:lastPrinted>
  <dcterms:created xsi:type="dcterms:W3CDTF">2012-10-11T18:59:19Z</dcterms:created>
  <dcterms:modified xsi:type="dcterms:W3CDTF">2024-10-23T07:01:07Z</dcterms:modified>
</cp:coreProperties>
</file>