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0"/>
  </p:notesMasterIdLst>
  <p:sldIdLst>
    <p:sldId id="256" r:id="rId2"/>
    <p:sldId id="257" r:id="rId3"/>
    <p:sldId id="261" r:id="rId4"/>
    <p:sldId id="260" r:id="rId5"/>
    <p:sldId id="258" r:id="rId6"/>
    <p:sldId id="259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32"/>
    <p:restoredTop sz="92562"/>
  </p:normalViewPr>
  <p:slideViewPr>
    <p:cSldViewPr snapToGrid="0">
      <p:cViewPr varScale="1">
        <p:scale>
          <a:sx n="60" d="100"/>
          <a:sy n="60" d="100"/>
        </p:scale>
        <p:origin x="192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CEBCC2-0EF3-7F4B-BBE1-25BAB297E062}" type="datetimeFigureOut">
              <a:rPr lang="en-CZ" smtClean="0"/>
              <a:t>09.04.2026</a:t>
            </a:fld>
            <a:endParaRPr lang="en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A5854-D58D-1C40-9402-7ED58E950CBE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621157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FA5854-D58D-1C40-9402-7ED58E950CBE}" type="slidenum">
              <a:rPr lang="en-CZ" smtClean="0"/>
              <a:t>2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29134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747DC-EE85-D44D-9C09-726534FD1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1D737E-F975-E7A4-984B-1A58177A38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F54F74-54AE-4D8E-6122-3C9FC7448C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165C20-3F17-0927-6FD1-14FD893745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FA5854-D58D-1C40-9402-7ED58E950CBE}" type="slidenum">
              <a:rPr lang="en-CZ" smtClean="0"/>
              <a:t>3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529619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FA5854-D58D-1C40-9402-7ED58E950CBE}" type="slidenum">
              <a:rPr lang="en-CZ" smtClean="0"/>
              <a:t>4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575508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 корпуса снабжены морфологической разметкой, то есть для каждого слова указаны его характеристики, такие как число, род, падеж или время, лицо.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Обычно разметка происходит в несколько этапов: сначала в автоматическом режиме, затем эту разметку дополняют и исправляют разметчики-лингвисты, и только потом тексты поступают к программистам. Задача программистов — учесть в поисковой системе все приписанные словам, предложениям и текстам атрибуты, чтобы пользователям было удобно работать с корпусом, формировать запросы и получать как можно более «чистую» выдачу.</a:t>
            </a:r>
          </a:p>
          <a:p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FA5854-D58D-1C40-9402-7ED58E950CBE}" type="slidenum">
              <a:rPr lang="en-CZ" smtClean="0"/>
              <a:t>5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466108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примеры использования т. н. второго родительного падежа и второго предложного падежа в Национальном корпусе русского языка (НКРЯ).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примеры использования т. н. звательного падежа в НКРЯ.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примеры использования исторических форм звательного падежа (Боже, Господи, отче, старче). В каких контекстах используются данные формы? Являются ли эти слова в современном русском языке именами существительными?</a:t>
            </a:r>
          </a:p>
          <a:p>
            <a:endParaRPr lang="en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FA5854-D58D-1C40-9402-7ED58E950CBE}" type="slidenum">
              <a:rPr lang="en-CZ" smtClean="0"/>
              <a:t>6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4028275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3675-0FD1-6846-83D9-E4C5AA4813F3}" type="datetimeFigureOut">
              <a:rPr lang="en-CZ" smtClean="0"/>
              <a:t>09.04.2026</a:t>
            </a:fld>
            <a:endParaRPr lang="en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1F711-E90E-1048-8D73-E393113B0AA6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094099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3675-0FD1-6846-83D9-E4C5AA4813F3}" type="datetimeFigureOut">
              <a:rPr lang="en-CZ" smtClean="0"/>
              <a:t>09.04.2026</a:t>
            </a:fld>
            <a:endParaRPr lang="en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1F711-E90E-1048-8D73-E393113B0AA6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321996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3675-0FD1-6846-83D9-E4C5AA4813F3}" type="datetimeFigureOut">
              <a:rPr lang="en-CZ" smtClean="0"/>
              <a:t>09.04.2026</a:t>
            </a:fld>
            <a:endParaRPr lang="en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1F711-E90E-1048-8D73-E393113B0AA6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901690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3675-0FD1-6846-83D9-E4C5AA4813F3}" type="datetimeFigureOut">
              <a:rPr lang="en-CZ" smtClean="0"/>
              <a:t>09.04.2026</a:t>
            </a:fld>
            <a:endParaRPr lang="en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1F711-E90E-1048-8D73-E393113B0AA6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285189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3675-0FD1-6846-83D9-E4C5AA4813F3}" type="datetimeFigureOut">
              <a:rPr lang="en-CZ" smtClean="0"/>
              <a:t>09.04.2026</a:t>
            </a:fld>
            <a:endParaRPr lang="en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1F711-E90E-1048-8D73-E393113B0AA6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036211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3675-0FD1-6846-83D9-E4C5AA4813F3}" type="datetimeFigureOut">
              <a:rPr lang="en-CZ" smtClean="0"/>
              <a:t>09.04.2026</a:t>
            </a:fld>
            <a:endParaRPr lang="en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1F711-E90E-1048-8D73-E393113B0AA6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556263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3675-0FD1-6846-83D9-E4C5AA4813F3}" type="datetimeFigureOut">
              <a:rPr lang="en-CZ" smtClean="0"/>
              <a:t>09.04.2026</a:t>
            </a:fld>
            <a:endParaRPr lang="en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1F711-E90E-1048-8D73-E393113B0AA6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518211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3675-0FD1-6846-83D9-E4C5AA4813F3}" type="datetimeFigureOut">
              <a:rPr lang="en-CZ" smtClean="0"/>
              <a:t>09.04.2026</a:t>
            </a:fld>
            <a:endParaRPr lang="en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1F711-E90E-1048-8D73-E393113B0AA6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623620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3675-0FD1-6846-83D9-E4C5AA4813F3}" type="datetimeFigureOut">
              <a:rPr lang="en-CZ" smtClean="0"/>
              <a:t>09.04.2026</a:t>
            </a:fld>
            <a:endParaRPr lang="en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1F711-E90E-1048-8D73-E393113B0AA6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736153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3675-0FD1-6846-83D9-E4C5AA4813F3}" type="datetimeFigureOut">
              <a:rPr lang="en-CZ" smtClean="0"/>
              <a:t>09.04.2026</a:t>
            </a:fld>
            <a:endParaRPr lang="en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1F711-E90E-1048-8D73-E393113B0AA6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547761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3675-0FD1-6846-83D9-E4C5AA4813F3}" type="datetimeFigureOut">
              <a:rPr lang="en-CZ" smtClean="0"/>
              <a:t>09.04.2026</a:t>
            </a:fld>
            <a:endParaRPr lang="en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1F711-E90E-1048-8D73-E393113B0AA6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343786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683675-0FD1-6846-83D9-E4C5AA4813F3}" type="datetimeFigureOut">
              <a:rPr lang="en-CZ" smtClean="0"/>
              <a:t>09.04.2026</a:t>
            </a:fld>
            <a:endParaRPr lang="en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A1F711-E90E-1048-8D73-E393113B0AA6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825258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17D4EC-0872-B9C5-E71C-A398F79083C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l="3110" r="3" b="1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6BA77F-C376-1675-949D-E2F7F7EFA2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GB" sz="560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  <a:latin typeface="Century Gothic" panose="020B0502020202020204" pitchFamily="34" charset="0"/>
              </a:rPr>
              <a:t>Ruský národní korpus </a:t>
            </a:r>
            <a:br>
              <a:rPr lang="en-GB" sz="560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  <a:latin typeface="Century Gothic" panose="020B0502020202020204" pitchFamily="34" charset="0"/>
              </a:rPr>
            </a:br>
            <a:r>
              <a:rPr lang="en-GB" sz="560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  <a:latin typeface="Century Gothic" panose="020B0502020202020204" pitchFamily="34" charset="0"/>
              </a:rPr>
              <a:t>jako zdroj morfologických informací</a:t>
            </a:r>
            <a:endParaRPr lang="en-CZ" sz="5600">
              <a:ln w="22225">
                <a:solidFill>
                  <a:schemeClr val="tx1"/>
                </a:solidFill>
                <a:miter lim="800000"/>
              </a:ln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5B6B0F-DF3C-C624-3A1C-FF13D2CA7B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en-CZ">
                <a:solidFill>
                  <a:srgbClr val="FFFFFF"/>
                </a:solidFill>
                <a:latin typeface="Century Gothic" panose="020B0502020202020204" pitchFamily="34" charset="0"/>
              </a:rPr>
              <a:t>Elisabeth Aminžanova</a:t>
            </a:r>
          </a:p>
        </p:txBody>
      </p:sp>
    </p:spTree>
    <p:extLst>
      <p:ext uri="{BB962C8B-B14F-4D97-AF65-F5344CB8AC3E}">
        <p14:creationId xmlns:p14="http://schemas.microsoft.com/office/powerpoint/2010/main" val="32385955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2587ECF-85E9-4393-9D87-8EB6F3F6C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CA3EAE-23F3-6545-B908-2955F7810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37883"/>
            <a:ext cx="4783697" cy="1942810"/>
          </a:xfrm>
        </p:spPr>
        <p:txBody>
          <a:bodyPr anchor="b">
            <a:normAutofit/>
          </a:bodyPr>
          <a:lstStyle/>
          <a:p>
            <a:r>
              <a:rPr lang="en-GB" sz="4000" dirty="0">
                <a:latin typeface="Century Gothic" panose="020B0502020202020204" pitchFamily="34" charset="0"/>
              </a:rPr>
              <a:t>Co je to </a:t>
            </a:r>
            <a:r>
              <a:rPr lang="en-GB" sz="4000" dirty="0" err="1">
                <a:latin typeface="Century Gothic" panose="020B0502020202020204" pitchFamily="34" charset="0"/>
              </a:rPr>
              <a:t>Ruský</a:t>
            </a:r>
            <a:r>
              <a:rPr lang="en-GB" sz="4000" dirty="0">
                <a:latin typeface="Century Gothic" panose="020B0502020202020204" pitchFamily="34" charset="0"/>
              </a:rPr>
              <a:t> </a:t>
            </a:r>
            <a:r>
              <a:rPr lang="en-GB" sz="4000" dirty="0" err="1">
                <a:latin typeface="Century Gothic" panose="020B0502020202020204" pitchFamily="34" charset="0"/>
              </a:rPr>
              <a:t>národní</a:t>
            </a:r>
            <a:r>
              <a:rPr lang="en-GB" sz="4000" dirty="0">
                <a:latin typeface="Century Gothic" panose="020B0502020202020204" pitchFamily="34" charset="0"/>
              </a:rPr>
              <a:t> </a:t>
            </a:r>
            <a:r>
              <a:rPr lang="en-GB" sz="4000" dirty="0" err="1">
                <a:latin typeface="Century Gothic" panose="020B0502020202020204" pitchFamily="34" charset="0"/>
              </a:rPr>
              <a:t>korpus</a:t>
            </a:r>
            <a:r>
              <a:rPr lang="en-GB" sz="4000" dirty="0">
                <a:latin typeface="Century Gothic" panose="020B0502020202020204" pitchFamily="34" charset="0"/>
              </a:rPr>
              <a:t>?</a:t>
            </a:r>
            <a:endParaRPr lang="en-CZ" sz="400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6B365-4CC4-9833-F1AF-0F546DFD4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686323"/>
            <a:ext cx="4783697" cy="3433583"/>
          </a:xfrm>
        </p:spPr>
        <p:txBody>
          <a:bodyPr>
            <a:normAutofit/>
          </a:bodyPr>
          <a:lstStyle/>
          <a:p>
            <a:r>
              <a:rPr lang="en-GB" sz="2000" b="1" dirty="0" err="1">
                <a:latin typeface="Century Gothic" panose="020B0502020202020204" pitchFamily="34" charset="0"/>
                <a:cs typeface="AkayaTelivigala" pitchFamily="2" charset="77"/>
              </a:rPr>
              <a:t>Ruský</a:t>
            </a:r>
            <a:r>
              <a:rPr lang="en-GB" sz="2000" b="1" dirty="0">
                <a:latin typeface="Century Gothic" panose="020B0502020202020204" pitchFamily="34" charset="0"/>
                <a:cs typeface="AkayaTelivigala" pitchFamily="2" charset="77"/>
              </a:rPr>
              <a:t> </a:t>
            </a:r>
            <a:r>
              <a:rPr lang="en-GB" sz="2000" b="1" dirty="0" err="1">
                <a:latin typeface="Century Gothic" panose="020B0502020202020204" pitchFamily="34" charset="0"/>
                <a:cs typeface="AkayaTelivigala" pitchFamily="2" charset="77"/>
              </a:rPr>
              <a:t>národní</a:t>
            </a:r>
            <a:r>
              <a:rPr lang="en-GB" sz="2000" b="1" dirty="0">
                <a:latin typeface="Century Gothic" panose="020B0502020202020204" pitchFamily="34" charset="0"/>
                <a:cs typeface="AkayaTelivigala" pitchFamily="2" charset="77"/>
              </a:rPr>
              <a:t> </a:t>
            </a:r>
            <a:r>
              <a:rPr lang="en-GB" sz="2000" b="1" dirty="0" err="1">
                <a:latin typeface="Century Gothic" panose="020B0502020202020204" pitchFamily="34" charset="0"/>
                <a:cs typeface="AkayaTelivigala" pitchFamily="2" charset="77"/>
              </a:rPr>
              <a:t>korpus</a:t>
            </a:r>
            <a:r>
              <a:rPr lang="en-GB" sz="2000" dirty="0">
                <a:latin typeface="Century Gothic" panose="020B0502020202020204" pitchFamily="34" charset="0"/>
                <a:cs typeface="AkayaTelivigala" pitchFamily="2" charset="77"/>
              </a:rPr>
              <a:t> je </a:t>
            </a:r>
            <a:r>
              <a:rPr lang="en-GB" sz="2000" dirty="0" err="1">
                <a:latin typeface="Century Gothic" panose="020B0502020202020204" pitchFamily="34" charset="0"/>
                <a:cs typeface="AkayaTelivigala" pitchFamily="2" charset="77"/>
              </a:rPr>
              <a:t>sbírka</a:t>
            </a:r>
            <a:r>
              <a:rPr lang="en-GB" sz="2000" dirty="0">
                <a:latin typeface="Century Gothic" panose="020B0502020202020204" pitchFamily="34" charset="0"/>
                <a:cs typeface="AkayaTelivigala" pitchFamily="2" charset="77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  <a:cs typeface="AkayaTelivigala" pitchFamily="2" charset="77"/>
              </a:rPr>
              <a:t>textů</a:t>
            </a:r>
            <a:r>
              <a:rPr lang="en-GB" sz="2000" dirty="0">
                <a:latin typeface="Century Gothic" panose="020B0502020202020204" pitchFamily="34" charset="0"/>
                <a:cs typeface="AkayaTelivigala" pitchFamily="2" charset="77"/>
              </a:rPr>
              <a:t> v </a:t>
            </a:r>
            <a:r>
              <a:rPr lang="cs-CZ" sz="2000" dirty="0">
                <a:latin typeface="Century Gothic" panose="020B0502020202020204" pitchFamily="34" charset="0"/>
                <a:cs typeface="AkayaTelivigala" pitchFamily="2" charset="77"/>
              </a:rPr>
              <a:t>RJ</a:t>
            </a:r>
            <a:r>
              <a:rPr lang="en-GB" sz="2000" dirty="0">
                <a:latin typeface="Century Gothic" panose="020B0502020202020204" pitchFamily="34" charset="0"/>
                <a:cs typeface="AkayaTelivigala" pitchFamily="2" charset="77"/>
              </a:rPr>
              <a:t> o </a:t>
            </a:r>
            <a:r>
              <a:rPr lang="en-GB" sz="2000" dirty="0" err="1">
                <a:latin typeface="Century Gothic" panose="020B0502020202020204" pitchFamily="34" charset="0"/>
                <a:cs typeface="AkayaTelivigala" pitchFamily="2" charset="77"/>
              </a:rPr>
              <a:t>celkovém</a:t>
            </a:r>
            <a:r>
              <a:rPr lang="en-GB" sz="2000" dirty="0">
                <a:latin typeface="Century Gothic" panose="020B0502020202020204" pitchFamily="34" charset="0"/>
                <a:cs typeface="AkayaTelivigala" pitchFamily="2" charset="77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  <a:cs typeface="AkayaTelivigala" pitchFamily="2" charset="77"/>
              </a:rPr>
              <a:t>rozsahu</a:t>
            </a:r>
            <a:r>
              <a:rPr lang="en-GB" sz="2000" dirty="0">
                <a:latin typeface="Century Gothic" panose="020B0502020202020204" pitchFamily="34" charset="0"/>
                <a:cs typeface="AkayaTelivigala" pitchFamily="2" charset="77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  <a:cs typeface="AkayaTelivigala" pitchFamily="2" charset="77"/>
              </a:rPr>
              <a:t>více</a:t>
            </a:r>
            <a:r>
              <a:rPr lang="en-GB" sz="2000" dirty="0">
                <a:latin typeface="Century Gothic" panose="020B0502020202020204" pitchFamily="34" charset="0"/>
                <a:cs typeface="AkayaTelivigala" pitchFamily="2" charset="77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  <a:cs typeface="AkayaTelivigala" pitchFamily="2" charset="77"/>
              </a:rPr>
              <a:t>než</a:t>
            </a:r>
            <a:r>
              <a:rPr lang="en-GB" sz="2000" dirty="0">
                <a:latin typeface="Century Gothic" panose="020B0502020202020204" pitchFamily="34" charset="0"/>
                <a:cs typeface="AkayaTelivigala" pitchFamily="2" charset="77"/>
              </a:rPr>
              <a:t> 2 </a:t>
            </a:r>
            <a:r>
              <a:rPr lang="en-GB" sz="2000" dirty="0" err="1">
                <a:latin typeface="Century Gothic" panose="020B0502020202020204" pitchFamily="34" charset="0"/>
                <a:cs typeface="AkayaTelivigala" pitchFamily="2" charset="77"/>
              </a:rPr>
              <a:t>miliardy</a:t>
            </a:r>
            <a:r>
              <a:rPr lang="en-GB" sz="2000" dirty="0">
                <a:latin typeface="Century Gothic" panose="020B0502020202020204" pitchFamily="34" charset="0"/>
                <a:cs typeface="AkayaTelivigala" pitchFamily="2" charset="77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  <a:cs typeface="AkayaTelivigala" pitchFamily="2" charset="77"/>
              </a:rPr>
              <a:t>slov</a:t>
            </a:r>
            <a:r>
              <a:rPr lang="en-GB" sz="2000" dirty="0">
                <a:latin typeface="Century Gothic" panose="020B0502020202020204" pitchFamily="34" charset="0"/>
                <a:cs typeface="AkayaTelivigala" pitchFamily="2" charset="77"/>
              </a:rPr>
              <a:t>, </a:t>
            </a:r>
            <a:r>
              <a:rPr lang="en-GB" sz="2000" dirty="0" err="1">
                <a:latin typeface="Century Gothic" panose="020B0502020202020204" pitchFamily="34" charset="0"/>
                <a:cs typeface="AkayaTelivigala" pitchFamily="2" charset="77"/>
              </a:rPr>
              <a:t>uspořádaná</a:t>
            </a:r>
            <a:r>
              <a:rPr lang="en-GB" sz="2000" dirty="0">
                <a:latin typeface="Century Gothic" panose="020B0502020202020204" pitchFamily="34" charset="0"/>
                <a:cs typeface="AkayaTelivigala" pitchFamily="2" charset="77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  <a:cs typeface="AkayaTelivigala" pitchFamily="2" charset="77"/>
              </a:rPr>
              <a:t>podle</a:t>
            </a:r>
            <a:r>
              <a:rPr lang="en-GB" sz="2000" dirty="0">
                <a:latin typeface="Century Gothic" panose="020B0502020202020204" pitchFamily="34" charset="0"/>
                <a:cs typeface="AkayaTelivigala" pitchFamily="2" charset="77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  <a:cs typeface="AkayaTelivigala" pitchFamily="2" charset="77"/>
              </a:rPr>
              <a:t>času</a:t>
            </a:r>
            <a:r>
              <a:rPr lang="en-GB" sz="2000" dirty="0">
                <a:latin typeface="Century Gothic" panose="020B0502020202020204" pitchFamily="34" charset="0"/>
                <a:cs typeface="AkayaTelivigala" pitchFamily="2" charset="77"/>
              </a:rPr>
              <a:t>, </a:t>
            </a:r>
            <a:r>
              <a:rPr lang="en-GB" sz="2000" dirty="0" err="1">
                <a:latin typeface="Century Gothic" panose="020B0502020202020204" pitchFamily="34" charset="0"/>
                <a:cs typeface="AkayaTelivigala" pitchFamily="2" charset="77"/>
              </a:rPr>
              <a:t>oblasti</a:t>
            </a:r>
            <a:r>
              <a:rPr lang="en-GB" sz="2000" dirty="0">
                <a:latin typeface="Century Gothic" panose="020B0502020202020204" pitchFamily="34" charset="0"/>
                <a:cs typeface="AkayaTelivigala" pitchFamily="2" charset="77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  <a:cs typeface="AkayaTelivigala" pitchFamily="2" charset="77"/>
              </a:rPr>
              <a:t>užití</a:t>
            </a:r>
            <a:r>
              <a:rPr lang="en-GB" sz="2000" dirty="0">
                <a:latin typeface="Century Gothic" panose="020B0502020202020204" pitchFamily="34" charset="0"/>
                <a:cs typeface="AkayaTelivigala" pitchFamily="2" charset="77"/>
              </a:rPr>
              <a:t>, </a:t>
            </a:r>
            <a:r>
              <a:rPr lang="en-GB" sz="2000" dirty="0" err="1">
                <a:latin typeface="Century Gothic" panose="020B0502020202020204" pitchFamily="34" charset="0"/>
                <a:cs typeface="AkayaTelivigala" pitchFamily="2" charset="77"/>
              </a:rPr>
              <a:t>žánrů</a:t>
            </a:r>
            <a:r>
              <a:rPr lang="en-GB" sz="2000" dirty="0">
                <a:latin typeface="Century Gothic" panose="020B0502020202020204" pitchFamily="34" charset="0"/>
                <a:cs typeface="AkayaTelivigala" pitchFamily="2" charset="77"/>
              </a:rPr>
              <a:t> a </a:t>
            </a:r>
            <a:r>
              <a:rPr lang="en-GB" sz="2000" dirty="0" err="1">
                <a:latin typeface="Century Gothic" panose="020B0502020202020204" pitchFamily="34" charset="0"/>
                <a:cs typeface="AkayaTelivigala" pitchFamily="2" charset="77"/>
              </a:rPr>
              <a:t>typů</a:t>
            </a:r>
            <a:r>
              <a:rPr lang="en-GB" sz="2000" dirty="0">
                <a:latin typeface="Century Gothic" panose="020B0502020202020204" pitchFamily="34" charset="0"/>
                <a:cs typeface="AkayaTelivigala" pitchFamily="2" charset="77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  <a:cs typeface="AkayaTelivigala" pitchFamily="2" charset="77"/>
              </a:rPr>
              <a:t>textů</a:t>
            </a:r>
            <a:r>
              <a:rPr lang="en-GB" sz="2000" dirty="0">
                <a:latin typeface="Century Gothic" panose="020B0502020202020204" pitchFamily="34" charset="0"/>
                <a:cs typeface="AkayaTelivigala" pitchFamily="2" charset="77"/>
              </a:rPr>
              <a:t>.</a:t>
            </a:r>
            <a:endParaRPr lang="ru-RU" sz="2000" dirty="0">
              <a:latin typeface="Century Gothic" panose="020B0502020202020204" pitchFamily="34" charset="0"/>
              <a:cs typeface="AkayaTelivigala" pitchFamily="2" charset="77"/>
            </a:endParaRPr>
          </a:p>
          <a:p>
            <a:r>
              <a:rPr lang="en-GB" sz="2000" dirty="0" err="1">
                <a:latin typeface="Century Gothic" panose="020B0502020202020204" pitchFamily="34" charset="0"/>
              </a:rPr>
              <a:t>Každé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užití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slova</a:t>
            </a:r>
            <a:r>
              <a:rPr lang="en-GB" sz="2000" dirty="0">
                <a:latin typeface="Century Gothic" panose="020B0502020202020204" pitchFamily="34" charset="0"/>
              </a:rPr>
              <a:t> v </a:t>
            </a:r>
            <a:r>
              <a:rPr lang="en-GB" sz="2000" dirty="0" err="1">
                <a:latin typeface="Century Gothic" panose="020B0502020202020204" pitchFamily="34" charset="0"/>
              </a:rPr>
              <a:t>korpusu</a:t>
            </a:r>
            <a:r>
              <a:rPr lang="en-GB" sz="2000" dirty="0">
                <a:latin typeface="Century Gothic" panose="020B0502020202020204" pitchFamily="34" charset="0"/>
              </a:rPr>
              <a:t> je </a:t>
            </a:r>
            <a:r>
              <a:rPr lang="en-GB" sz="2000" b="1" dirty="0" err="1">
                <a:latin typeface="Century Gothic" panose="020B0502020202020204" pitchFamily="34" charset="0"/>
              </a:rPr>
              <a:t>morfologicky</a:t>
            </a:r>
            <a:r>
              <a:rPr lang="en-GB" sz="2000" dirty="0">
                <a:latin typeface="Century Gothic" panose="020B0502020202020204" pitchFamily="34" charset="0"/>
              </a:rPr>
              <a:t> a </a:t>
            </a:r>
            <a:r>
              <a:rPr lang="en-GB" sz="2000" b="1" dirty="0" err="1">
                <a:latin typeface="Century Gothic" panose="020B0502020202020204" pitchFamily="34" charset="0"/>
              </a:rPr>
              <a:t>sémanticky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anotováno</a:t>
            </a:r>
            <a:r>
              <a:rPr lang="en-GB" sz="2000" dirty="0">
                <a:latin typeface="Century Gothic" panose="020B0502020202020204" pitchFamily="34" charset="0"/>
              </a:rPr>
              <a:t> a </a:t>
            </a:r>
            <a:r>
              <a:rPr lang="en-GB" sz="2000" dirty="0" err="1">
                <a:latin typeface="Century Gothic" panose="020B0502020202020204" pitchFamily="34" charset="0"/>
              </a:rPr>
              <a:t>každý</a:t>
            </a:r>
            <a:r>
              <a:rPr lang="en-GB" sz="2000" dirty="0">
                <a:latin typeface="Century Gothic" panose="020B0502020202020204" pitchFamily="34" charset="0"/>
              </a:rPr>
              <a:t> text </a:t>
            </a:r>
            <a:r>
              <a:rPr lang="en-GB" sz="2000" dirty="0" err="1">
                <a:latin typeface="Century Gothic" panose="020B0502020202020204" pitchFamily="34" charset="0"/>
              </a:rPr>
              <a:t>obsahuje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metatextové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informace</a:t>
            </a:r>
            <a:r>
              <a:rPr lang="en-GB" sz="2000" dirty="0">
                <a:latin typeface="Century Gothic" panose="020B0502020202020204" pitchFamily="34" charset="0"/>
              </a:rPr>
              <a:t> (datum </a:t>
            </a:r>
            <a:r>
              <a:rPr lang="en-GB" sz="2000" dirty="0" err="1">
                <a:latin typeface="Century Gothic" panose="020B0502020202020204" pitchFamily="34" charset="0"/>
              </a:rPr>
              <a:t>vzniku</a:t>
            </a:r>
            <a:r>
              <a:rPr lang="en-GB" sz="2000" dirty="0">
                <a:latin typeface="Century Gothic" panose="020B0502020202020204" pitchFamily="34" charset="0"/>
              </a:rPr>
              <a:t>, </a:t>
            </a:r>
            <a:r>
              <a:rPr lang="en-GB" sz="2000" dirty="0" err="1">
                <a:latin typeface="Century Gothic" panose="020B0502020202020204" pitchFamily="34" charset="0"/>
              </a:rPr>
              <a:t>autor</a:t>
            </a:r>
            <a:r>
              <a:rPr lang="en-GB" sz="2000" dirty="0">
                <a:latin typeface="Century Gothic" panose="020B0502020202020204" pitchFamily="34" charset="0"/>
              </a:rPr>
              <a:t>, </a:t>
            </a:r>
            <a:r>
              <a:rPr lang="en-GB" sz="2000" dirty="0" err="1">
                <a:latin typeface="Century Gothic" panose="020B0502020202020204" pitchFamily="34" charset="0"/>
              </a:rPr>
              <a:t>název</a:t>
            </a:r>
            <a:r>
              <a:rPr lang="en-GB" sz="2000" dirty="0">
                <a:latin typeface="Century Gothic" panose="020B0502020202020204" pitchFamily="34" charset="0"/>
              </a:rPr>
              <a:t>, </a:t>
            </a:r>
            <a:r>
              <a:rPr lang="en-GB" sz="2000" dirty="0" err="1">
                <a:latin typeface="Century Gothic" panose="020B0502020202020204" pitchFamily="34" charset="0"/>
              </a:rPr>
              <a:t>žánr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apod</a:t>
            </a:r>
            <a:r>
              <a:rPr lang="en-GB" sz="2000" dirty="0">
                <a:latin typeface="Century Gothic" panose="020B0502020202020204" pitchFamily="34" charset="0"/>
              </a:rPr>
              <a:t>.).</a:t>
            </a:r>
            <a:endParaRPr lang="en-CZ" sz="2000" dirty="0">
              <a:latin typeface="Century Gothic" panose="020B0502020202020204" pitchFamily="34" charset="0"/>
              <a:cs typeface="AkayaTelivigala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4348FD-7B3C-571D-2292-DC1B4ECDF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8424" y="1987550"/>
            <a:ext cx="5365375" cy="268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693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3C9E6-B19F-B748-3427-7B733B568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034B3E4-23BF-EC5B-5BFA-8E6ABCDC5A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8188" y="0"/>
            <a:ext cx="10715624" cy="6858000"/>
          </a:xfrm>
          <a:prstGeom prst="rect">
            <a:avLst/>
          </a:prstGeom>
        </p:spPr>
      </p:pic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C2F53E75-6BD3-FE53-E42C-D65C695F9E43}"/>
              </a:ext>
            </a:extLst>
          </p:cNvPr>
          <p:cNvSpPr/>
          <p:nvPr/>
        </p:nvSpPr>
        <p:spPr>
          <a:xfrm>
            <a:off x="2721985" y="2171701"/>
            <a:ext cx="6837218" cy="1485899"/>
          </a:xfrm>
          <a:custGeom>
            <a:avLst/>
            <a:gdLst>
              <a:gd name="csX0" fmla="*/ 0 w 6837218"/>
              <a:gd name="csY0" fmla="*/ 247655 h 1485899"/>
              <a:gd name="csX1" fmla="*/ 247655 w 6837218"/>
              <a:gd name="csY1" fmla="*/ 0 h 1485899"/>
              <a:gd name="csX2" fmla="*/ 675758 w 6837218"/>
              <a:gd name="csY2" fmla="*/ 0 h 1485899"/>
              <a:gd name="csX3" fmla="*/ 1139536 w 6837218"/>
              <a:gd name="csY3" fmla="*/ 0 h 1485899"/>
              <a:gd name="csX4" fmla="*/ 733651 w 6837218"/>
              <a:gd name="csY4" fmla="*/ -377968 h 1485899"/>
              <a:gd name="csX5" fmla="*/ 342800 w 6837218"/>
              <a:gd name="csY5" fmla="*/ -741936 h 1485899"/>
              <a:gd name="csX6" fmla="*/ -363740 w 6837218"/>
              <a:gd name="csY6" fmla="*/ -1399880 h 1485899"/>
              <a:gd name="csX7" fmla="*/ 171690 w 6837218"/>
              <a:gd name="csY7" fmla="*/ -1166567 h 1485899"/>
              <a:gd name="csX8" fmla="*/ 707120 w 6837218"/>
              <a:gd name="csY8" fmla="*/ -933253 h 1485899"/>
              <a:gd name="csX9" fmla="*/ 1274676 w 6837218"/>
              <a:gd name="csY9" fmla="*/ -685941 h 1485899"/>
              <a:gd name="csX10" fmla="*/ 1874358 w 6837218"/>
              <a:gd name="csY10" fmla="*/ -424630 h 1485899"/>
              <a:gd name="csX11" fmla="*/ 2848841 w 6837218"/>
              <a:gd name="csY11" fmla="*/ 0 h 1485899"/>
              <a:gd name="csX12" fmla="*/ 3458044 w 6837218"/>
              <a:gd name="csY12" fmla="*/ 0 h 1485899"/>
              <a:gd name="csX13" fmla="*/ 3955026 w 6837218"/>
              <a:gd name="csY13" fmla="*/ 0 h 1485899"/>
              <a:gd name="csX14" fmla="*/ 4452008 w 6837218"/>
              <a:gd name="csY14" fmla="*/ 0 h 1485899"/>
              <a:gd name="csX15" fmla="*/ 4948989 w 6837218"/>
              <a:gd name="csY15" fmla="*/ 0 h 1485899"/>
              <a:gd name="csX16" fmla="*/ 5520785 w 6837218"/>
              <a:gd name="csY16" fmla="*/ 0 h 1485899"/>
              <a:gd name="csX17" fmla="*/ 6055174 w 6837218"/>
              <a:gd name="csY17" fmla="*/ 0 h 1485899"/>
              <a:gd name="csX18" fmla="*/ 6589563 w 6837218"/>
              <a:gd name="csY18" fmla="*/ 0 h 1485899"/>
              <a:gd name="csX19" fmla="*/ 6837218 w 6837218"/>
              <a:gd name="csY19" fmla="*/ 247655 h 1485899"/>
              <a:gd name="csX20" fmla="*/ 6837218 w 6837218"/>
              <a:gd name="csY20" fmla="*/ 247650 h 1485899"/>
              <a:gd name="csX21" fmla="*/ 6837218 w 6837218"/>
              <a:gd name="csY21" fmla="*/ 247650 h 1485899"/>
              <a:gd name="csX22" fmla="*/ 6837218 w 6837218"/>
              <a:gd name="csY22" fmla="*/ 619125 h 1485899"/>
              <a:gd name="csX23" fmla="*/ 6837218 w 6837218"/>
              <a:gd name="csY23" fmla="*/ 941067 h 1485899"/>
              <a:gd name="csX24" fmla="*/ 6837218 w 6837218"/>
              <a:gd name="csY24" fmla="*/ 1238244 h 1485899"/>
              <a:gd name="csX25" fmla="*/ 6589563 w 6837218"/>
              <a:gd name="csY25" fmla="*/ 1485899 h 1485899"/>
              <a:gd name="csX26" fmla="*/ 6055174 w 6837218"/>
              <a:gd name="csY26" fmla="*/ 1485899 h 1485899"/>
              <a:gd name="csX27" fmla="*/ 5595600 w 6837218"/>
              <a:gd name="csY27" fmla="*/ 1485899 h 1485899"/>
              <a:gd name="csX28" fmla="*/ 5136025 w 6837218"/>
              <a:gd name="csY28" fmla="*/ 1485899 h 1485899"/>
              <a:gd name="csX29" fmla="*/ 4676451 w 6837218"/>
              <a:gd name="csY29" fmla="*/ 1485899 h 1485899"/>
              <a:gd name="csX30" fmla="*/ 4216876 w 6837218"/>
              <a:gd name="csY30" fmla="*/ 1485899 h 1485899"/>
              <a:gd name="csX31" fmla="*/ 3719895 w 6837218"/>
              <a:gd name="csY31" fmla="*/ 1485899 h 1485899"/>
              <a:gd name="csX32" fmla="*/ 2848841 w 6837218"/>
              <a:gd name="csY32" fmla="*/ 1485899 h 1485899"/>
              <a:gd name="csX33" fmla="*/ 2296166 w 6837218"/>
              <a:gd name="csY33" fmla="*/ 1485899 h 1485899"/>
              <a:gd name="csX34" fmla="*/ 1743490 w 6837218"/>
              <a:gd name="csY34" fmla="*/ 1485899 h 1485899"/>
              <a:gd name="csX35" fmla="*/ 1139536 w 6837218"/>
              <a:gd name="csY35" fmla="*/ 1485899 h 1485899"/>
              <a:gd name="csX36" fmla="*/ 1139536 w 6837218"/>
              <a:gd name="csY36" fmla="*/ 1485899 h 1485899"/>
              <a:gd name="csX37" fmla="*/ 720352 w 6837218"/>
              <a:gd name="csY37" fmla="*/ 1485899 h 1485899"/>
              <a:gd name="csX38" fmla="*/ 247655 w 6837218"/>
              <a:gd name="csY38" fmla="*/ 1485899 h 1485899"/>
              <a:gd name="csX39" fmla="*/ 0 w 6837218"/>
              <a:gd name="csY39" fmla="*/ 1238244 h 1485899"/>
              <a:gd name="csX40" fmla="*/ 0 w 6837218"/>
              <a:gd name="csY40" fmla="*/ 941067 h 1485899"/>
              <a:gd name="csX41" fmla="*/ 0 w 6837218"/>
              <a:gd name="csY41" fmla="*/ 619125 h 1485899"/>
              <a:gd name="csX42" fmla="*/ 0 w 6837218"/>
              <a:gd name="csY42" fmla="*/ 247650 h 1485899"/>
              <a:gd name="csX43" fmla="*/ 0 w 6837218"/>
              <a:gd name="csY43" fmla="*/ 247650 h 1485899"/>
              <a:gd name="csX44" fmla="*/ 0 w 6837218"/>
              <a:gd name="csY44" fmla="*/ 247655 h 148589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</a:cxnLst>
            <a:rect l="l" t="t" r="r" b="b"/>
            <a:pathLst>
              <a:path w="6837218" h="1485899" fill="none" extrusionOk="0">
                <a:moveTo>
                  <a:pt x="0" y="247655"/>
                </a:moveTo>
                <a:cubicBezTo>
                  <a:pt x="6724" y="99556"/>
                  <a:pt x="91599" y="26934"/>
                  <a:pt x="247655" y="0"/>
                </a:cubicBezTo>
                <a:cubicBezTo>
                  <a:pt x="423828" y="-36499"/>
                  <a:pt x="506857" y="8178"/>
                  <a:pt x="675758" y="0"/>
                </a:cubicBezTo>
                <a:cubicBezTo>
                  <a:pt x="844659" y="-8178"/>
                  <a:pt x="1023681" y="7262"/>
                  <a:pt x="1139536" y="0"/>
                </a:cubicBezTo>
                <a:cubicBezTo>
                  <a:pt x="1030082" y="-66893"/>
                  <a:pt x="864639" y="-263270"/>
                  <a:pt x="733651" y="-377968"/>
                </a:cubicBezTo>
                <a:cubicBezTo>
                  <a:pt x="602663" y="-492666"/>
                  <a:pt x="457010" y="-689874"/>
                  <a:pt x="342800" y="-741936"/>
                </a:cubicBezTo>
                <a:cubicBezTo>
                  <a:pt x="228590" y="-793998"/>
                  <a:pt x="-144768" y="-1220293"/>
                  <a:pt x="-363740" y="-1399880"/>
                </a:cubicBezTo>
                <a:cubicBezTo>
                  <a:pt x="-116809" y="-1303425"/>
                  <a:pt x="-1251" y="-1206013"/>
                  <a:pt x="171690" y="-1166567"/>
                </a:cubicBezTo>
                <a:cubicBezTo>
                  <a:pt x="344631" y="-1127120"/>
                  <a:pt x="469614" y="-968176"/>
                  <a:pt x="707120" y="-933253"/>
                </a:cubicBezTo>
                <a:cubicBezTo>
                  <a:pt x="944626" y="-898331"/>
                  <a:pt x="1073360" y="-736702"/>
                  <a:pt x="1274676" y="-685941"/>
                </a:cubicBezTo>
                <a:cubicBezTo>
                  <a:pt x="1475992" y="-635180"/>
                  <a:pt x="1662413" y="-470719"/>
                  <a:pt x="1874358" y="-424630"/>
                </a:cubicBezTo>
                <a:cubicBezTo>
                  <a:pt x="2086303" y="-378541"/>
                  <a:pt x="2338482" y="-141513"/>
                  <a:pt x="2848841" y="0"/>
                </a:cubicBezTo>
                <a:cubicBezTo>
                  <a:pt x="3076605" y="-20252"/>
                  <a:pt x="3274352" y="644"/>
                  <a:pt x="3458044" y="0"/>
                </a:cubicBezTo>
                <a:cubicBezTo>
                  <a:pt x="3641736" y="-644"/>
                  <a:pt x="3719368" y="3545"/>
                  <a:pt x="3955026" y="0"/>
                </a:cubicBezTo>
                <a:cubicBezTo>
                  <a:pt x="4190684" y="-3545"/>
                  <a:pt x="4258404" y="39210"/>
                  <a:pt x="4452008" y="0"/>
                </a:cubicBezTo>
                <a:cubicBezTo>
                  <a:pt x="4645612" y="-39210"/>
                  <a:pt x="4770060" y="11125"/>
                  <a:pt x="4948989" y="0"/>
                </a:cubicBezTo>
                <a:cubicBezTo>
                  <a:pt x="5127918" y="-11125"/>
                  <a:pt x="5377699" y="62853"/>
                  <a:pt x="5520785" y="0"/>
                </a:cubicBezTo>
                <a:cubicBezTo>
                  <a:pt x="5663871" y="-62853"/>
                  <a:pt x="5796033" y="47408"/>
                  <a:pt x="6055174" y="0"/>
                </a:cubicBezTo>
                <a:cubicBezTo>
                  <a:pt x="6314315" y="-47408"/>
                  <a:pt x="6375107" y="55780"/>
                  <a:pt x="6589563" y="0"/>
                </a:cubicBezTo>
                <a:cubicBezTo>
                  <a:pt x="6744823" y="-35385"/>
                  <a:pt x="6843420" y="104428"/>
                  <a:pt x="6837218" y="247655"/>
                </a:cubicBezTo>
                <a:lnTo>
                  <a:pt x="6837218" y="247650"/>
                </a:lnTo>
                <a:lnTo>
                  <a:pt x="6837218" y="247650"/>
                </a:lnTo>
                <a:cubicBezTo>
                  <a:pt x="6859975" y="348187"/>
                  <a:pt x="6801774" y="447857"/>
                  <a:pt x="6837218" y="619125"/>
                </a:cubicBezTo>
                <a:cubicBezTo>
                  <a:pt x="6857593" y="752542"/>
                  <a:pt x="6800406" y="783275"/>
                  <a:pt x="6837218" y="941067"/>
                </a:cubicBezTo>
                <a:cubicBezTo>
                  <a:pt x="6874030" y="1098859"/>
                  <a:pt x="6817312" y="1109334"/>
                  <a:pt x="6837218" y="1238244"/>
                </a:cubicBezTo>
                <a:cubicBezTo>
                  <a:pt x="6863657" y="1352536"/>
                  <a:pt x="6739179" y="1481228"/>
                  <a:pt x="6589563" y="1485899"/>
                </a:cubicBezTo>
                <a:cubicBezTo>
                  <a:pt x="6471516" y="1488594"/>
                  <a:pt x="6297533" y="1484817"/>
                  <a:pt x="6055174" y="1485899"/>
                </a:cubicBezTo>
                <a:cubicBezTo>
                  <a:pt x="5812815" y="1486981"/>
                  <a:pt x="5790696" y="1431920"/>
                  <a:pt x="5595600" y="1485899"/>
                </a:cubicBezTo>
                <a:cubicBezTo>
                  <a:pt x="5400504" y="1539878"/>
                  <a:pt x="5363541" y="1467863"/>
                  <a:pt x="5136025" y="1485899"/>
                </a:cubicBezTo>
                <a:cubicBezTo>
                  <a:pt x="4908510" y="1503935"/>
                  <a:pt x="4800748" y="1466821"/>
                  <a:pt x="4676451" y="1485899"/>
                </a:cubicBezTo>
                <a:cubicBezTo>
                  <a:pt x="4552154" y="1504977"/>
                  <a:pt x="4359799" y="1447986"/>
                  <a:pt x="4216876" y="1485899"/>
                </a:cubicBezTo>
                <a:cubicBezTo>
                  <a:pt x="4073954" y="1523812"/>
                  <a:pt x="3868356" y="1484070"/>
                  <a:pt x="3719895" y="1485899"/>
                </a:cubicBezTo>
                <a:cubicBezTo>
                  <a:pt x="3571434" y="1487728"/>
                  <a:pt x="3220232" y="1455296"/>
                  <a:pt x="2848841" y="1485899"/>
                </a:cubicBezTo>
                <a:cubicBezTo>
                  <a:pt x="2668827" y="1524261"/>
                  <a:pt x="2520285" y="1453529"/>
                  <a:pt x="2296166" y="1485899"/>
                </a:cubicBezTo>
                <a:cubicBezTo>
                  <a:pt x="2072048" y="1518269"/>
                  <a:pt x="1911188" y="1453360"/>
                  <a:pt x="1743490" y="1485899"/>
                </a:cubicBezTo>
                <a:cubicBezTo>
                  <a:pt x="1575792" y="1518438"/>
                  <a:pt x="1329961" y="1481197"/>
                  <a:pt x="1139536" y="1485899"/>
                </a:cubicBezTo>
                <a:lnTo>
                  <a:pt x="1139536" y="1485899"/>
                </a:lnTo>
                <a:cubicBezTo>
                  <a:pt x="1010358" y="1496805"/>
                  <a:pt x="892927" y="1440218"/>
                  <a:pt x="720352" y="1485899"/>
                </a:cubicBezTo>
                <a:cubicBezTo>
                  <a:pt x="547777" y="1531580"/>
                  <a:pt x="371430" y="1461859"/>
                  <a:pt x="247655" y="1485899"/>
                </a:cubicBezTo>
                <a:cubicBezTo>
                  <a:pt x="109273" y="1482879"/>
                  <a:pt x="32883" y="1387129"/>
                  <a:pt x="0" y="1238244"/>
                </a:cubicBezTo>
                <a:cubicBezTo>
                  <a:pt x="-11814" y="1145369"/>
                  <a:pt x="24403" y="1068762"/>
                  <a:pt x="0" y="941067"/>
                </a:cubicBezTo>
                <a:cubicBezTo>
                  <a:pt x="-24403" y="813372"/>
                  <a:pt x="27050" y="738139"/>
                  <a:pt x="0" y="619125"/>
                </a:cubicBezTo>
                <a:cubicBezTo>
                  <a:pt x="-31833" y="505923"/>
                  <a:pt x="39424" y="404301"/>
                  <a:pt x="0" y="247650"/>
                </a:cubicBezTo>
                <a:lnTo>
                  <a:pt x="0" y="247650"/>
                </a:lnTo>
                <a:lnTo>
                  <a:pt x="0" y="247655"/>
                </a:lnTo>
                <a:close/>
              </a:path>
              <a:path w="6837218" h="1485899" stroke="0" extrusionOk="0">
                <a:moveTo>
                  <a:pt x="0" y="247655"/>
                </a:moveTo>
                <a:cubicBezTo>
                  <a:pt x="-11739" y="103638"/>
                  <a:pt x="73272" y="14115"/>
                  <a:pt x="247655" y="0"/>
                </a:cubicBezTo>
                <a:cubicBezTo>
                  <a:pt x="407963" y="-39457"/>
                  <a:pt x="583515" y="24161"/>
                  <a:pt x="711433" y="0"/>
                </a:cubicBezTo>
                <a:cubicBezTo>
                  <a:pt x="839351" y="-24161"/>
                  <a:pt x="1045493" y="11627"/>
                  <a:pt x="1139536" y="0"/>
                </a:cubicBezTo>
                <a:cubicBezTo>
                  <a:pt x="991712" y="-67311"/>
                  <a:pt x="979389" y="-208540"/>
                  <a:pt x="793783" y="-321972"/>
                </a:cubicBezTo>
                <a:cubicBezTo>
                  <a:pt x="608177" y="-435404"/>
                  <a:pt x="556105" y="-585787"/>
                  <a:pt x="387898" y="-699940"/>
                </a:cubicBezTo>
                <a:cubicBezTo>
                  <a:pt x="219691" y="-814093"/>
                  <a:pt x="162449" y="-937770"/>
                  <a:pt x="42145" y="-1021912"/>
                </a:cubicBezTo>
                <a:cubicBezTo>
                  <a:pt x="-78159" y="-1106054"/>
                  <a:pt x="-260533" y="-1314460"/>
                  <a:pt x="-363740" y="-1399880"/>
                </a:cubicBezTo>
                <a:cubicBezTo>
                  <a:pt x="-114803" y="-1332220"/>
                  <a:pt x="-21486" y="-1226981"/>
                  <a:pt x="235942" y="-1138569"/>
                </a:cubicBezTo>
                <a:cubicBezTo>
                  <a:pt x="493370" y="-1050156"/>
                  <a:pt x="478604" y="-980609"/>
                  <a:pt x="707120" y="-933253"/>
                </a:cubicBezTo>
                <a:cubicBezTo>
                  <a:pt x="935636" y="-885897"/>
                  <a:pt x="1010267" y="-797619"/>
                  <a:pt x="1242551" y="-699940"/>
                </a:cubicBezTo>
                <a:cubicBezTo>
                  <a:pt x="1474835" y="-602261"/>
                  <a:pt x="1655146" y="-470831"/>
                  <a:pt x="1810106" y="-452628"/>
                </a:cubicBezTo>
                <a:cubicBezTo>
                  <a:pt x="1965066" y="-434425"/>
                  <a:pt x="2078454" y="-308830"/>
                  <a:pt x="2249159" y="-261311"/>
                </a:cubicBezTo>
                <a:cubicBezTo>
                  <a:pt x="2419864" y="-213792"/>
                  <a:pt x="2688720" y="-32661"/>
                  <a:pt x="2848841" y="0"/>
                </a:cubicBezTo>
                <a:cubicBezTo>
                  <a:pt x="3031037" y="-41547"/>
                  <a:pt x="3171886" y="57848"/>
                  <a:pt x="3383230" y="0"/>
                </a:cubicBezTo>
                <a:cubicBezTo>
                  <a:pt x="3594574" y="-57848"/>
                  <a:pt x="3708537" y="260"/>
                  <a:pt x="3917619" y="0"/>
                </a:cubicBezTo>
                <a:cubicBezTo>
                  <a:pt x="4126701" y="-260"/>
                  <a:pt x="4271517" y="52980"/>
                  <a:pt x="4526822" y="0"/>
                </a:cubicBezTo>
                <a:cubicBezTo>
                  <a:pt x="4782127" y="-52980"/>
                  <a:pt x="4795297" y="22970"/>
                  <a:pt x="5061211" y="0"/>
                </a:cubicBezTo>
                <a:cubicBezTo>
                  <a:pt x="5327125" y="-22970"/>
                  <a:pt x="5347424" y="30934"/>
                  <a:pt x="5483378" y="0"/>
                </a:cubicBezTo>
                <a:cubicBezTo>
                  <a:pt x="5619332" y="-30934"/>
                  <a:pt x="5822112" y="3092"/>
                  <a:pt x="5942952" y="0"/>
                </a:cubicBezTo>
                <a:cubicBezTo>
                  <a:pt x="6063792" y="-3092"/>
                  <a:pt x="6386643" y="42593"/>
                  <a:pt x="6589563" y="0"/>
                </a:cubicBezTo>
                <a:cubicBezTo>
                  <a:pt x="6760969" y="-7328"/>
                  <a:pt x="6840725" y="144177"/>
                  <a:pt x="6837218" y="247655"/>
                </a:cubicBezTo>
                <a:lnTo>
                  <a:pt x="6837218" y="247650"/>
                </a:lnTo>
                <a:lnTo>
                  <a:pt x="6837218" y="247650"/>
                </a:lnTo>
                <a:cubicBezTo>
                  <a:pt x="6862403" y="359985"/>
                  <a:pt x="6825813" y="506345"/>
                  <a:pt x="6837218" y="619125"/>
                </a:cubicBezTo>
                <a:cubicBezTo>
                  <a:pt x="6854576" y="699603"/>
                  <a:pt x="6810404" y="850880"/>
                  <a:pt x="6837218" y="910111"/>
                </a:cubicBezTo>
                <a:cubicBezTo>
                  <a:pt x="6864032" y="969342"/>
                  <a:pt x="6801138" y="1117714"/>
                  <a:pt x="6837218" y="1238244"/>
                </a:cubicBezTo>
                <a:cubicBezTo>
                  <a:pt x="6822063" y="1354912"/>
                  <a:pt x="6729284" y="1486822"/>
                  <a:pt x="6589563" y="1485899"/>
                </a:cubicBezTo>
                <a:cubicBezTo>
                  <a:pt x="6356946" y="1547032"/>
                  <a:pt x="6284807" y="1426718"/>
                  <a:pt x="6017767" y="1485899"/>
                </a:cubicBezTo>
                <a:cubicBezTo>
                  <a:pt x="5750727" y="1545080"/>
                  <a:pt x="5642438" y="1467544"/>
                  <a:pt x="5520785" y="1485899"/>
                </a:cubicBezTo>
                <a:cubicBezTo>
                  <a:pt x="5399132" y="1504254"/>
                  <a:pt x="5261131" y="1437768"/>
                  <a:pt x="5098618" y="1485899"/>
                </a:cubicBezTo>
                <a:cubicBezTo>
                  <a:pt x="4936105" y="1534030"/>
                  <a:pt x="4654501" y="1451209"/>
                  <a:pt x="4526822" y="1485899"/>
                </a:cubicBezTo>
                <a:cubicBezTo>
                  <a:pt x="4399143" y="1520589"/>
                  <a:pt x="4223250" y="1442655"/>
                  <a:pt x="4067248" y="1485899"/>
                </a:cubicBezTo>
                <a:cubicBezTo>
                  <a:pt x="3911246" y="1529143"/>
                  <a:pt x="3714564" y="1466851"/>
                  <a:pt x="3495452" y="1485899"/>
                </a:cubicBezTo>
                <a:cubicBezTo>
                  <a:pt x="3276340" y="1504947"/>
                  <a:pt x="3016139" y="1449111"/>
                  <a:pt x="2848841" y="1485899"/>
                </a:cubicBezTo>
                <a:cubicBezTo>
                  <a:pt x="2708677" y="1505086"/>
                  <a:pt x="2517524" y="1419589"/>
                  <a:pt x="2296166" y="1485899"/>
                </a:cubicBezTo>
                <a:cubicBezTo>
                  <a:pt x="2074809" y="1552209"/>
                  <a:pt x="1841910" y="1428171"/>
                  <a:pt x="1709304" y="1485899"/>
                </a:cubicBezTo>
                <a:cubicBezTo>
                  <a:pt x="1576698" y="1543627"/>
                  <a:pt x="1363332" y="1437868"/>
                  <a:pt x="1139536" y="1485899"/>
                </a:cubicBezTo>
                <a:lnTo>
                  <a:pt x="1139536" y="1485899"/>
                </a:lnTo>
                <a:cubicBezTo>
                  <a:pt x="1028952" y="1502426"/>
                  <a:pt x="871957" y="1443272"/>
                  <a:pt x="693596" y="1485899"/>
                </a:cubicBezTo>
                <a:cubicBezTo>
                  <a:pt x="515235" y="1528526"/>
                  <a:pt x="377843" y="1462802"/>
                  <a:pt x="247655" y="1485899"/>
                </a:cubicBezTo>
                <a:cubicBezTo>
                  <a:pt x="108116" y="1488642"/>
                  <a:pt x="20762" y="1379680"/>
                  <a:pt x="0" y="1238244"/>
                </a:cubicBezTo>
                <a:cubicBezTo>
                  <a:pt x="-1100" y="1129837"/>
                  <a:pt x="9776" y="1008527"/>
                  <a:pt x="0" y="916302"/>
                </a:cubicBezTo>
                <a:cubicBezTo>
                  <a:pt x="-9776" y="824077"/>
                  <a:pt x="28679" y="755528"/>
                  <a:pt x="0" y="619125"/>
                </a:cubicBezTo>
                <a:cubicBezTo>
                  <a:pt x="-27981" y="501229"/>
                  <a:pt x="16445" y="360087"/>
                  <a:pt x="0" y="247650"/>
                </a:cubicBezTo>
                <a:lnTo>
                  <a:pt x="0" y="247650"/>
                </a:lnTo>
                <a:lnTo>
                  <a:pt x="0" y="247655"/>
                </a:lnTo>
                <a:close/>
              </a:path>
            </a:pathLst>
          </a:custGeom>
          <a:solidFill>
            <a:srgbClr val="FFFFFF">
              <a:alpha val="89804"/>
            </a:srgbClr>
          </a:solidFill>
          <a:ln w="3175">
            <a:extLst>
              <a:ext uri="{C807C97D-BFC1-408E-A445-0C87EB9F89A2}">
                <ask:lineSketchStyleProps xmlns:ask="http://schemas.microsoft.com/office/drawing/2018/sketchyshapes" sd="1219033472">
                  <a:prstGeom prst="wedgeRoundRectCallout">
                    <a:avLst>
                      <a:gd name="adj1" fmla="val -55320"/>
                      <a:gd name="adj2" fmla="val -144211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Základní</a:t>
            </a:r>
            <a:r>
              <a:rPr lang="en-GB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korpus</a:t>
            </a:r>
            <a:r>
              <a:rPr lang="en-GB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je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největší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a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obsahuje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texty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od 18. do 21.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století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.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Pokrývá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různá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období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žánry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typy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textů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i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tematické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oblasti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.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Materiály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byly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vybírány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tak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, aby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byl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zachován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vyvážený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poměr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textů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86901C-CB6D-2081-16D7-329514632775}"/>
              </a:ext>
            </a:extLst>
          </p:cNvPr>
          <p:cNvSpPr txBox="1"/>
          <p:nvPr/>
        </p:nvSpPr>
        <p:spPr>
          <a:xfrm>
            <a:off x="8918084" y="866895"/>
            <a:ext cx="408796" cy="367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Z" dirty="0"/>
              <a:t>📚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A63672-5C40-6FDD-421B-DF5C2762A6DE}"/>
              </a:ext>
            </a:extLst>
          </p:cNvPr>
          <p:cNvSpPr txBox="1"/>
          <p:nvPr/>
        </p:nvSpPr>
        <p:spPr>
          <a:xfrm>
            <a:off x="6074482" y="6515100"/>
            <a:ext cx="3644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Z" dirty="0"/>
              <a:t>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F3D6D9-B4DD-DAFF-5407-91DCDB9A7A69}"/>
              </a:ext>
            </a:extLst>
          </p:cNvPr>
          <p:cNvSpPr txBox="1"/>
          <p:nvPr/>
        </p:nvSpPr>
        <p:spPr>
          <a:xfrm>
            <a:off x="6074482" y="5931904"/>
            <a:ext cx="3644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Z" dirty="0"/>
              <a:t>🗣️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75EC98-783D-3404-1644-8A0BACECB671}"/>
              </a:ext>
            </a:extLst>
          </p:cNvPr>
          <p:cNvSpPr txBox="1"/>
          <p:nvPr/>
        </p:nvSpPr>
        <p:spPr>
          <a:xfrm>
            <a:off x="390605" y="1500076"/>
            <a:ext cx="3644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Z" dirty="0"/>
              <a:t>✒️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F2B821-BAC3-5E55-78B6-49761FCFEC8B}"/>
              </a:ext>
            </a:extLst>
          </p:cNvPr>
          <p:cNvSpPr txBox="1"/>
          <p:nvPr/>
        </p:nvSpPr>
        <p:spPr>
          <a:xfrm>
            <a:off x="8962462" y="1732589"/>
            <a:ext cx="3644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Z" dirty="0"/>
              <a:t>📜</a:t>
            </a:r>
          </a:p>
        </p:txBody>
      </p:sp>
    </p:spTree>
    <p:extLst>
      <p:ext uri="{BB962C8B-B14F-4D97-AF65-F5344CB8AC3E}">
        <p14:creationId xmlns:p14="http://schemas.microsoft.com/office/powerpoint/2010/main" val="277930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/>
      <p:bldP spid="11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CD1F1C2-AFD5-DBEA-859A-FAC2FB37FF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8188" y="0"/>
            <a:ext cx="10715624" cy="6858000"/>
          </a:xfrm>
          <a:prstGeom prst="rect">
            <a:avLst/>
          </a:prstGeom>
        </p:spPr>
      </p:pic>
      <p:sp>
        <p:nvSpPr>
          <p:cNvPr id="4" name="Rounded Rectangular Callout 3">
            <a:extLst>
              <a:ext uri="{FF2B5EF4-FFF2-40B4-BE49-F238E27FC236}">
                <a16:creationId xmlns:a16="http://schemas.microsoft.com/office/drawing/2014/main" id="{A4705406-42AE-2BC0-1B0F-D3F74538691A}"/>
              </a:ext>
            </a:extLst>
          </p:cNvPr>
          <p:cNvSpPr/>
          <p:nvPr/>
        </p:nvSpPr>
        <p:spPr>
          <a:xfrm>
            <a:off x="2566610" y="2445211"/>
            <a:ext cx="5935892" cy="1188022"/>
          </a:xfrm>
          <a:custGeom>
            <a:avLst/>
            <a:gdLst>
              <a:gd name="csX0" fmla="*/ 0 w 5935892"/>
              <a:gd name="csY0" fmla="*/ 198008 h 1188022"/>
              <a:gd name="csX1" fmla="*/ 198008 w 5935892"/>
              <a:gd name="csY1" fmla="*/ 0 h 1188022"/>
              <a:gd name="csX2" fmla="*/ 742107 w 5935892"/>
              <a:gd name="csY2" fmla="*/ 0 h 1188022"/>
              <a:gd name="csX3" fmla="*/ 1286207 w 5935892"/>
              <a:gd name="csY3" fmla="*/ 0 h 1188022"/>
              <a:gd name="csX4" fmla="*/ 1765014 w 5935892"/>
              <a:gd name="csY4" fmla="*/ 0 h 1188022"/>
              <a:gd name="csX5" fmla="*/ 2309113 w 5935892"/>
              <a:gd name="csY5" fmla="*/ 0 h 1188022"/>
              <a:gd name="csX6" fmla="*/ 2853213 w 5935892"/>
              <a:gd name="csY6" fmla="*/ 0 h 1188022"/>
              <a:gd name="csX7" fmla="*/ 3462604 w 5935892"/>
              <a:gd name="csY7" fmla="*/ 0 h 1188022"/>
              <a:gd name="csX8" fmla="*/ 3462604 w 5935892"/>
              <a:gd name="csY8" fmla="*/ 0 h 1188022"/>
              <a:gd name="csX9" fmla="*/ 3957262 w 5935892"/>
              <a:gd name="csY9" fmla="*/ 0 h 1188022"/>
              <a:gd name="csX10" fmla="*/ 4437080 w 5935892"/>
              <a:gd name="csY10" fmla="*/ 0 h 1188022"/>
              <a:gd name="csX11" fmla="*/ 4946577 w 5935892"/>
              <a:gd name="csY11" fmla="*/ 0 h 1188022"/>
              <a:gd name="csX12" fmla="*/ 5350144 w 5935892"/>
              <a:gd name="csY12" fmla="*/ 0 h 1188022"/>
              <a:gd name="csX13" fmla="*/ 5737884 w 5935892"/>
              <a:gd name="csY13" fmla="*/ 0 h 1188022"/>
              <a:gd name="csX14" fmla="*/ 5935892 w 5935892"/>
              <a:gd name="csY14" fmla="*/ 198008 h 1188022"/>
              <a:gd name="csX15" fmla="*/ 5935892 w 5935892"/>
              <a:gd name="csY15" fmla="*/ 198004 h 1188022"/>
              <a:gd name="csX16" fmla="*/ 6279937 w 5935892"/>
              <a:gd name="csY16" fmla="*/ 111275 h 1188022"/>
              <a:gd name="csX17" fmla="*/ 6623981 w 5935892"/>
              <a:gd name="csY17" fmla="*/ 24545 h 1188022"/>
              <a:gd name="csX18" fmla="*/ 6273056 w 5935892"/>
              <a:gd name="csY18" fmla="*/ 264482 h 1188022"/>
              <a:gd name="csX19" fmla="*/ 5935892 w 5935892"/>
              <a:gd name="csY19" fmla="*/ 495009 h 1188022"/>
              <a:gd name="csX20" fmla="*/ 5935892 w 5935892"/>
              <a:gd name="csY20" fmla="*/ 990014 h 1188022"/>
              <a:gd name="csX21" fmla="*/ 5737884 w 5935892"/>
              <a:gd name="csY21" fmla="*/ 1188022 h 1188022"/>
              <a:gd name="csX22" fmla="*/ 5350144 w 5935892"/>
              <a:gd name="csY22" fmla="*/ 1188022 h 1188022"/>
              <a:gd name="csX23" fmla="*/ 4946577 w 5935892"/>
              <a:gd name="csY23" fmla="*/ 1188022 h 1188022"/>
              <a:gd name="csX24" fmla="*/ 4437080 w 5935892"/>
              <a:gd name="csY24" fmla="*/ 1188022 h 1188022"/>
              <a:gd name="csX25" fmla="*/ 3972101 w 5935892"/>
              <a:gd name="csY25" fmla="*/ 1188022 h 1188022"/>
              <a:gd name="csX26" fmla="*/ 3462604 w 5935892"/>
              <a:gd name="csY26" fmla="*/ 1188022 h 1188022"/>
              <a:gd name="csX27" fmla="*/ 3462604 w 5935892"/>
              <a:gd name="csY27" fmla="*/ 1188022 h 1188022"/>
              <a:gd name="csX28" fmla="*/ 2918505 w 5935892"/>
              <a:gd name="csY28" fmla="*/ 1188022 h 1188022"/>
              <a:gd name="csX29" fmla="*/ 2309113 w 5935892"/>
              <a:gd name="csY29" fmla="*/ 1188022 h 1188022"/>
              <a:gd name="csX30" fmla="*/ 1699722 w 5935892"/>
              <a:gd name="csY30" fmla="*/ 1188022 h 1188022"/>
              <a:gd name="csX31" fmla="*/ 1155623 w 5935892"/>
              <a:gd name="csY31" fmla="*/ 1188022 h 1188022"/>
              <a:gd name="csX32" fmla="*/ 198008 w 5935892"/>
              <a:gd name="csY32" fmla="*/ 1188022 h 1188022"/>
              <a:gd name="csX33" fmla="*/ 0 w 5935892"/>
              <a:gd name="csY33" fmla="*/ 990014 h 1188022"/>
              <a:gd name="csX34" fmla="*/ 0 w 5935892"/>
              <a:gd name="csY34" fmla="*/ 495009 h 1188022"/>
              <a:gd name="csX35" fmla="*/ 0 w 5935892"/>
              <a:gd name="csY35" fmla="*/ 198004 h 1188022"/>
              <a:gd name="csX36" fmla="*/ 0 w 5935892"/>
              <a:gd name="csY36" fmla="*/ 198004 h 1188022"/>
              <a:gd name="csX37" fmla="*/ 0 w 5935892"/>
              <a:gd name="csY37" fmla="*/ 198008 h 11880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5935892" h="1188022" fill="none" extrusionOk="0">
                <a:moveTo>
                  <a:pt x="0" y="198008"/>
                </a:moveTo>
                <a:cubicBezTo>
                  <a:pt x="-4085" y="91288"/>
                  <a:pt x="78006" y="-15933"/>
                  <a:pt x="198008" y="0"/>
                </a:cubicBezTo>
                <a:cubicBezTo>
                  <a:pt x="417277" y="-31748"/>
                  <a:pt x="525128" y="26591"/>
                  <a:pt x="742107" y="0"/>
                </a:cubicBezTo>
                <a:cubicBezTo>
                  <a:pt x="959086" y="-26591"/>
                  <a:pt x="1132808" y="40859"/>
                  <a:pt x="1286207" y="0"/>
                </a:cubicBezTo>
                <a:cubicBezTo>
                  <a:pt x="1439606" y="-40859"/>
                  <a:pt x="1538029" y="46110"/>
                  <a:pt x="1765014" y="0"/>
                </a:cubicBezTo>
                <a:cubicBezTo>
                  <a:pt x="1991999" y="-46110"/>
                  <a:pt x="2075300" y="53589"/>
                  <a:pt x="2309113" y="0"/>
                </a:cubicBezTo>
                <a:cubicBezTo>
                  <a:pt x="2542926" y="-53589"/>
                  <a:pt x="2739023" y="2037"/>
                  <a:pt x="2853213" y="0"/>
                </a:cubicBezTo>
                <a:cubicBezTo>
                  <a:pt x="2967403" y="-2037"/>
                  <a:pt x="3279664" y="7696"/>
                  <a:pt x="3462604" y="0"/>
                </a:cubicBezTo>
                <a:lnTo>
                  <a:pt x="3462604" y="0"/>
                </a:lnTo>
                <a:cubicBezTo>
                  <a:pt x="3679964" y="-54575"/>
                  <a:pt x="3831394" y="30311"/>
                  <a:pt x="3957262" y="0"/>
                </a:cubicBezTo>
                <a:cubicBezTo>
                  <a:pt x="4083130" y="-30311"/>
                  <a:pt x="4315192" y="3172"/>
                  <a:pt x="4437080" y="0"/>
                </a:cubicBezTo>
                <a:cubicBezTo>
                  <a:pt x="4558968" y="-3172"/>
                  <a:pt x="4777027" y="11585"/>
                  <a:pt x="4946577" y="0"/>
                </a:cubicBezTo>
                <a:cubicBezTo>
                  <a:pt x="5089746" y="-43223"/>
                  <a:pt x="5158403" y="27954"/>
                  <a:pt x="5350144" y="0"/>
                </a:cubicBezTo>
                <a:cubicBezTo>
                  <a:pt x="5541885" y="-27954"/>
                  <a:pt x="5572684" y="20244"/>
                  <a:pt x="5737884" y="0"/>
                </a:cubicBezTo>
                <a:cubicBezTo>
                  <a:pt x="5854262" y="-27178"/>
                  <a:pt x="5942369" y="64323"/>
                  <a:pt x="5935892" y="198008"/>
                </a:cubicBezTo>
                <a:lnTo>
                  <a:pt x="5935892" y="198004"/>
                </a:lnTo>
                <a:cubicBezTo>
                  <a:pt x="6033731" y="143007"/>
                  <a:pt x="6128463" y="188128"/>
                  <a:pt x="6279937" y="111275"/>
                </a:cubicBezTo>
                <a:cubicBezTo>
                  <a:pt x="6431411" y="34422"/>
                  <a:pt x="6542210" y="82001"/>
                  <a:pt x="6623981" y="24545"/>
                </a:cubicBezTo>
                <a:cubicBezTo>
                  <a:pt x="6518105" y="137172"/>
                  <a:pt x="6403029" y="120421"/>
                  <a:pt x="6273056" y="264482"/>
                </a:cubicBezTo>
                <a:cubicBezTo>
                  <a:pt x="6143083" y="408543"/>
                  <a:pt x="5984739" y="409050"/>
                  <a:pt x="5935892" y="495009"/>
                </a:cubicBezTo>
                <a:cubicBezTo>
                  <a:pt x="5945542" y="627546"/>
                  <a:pt x="5887529" y="758652"/>
                  <a:pt x="5935892" y="990014"/>
                </a:cubicBezTo>
                <a:cubicBezTo>
                  <a:pt x="5941806" y="1076186"/>
                  <a:pt x="5860555" y="1174235"/>
                  <a:pt x="5737884" y="1188022"/>
                </a:cubicBezTo>
                <a:cubicBezTo>
                  <a:pt x="5652615" y="1216287"/>
                  <a:pt x="5452547" y="1147609"/>
                  <a:pt x="5350144" y="1188022"/>
                </a:cubicBezTo>
                <a:cubicBezTo>
                  <a:pt x="5247741" y="1228435"/>
                  <a:pt x="5138559" y="1182966"/>
                  <a:pt x="4946577" y="1188022"/>
                </a:cubicBezTo>
                <a:cubicBezTo>
                  <a:pt x="4828156" y="1207387"/>
                  <a:pt x="4543235" y="1186708"/>
                  <a:pt x="4437080" y="1188022"/>
                </a:cubicBezTo>
                <a:cubicBezTo>
                  <a:pt x="4330925" y="1189336"/>
                  <a:pt x="4156458" y="1164199"/>
                  <a:pt x="3972101" y="1188022"/>
                </a:cubicBezTo>
                <a:cubicBezTo>
                  <a:pt x="3787744" y="1211845"/>
                  <a:pt x="3683697" y="1170295"/>
                  <a:pt x="3462604" y="1188022"/>
                </a:cubicBezTo>
                <a:lnTo>
                  <a:pt x="3462604" y="1188022"/>
                </a:lnTo>
                <a:cubicBezTo>
                  <a:pt x="3221417" y="1210903"/>
                  <a:pt x="3168980" y="1163858"/>
                  <a:pt x="2918505" y="1188022"/>
                </a:cubicBezTo>
                <a:cubicBezTo>
                  <a:pt x="2668030" y="1212186"/>
                  <a:pt x="2531468" y="1144027"/>
                  <a:pt x="2309113" y="1188022"/>
                </a:cubicBezTo>
                <a:cubicBezTo>
                  <a:pt x="2086758" y="1232017"/>
                  <a:pt x="1868949" y="1183322"/>
                  <a:pt x="1699722" y="1188022"/>
                </a:cubicBezTo>
                <a:cubicBezTo>
                  <a:pt x="1530495" y="1192722"/>
                  <a:pt x="1315786" y="1171100"/>
                  <a:pt x="1155623" y="1188022"/>
                </a:cubicBezTo>
                <a:cubicBezTo>
                  <a:pt x="995460" y="1204944"/>
                  <a:pt x="510109" y="1165042"/>
                  <a:pt x="198008" y="1188022"/>
                </a:cubicBezTo>
                <a:cubicBezTo>
                  <a:pt x="96158" y="1204587"/>
                  <a:pt x="-11674" y="1082612"/>
                  <a:pt x="0" y="990014"/>
                </a:cubicBezTo>
                <a:cubicBezTo>
                  <a:pt x="-54812" y="880072"/>
                  <a:pt x="42020" y="621210"/>
                  <a:pt x="0" y="495009"/>
                </a:cubicBezTo>
                <a:cubicBezTo>
                  <a:pt x="-17508" y="355893"/>
                  <a:pt x="20764" y="267462"/>
                  <a:pt x="0" y="198004"/>
                </a:cubicBezTo>
                <a:lnTo>
                  <a:pt x="0" y="198004"/>
                </a:lnTo>
                <a:lnTo>
                  <a:pt x="0" y="198008"/>
                </a:lnTo>
                <a:close/>
              </a:path>
              <a:path w="5935892" h="1188022" stroke="0" extrusionOk="0">
                <a:moveTo>
                  <a:pt x="0" y="198008"/>
                </a:moveTo>
                <a:cubicBezTo>
                  <a:pt x="-13648" y="80232"/>
                  <a:pt x="81170" y="2808"/>
                  <a:pt x="198008" y="0"/>
                </a:cubicBezTo>
                <a:cubicBezTo>
                  <a:pt x="457099" y="-47999"/>
                  <a:pt x="670874" y="47177"/>
                  <a:pt x="807399" y="0"/>
                </a:cubicBezTo>
                <a:cubicBezTo>
                  <a:pt x="943924" y="-47177"/>
                  <a:pt x="1072060" y="12093"/>
                  <a:pt x="1318853" y="0"/>
                </a:cubicBezTo>
                <a:cubicBezTo>
                  <a:pt x="1565646" y="-12093"/>
                  <a:pt x="1618480" y="37458"/>
                  <a:pt x="1797660" y="0"/>
                </a:cubicBezTo>
                <a:cubicBezTo>
                  <a:pt x="1976840" y="-37458"/>
                  <a:pt x="2086759" y="66733"/>
                  <a:pt x="2374405" y="0"/>
                </a:cubicBezTo>
                <a:cubicBezTo>
                  <a:pt x="2662051" y="-66733"/>
                  <a:pt x="2756984" y="42557"/>
                  <a:pt x="2885859" y="0"/>
                </a:cubicBezTo>
                <a:cubicBezTo>
                  <a:pt x="3014734" y="-42557"/>
                  <a:pt x="3326646" y="34696"/>
                  <a:pt x="3462604" y="0"/>
                </a:cubicBezTo>
                <a:lnTo>
                  <a:pt x="3462604" y="0"/>
                </a:lnTo>
                <a:cubicBezTo>
                  <a:pt x="3588826" y="-7250"/>
                  <a:pt x="3808446" y="28166"/>
                  <a:pt x="3927582" y="0"/>
                </a:cubicBezTo>
                <a:cubicBezTo>
                  <a:pt x="4046718" y="-28166"/>
                  <a:pt x="4245837" y="5957"/>
                  <a:pt x="4422240" y="0"/>
                </a:cubicBezTo>
                <a:cubicBezTo>
                  <a:pt x="4598643" y="-5957"/>
                  <a:pt x="4780825" y="17977"/>
                  <a:pt x="4946577" y="0"/>
                </a:cubicBezTo>
                <a:cubicBezTo>
                  <a:pt x="5069609" y="-15458"/>
                  <a:pt x="5168766" y="38368"/>
                  <a:pt x="5334317" y="0"/>
                </a:cubicBezTo>
                <a:cubicBezTo>
                  <a:pt x="5499868" y="-38368"/>
                  <a:pt x="5638591" y="22829"/>
                  <a:pt x="5737884" y="0"/>
                </a:cubicBezTo>
                <a:cubicBezTo>
                  <a:pt x="5842087" y="-1319"/>
                  <a:pt x="5955232" y="64642"/>
                  <a:pt x="5935892" y="198008"/>
                </a:cubicBezTo>
                <a:lnTo>
                  <a:pt x="5935892" y="198004"/>
                </a:lnTo>
                <a:cubicBezTo>
                  <a:pt x="6063629" y="165773"/>
                  <a:pt x="6197939" y="146164"/>
                  <a:pt x="6293698" y="107805"/>
                </a:cubicBezTo>
                <a:cubicBezTo>
                  <a:pt x="6389457" y="69446"/>
                  <a:pt x="6500049" y="59677"/>
                  <a:pt x="6623981" y="24545"/>
                </a:cubicBezTo>
                <a:cubicBezTo>
                  <a:pt x="6534789" y="117030"/>
                  <a:pt x="6409144" y="129914"/>
                  <a:pt x="6273056" y="264482"/>
                </a:cubicBezTo>
                <a:cubicBezTo>
                  <a:pt x="6136967" y="399050"/>
                  <a:pt x="5995090" y="419436"/>
                  <a:pt x="5935892" y="495009"/>
                </a:cubicBezTo>
                <a:cubicBezTo>
                  <a:pt x="5951989" y="598842"/>
                  <a:pt x="5890472" y="812580"/>
                  <a:pt x="5935892" y="990014"/>
                </a:cubicBezTo>
                <a:cubicBezTo>
                  <a:pt x="5925199" y="1116347"/>
                  <a:pt x="5815153" y="1189733"/>
                  <a:pt x="5737884" y="1188022"/>
                </a:cubicBezTo>
                <a:cubicBezTo>
                  <a:pt x="5592553" y="1201840"/>
                  <a:pt x="5474589" y="1169634"/>
                  <a:pt x="5358057" y="1188022"/>
                </a:cubicBezTo>
                <a:cubicBezTo>
                  <a:pt x="5241525" y="1206410"/>
                  <a:pt x="5031506" y="1147934"/>
                  <a:pt x="4946577" y="1188022"/>
                </a:cubicBezTo>
                <a:cubicBezTo>
                  <a:pt x="4786142" y="1221934"/>
                  <a:pt x="4641828" y="1137932"/>
                  <a:pt x="4496439" y="1188022"/>
                </a:cubicBezTo>
                <a:cubicBezTo>
                  <a:pt x="4351050" y="1238112"/>
                  <a:pt x="4163649" y="1186655"/>
                  <a:pt x="3972101" y="1188022"/>
                </a:cubicBezTo>
                <a:cubicBezTo>
                  <a:pt x="3780553" y="1189389"/>
                  <a:pt x="3710119" y="1173455"/>
                  <a:pt x="3462604" y="1188022"/>
                </a:cubicBezTo>
                <a:lnTo>
                  <a:pt x="3462604" y="1188022"/>
                </a:lnTo>
                <a:cubicBezTo>
                  <a:pt x="3310446" y="1221705"/>
                  <a:pt x="3180355" y="1182075"/>
                  <a:pt x="3016443" y="1188022"/>
                </a:cubicBezTo>
                <a:cubicBezTo>
                  <a:pt x="2852531" y="1193969"/>
                  <a:pt x="2621926" y="1164283"/>
                  <a:pt x="2439697" y="1188022"/>
                </a:cubicBezTo>
                <a:cubicBezTo>
                  <a:pt x="2257468" y="1211761"/>
                  <a:pt x="2215981" y="1187116"/>
                  <a:pt x="1993536" y="1188022"/>
                </a:cubicBezTo>
                <a:cubicBezTo>
                  <a:pt x="1771091" y="1188928"/>
                  <a:pt x="1624529" y="1163074"/>
                  <a:pt x="1416791" y="1188022"/>
                </a:cubicBezTo>
                <a:cubicBezTo>
                  <a:pt x="1209054" y="1212970"/>
                  <a:pt x="1155152" y="1182735"/>
                  <a:pt x="937983" y="1188022"/>
                </a:cubicBezTo>
                <a:cubicBezTo>
                  <a:pt x="720814" y="1193309"/>
                  <a:pt x="541411" y="1144931"/>
                  <a:pt x="198008" y="1188022"/>
                </a:cubicBezTo>
                <a:cubicBezTo>
                  <a:pt x="92767" y="1170059"/>
                  <a:pt x="-9239" y="1099073"/>
                  <a:pt x="0" y="990014"/>
                </a:cubicBezTo>
                <a:cubicBezTo>
                  <a:pt x="-54054" y="750042"/>
                  <a:pt x="52541" y="679228"/>
                  <a:pt x="0" y="495009"/>
                </a:cubicBezTo>
                <a:cubicBezTo>
                  <a:pt x="-258" y="384576"/>
                  <a:pt x="10147" y="287113"/>
                  <a:pt x="0" y="198004"/>
                </a:cubicBezTo>
                <a:lnTo>
                  <a:pt x="0" y="198004"/>
                </a:lnTo>
                <a:lnTo>
                  <a:pt x="0" y="198008"/>
                </a:lnTo>
                <a:close/>
              </a:path>
            </a:pathLst>
          </a:custGeom>
          <a:solidFill>
            <a:srgbClr val="FFFFFF">
              <a:alpha val="89804"/>
            </a:srgbClr>
          </a:solidFill>
          <a:ln w="3175">
            <a:extLst>
              <a:ext uri="{C807C97D-BFC1-408E-A445-0C87EB9F89A2}">
                <ask:lineSketchStyleProps xmlns:ask="http://schemas.microsoft.com/office/drawing/2018/sketchyshapes" sd="1219033472">
                  <a:prstGeom prst="wedgeRoundRectCallout">
                    <a:avLst>
                      <a:gd name="adj1" fmla="val 61592"/>
                      <a:gd name="adj2" fmla="val -47934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Panchronický</a:t>
            </a:r>
            <a:r>
              <a:rPr lang="en-GB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korpus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zachycuje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tisíciletý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vývoj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jazyka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od 11. do 21.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století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. (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staroruština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starší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ruština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i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současná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ruština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).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DF452574-D4D0-DB80-2899-1861E9B285BC}"/>
              </a:ext>
            </a:extLst>
          </p:cNvPr>
          <p:cNvSpPr/>
          <p:nvPr/>
        </p:nvSpPr>
        <p:spPr>
          <a:xfrm>
            <a:off x="1506013" y="3039222"/>
            <a:ext cx="6898758" cy="1292409"/>
          </a:xfrm>
          <a:custGeom>
            <a:avLst/>
            <a:gdLst>
              <a:gd name="csX0" fmla="*/ 0 w 6898758"/>
              <a:gd name="csY0" fmla="*/ 215406 h 1292409"/>
              <a:gd name="csX1" fmla="*/ 215406 w 6898758"/>
              <a:gd name="csY1" fmla="*/ 0 h 1292409"/>
              <a:gd name="csX2" fmla="*/ 721442 w 6898758"/>
              <a:gd name="csY2" fmla="*/ 0 h 1292409"/>
              <a:gd name="csX3" fmla="*/ 1227477 w 6898758"/>
              <a:gd name="csY3" fmla="*/ 0 h 1292409"/>
              <a:gd name="csX4" fmla="*/ 1809690 w 6898758"/>
              <a:gd name="csY4" fmla="*/ 0 h 1292409"/>
              <a:gd name="csX5" fmla="*/ 2353814 w 6898758"/>
              <a:gd name="csY5" fmla="*/ 0 h 1292409"/>
              <a:gd name="csX6" fmla="*/ 2974116 w 6898758"/>
              <a:gd name="csY6" fmla="*/ 0 h 1292409"/>
              <a:gd name="csX7" fmla="*/ 4024276 w 6898758"/>
              <a:gd name="csY7" fmla="*/ 0 h 1292409"/>
              <a:gd name="csX8" fmla="*/ 4191224 w 6898758"/>
              <a:gd name="csY8" fmla="*/ -488620 h 1292409"/>
              <a:gd name="csX9" fmla="*/ 4350221 w 6898758"/>
              <a:gd name="csY9" fmla="*/ -953973 h 1292409"/>
              <a:gd name="csX10" fmla="*/ 4517169 w 6898758"/>
              <a:gd name="csY10" fmla="*/ -1442593 h 1292409"/>
              <a:gd name="csX11" fmla="*/ 4676167 w 6898758"/>
              <a:gd name="csY11" fmla="*/ -1907946 h 1292409"/>
              <a:gd name="csX12" fmla="*/ 4819265 w 6898758"/>
              <a:gd name="csY12" fmla="*/ -2326763 h 1292409"/>
              <a:gd name="csX13" fmla="*/ 5005205 w 6898758"/>
              <a:gd name="csY13" fmla="*/ -1861410 h 1292409"/>
              <a:gd name="csX14" fmla="*/ 5209739 w 6898758"/>
              <a:gd name="csY14" fmla="*/ -1349523 h 1292409"/>
              <a:gd name="csX15" fmla="*/ 5404976 w 6898758"/>
              <a:gd name="csY15" fmla="*/ -860902 h 1292409"/>
              <a:gd name="csX16" fmla="*/ 5572322 w 6898758"/>
              <a:gd name="csY16" fmla="*/ -442085 h 1292409"/>
              <a:gd name="csX17" fmla="*/ 5748965 w 6898758"/>
              <a:gd name="csY17" fmla="*/ 0 h 1292409"/>
              <a:gd name="csX18" fmla="*/ 6206815 w 6898758"/>
              <a:gd name="csY18" fmla="*/ 0 h 1292409"/>
              <a:gd name="csX19" fmla="*/ 6683352 w 6898758"/>
              <a:gd name="csY19" fmla="*/ 0 h 1292409"/>
              <a:gd name="csX20" fmla="*/ 6898758 w 6898758"/>
              <a:gd name="csY20" fmla="*/ 215406 h 1292409"/>
              <a:gd name="csX21" fmla="*/ 6898758 w 6898758"/>
              <a:gd name="csY21" fmla="*/ 215402 h 1292409"/>
              <a:gd name="csX22" fmla="*/ 6898758 w 6898758"/>
              <a:gd name="csY22" fmla="*/ 215402 h 1292409"/>
              <a:gd name="csX23" fmla="*/ 6898758 w 6898758"/>
              <a:gd name="csY23" fmla="*/ 538504 h 1292409"/>
              <a:gd name="csX24" fmla="*/ 6898758 w 6898758"/>
              <a:gd name="csY24" fmla="*/ 1077003 h 1292409"/>
              <a:gd name="csX25" fmla="*/ 6683352 w 6898758"/>
              <a:gd name="csY25" fmla="*/ 1292409 h 1292409"/>
              <a:gd name="csX26" fmla="*/ 6216159 w 6898758"/>
              <a:gd name="csY26" fmla="*/ 1292409 h 1292409"/>
              <a:gd name="csX27" fmla="*/ 5748965 w 6898758"/>
              <a:gd name="csY27" fmla="*/ 1292409 h 1292409"/>
              <a:gd name="csX28" fmla="*/ 5174069 w 6898758"/>
              <a:gd name="csY28" fmla="*/ 1292409 h 1292409"/>
              <a:gd name="csX29" fmla="*/ 4564679 w 6898758"/>
              <a:gd name="csY29" fmla="*/ 1292409 h 1292409"/>
              <a:gd name="csX30" fmla="*/ 4024276 w 6898758"/>
              <a:gd name="csY30" fmla="*/ 1292409 h 1292409"/>
              <a:gd name="csX31" fmla="*/ 4024276 w 6898758"/>
              <a:gd name="csY31" fmla="*/ 1292409 h 1292409"/>
              <a:gd name="csX32" fmla="*/ 3403974 w 6898758"/>
              <a:gd name="csY32" fmla="*/ 1292409 h 1292409"/>
              <a:gd name="csX33" fmla="*/ 2974116 w 6898758"/>
              <a:gd name="csY33" fmla="*/ 1292409 h 1292409"/>
              <a:gd name="csX34" fmla="*/ 2353814 w 6898758"/>
              <a:gd name="csY34" fmla="*/ 1292409 h 1292409"/>
              <a:gd name="csX35" fmla="*/ 1847779 w 6898758"/>
              <a:gd name="csY35" fmla="*/ 1292409 h 1292409"/>
              <a:gd name="csX36" fmla="*/ 1303655 w 6898758"/>
              <a:gd name="csY36" fmla="*/ 1292409 h 1292409"/>
              <a:gd name="csX37" fmla="*/ 835708 w 6898758"/>
              <a:gd name="csY37" fmla="*/ 1292409 h 1292409"/>
              <a:gd name="csX38" fmla="*/ 215406 w 6898758"/>
              <a:gd name="csY38" fmla="*/ 1292409 h 1292409"/>
              <a:gd name="csX39" fmla="*/ 0 w 6898758"/>
              <a:gd name="csY39" fmla="*/ 1077003 h 1292409"/>
              <a:gd name="csX40" fmla="*/ 0 w 6898758"/>
              <a:gd name="csY40" fmla="*/ 538504 h 1292409"/>
              <a:gd name="csX41" fmla="*/ 0 w 6898758"/>
              <a:gd name="csY41" fmla="*/ 215402 h 1292409"/>
              <a:gd name="csX42" fmla="*/ 0 w 6898758"/>
              <a:gd name="csY42" fmla="*/ 215402 h 1292409"/>
              <a:gd name="csX43" fmla="*/ 0 w 6898758"/>
              <a:gd name="csY43" fmla="*/ 215406 h 129240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</a:cxnLst>
            <a:rect l="l" t="t" r="r" b="b"/>
            <a:pathLst>
              <a:path w="6898758" h="1292409" fill="none" extrusionOk="0">
                <a:moveTo>
                  <a:pt x="0" y="215406"/>
                </a:moveTo>
                <a:cubicBezTo>
                  <a:pt x="18073" y="104050"/>
                  <a:pt x="85077" y="2099"/>
                  <a:pt x="215406" y="0"/>
                </a:cubicBezTo>
                <a:cubicBezTo>
                  <a:pt x="402986" y="-8520"/>
                  <a:pt x="494685" y="47764"/>
                  <a:pt x="721442" y="0"/>
                </a:cubicBezTo>
                <a:cubicBezTo>
                  <a:pt x="948199" y="-47764"/>
                  <a:pt x="1120541" y="8336"/>
                  <a:pt x="1227477" y="0"/>
                </a:cubicBezTo>
                <a:cubicBezTo>
                  <a:pt x="1334414" y="-8336"/>
                  <a:pt x="1624281" y="32383"/>
                  <a:pt x="1809690" y="0"/>
                </a:cubicBezTo>
                <a:cubicBezTo>
                  <a:pt x="1995099" y="-32383"/>
                  <a:pt x="2142019" y="9058"/>
                  <a:pt x="2353814" y="0"/>
                </a:cubicBezTo>
                <a:cubicBezTo>
                  <a:pt x="2565609" y="-9058"/>
                  <a:pt x="2717156" y="64437"/>
                  <a:pt x="2974116" y="0"/>
                </a:cubicBezTo>
                <a:cubicBezTo>
                  <a:pt x="3231076" y="-64437"/>
                  <a:pt x="3773064" y="70600"/>
                  <a:pt x="4024276" y="0"/>
                </a:cubicBezTo>
                <a:cubicBezTo>
                  <a:pt x="4043931" y="-140459"/>
                  <a:pt x="4141696" y="-263111"/>
                  <a:pt x="4191224" y="-488620"/>
                </a:cubicBezTo>
                <a:cubicBezTo>
                  <a:pt x="4240752" y="-714130"/>
                  <a:pt x="4334503" y="-768723"/>
                  <a:pt x="4350221" y="-953973"/>
                </a:cubicBezTo>
                <a:cubicBezTo>
                  <a:pt x="4365939" y="-1139223"/>
                  <a:pt x="4456323" y="-1224705"/>
                  <a:pt x="4517169" y="-1442593"/>
                </a:cubicBezTo>
                <a:cubicBezTo>
                  <a:pt x="4578015" y="-1660481"/>
                  <a:pt x="4674300" y="-1749609"/>
                  <a:pt x="4676167" y="-1907946"/>
                </a:cubicBezTo>
                <a:cubicBezTo>
                  <a:pt x="4678034" y="-2066283"/>
                  <a:pt x="4790750" y="-2205633"/>
                  <a:pt x="4819265" y="-2326763"/>
                </a:cubicBezTo>
                <a:cubicBezTo>
                  <a:pt x="4902868" y="-2128415"/>
                  <a:pt x="4901148" y="-2031286"/>
                  <a:pt x="5005205" y="-1861410"/>
                </a:cubicBezTo>
                <a:cubicBezTo>
                  <a:pt x="5109262" y="-1691534"/>
                  <a:pt x="5124628" y="-1517520"/>
                  <a:pt x="5209739" y="-1349523"/>
                </a:cubicBezTo>
                <a:cubicBezTo>
                  <a:pt x="5294850" y="-1181526"/>
                  <a:pt x="5281509" y="-1085569"/>
                  <a:pt x="5404976" y="-860902"/>
                </a:cubicBezTo>
                <a:cubicBezTo>
                  <a:pt x="5528443" y="-636235"/>
                  <a:pt x="5456068" y="-623313"/>
                  <a:pt x="5572322" y="-442085"/>
                </a:cubicBezTo>
                <a:cubicBezTo>
                  <a:pt x="5688576" y="-260857"/>
                  <a:pt x="5681399" y="-89693"/>
                  <a:pt x="5748965" y="0"/>
                </a:cubicBezTo>
                <a:cubicBezTo>
                  <a:pt x="5930022" y="-50096"/>
                  <a:pt x="6020523" y="37084"/>
                  <a:pt x="6206815" y="0"/>
                </a:cubicBezTo>
                <a:cubicBezTo>
                  <a:pt x="6393107" y="-37084"/>
                  <a:pt x="6540456" y="41930"/>
                  <a:pt x="6683352" y="0"/>
                </a:cubicBezTo>
                <a:cubicBezTo>
                  <a:pt x="6768339" y="-4093"/>
                  <a:pt x="6880315" y="102652"/>
                  <a:pt x="6898758" y="215406"/>
                </a:cubicBezTo>
                <a:lnTo>
                  <a:pt x="6898758" y="215402"/>
                </a:lnTo>
                <a:lnTo>
                  <a:pt x="6898758" y="215402"/>
                </a:lnTo>
                <a:cubicBezTo>
                  <a:pt x="6910127" y="353541"/>
                  <a:pt x="6887011" y="423321"/>
                  <a:pt x="6898758" y="538504"/>
                </a:cubicBezTo>
                <a:cubicBezTo>
                  <a:pt x="6932968" y="740992"/>
                  <a:pt x="6837621" y="922210"/>
                  <a:pt x="6898758" y="1077003"/>
                </a:cubicBezTo>
                <a:cubicBezTo>
                  <a:pt x="6891667" y="1208518"/>
                  <a:pt x="6782999" y="1296983"/>
                  <a:pt x="6683352" y="1292409"/>
                </a:cubicBezTo>
                <a:cubicBezTo>
                  <a:pt x="6561723" y="1298015"/>
                  <a:pt x="6324160" y="1270668"/>
                  <a:pt x="6216159" y="1292409"/>
                </a:cubicBezTo>
                <a:cubicBezTo>
                  <a:pt x="6108158" y="1314150"/>
                  <a:pt x="5902955" y="1274960"/>
                  <a:pt x="5748965" y="1292409"/>
                </a:cubicBezTo>
                <a:cubicBezTo>
                  <a:pt x="5530837" y="1299383"/>
                  <a:pt x="5292990" y="1257565"/>
                  <a:pt x="5174069" y="1292409"/>
                </a:cubicBezTo>
                <a:cubicBezTo>
                  <a:pt x="5055148" y="1327253"/>
                  <a:pt x="4760041" y="1220651"/>
                  <a:pt x="4564679" y="1292409"/>
                </a:cubicBezTo>
                <a:cubicBezTo>
                  <a:pt x="4369317" y="1364167"/>
                  <a:pt x="4220816" y="1257155"/>
                  <a:pt x="4024276" y="1292409"/>
                </a:cubicBezTo>
                <a:lnTo>
                  <a:pt x="4024276" y="1292409"/>
                </a:lnTo>
                <a:cubicBezTo>
                  <a:pt x="3837128" y="1362824"/>
                  <a:pt x="3700390" y="1266232"/>
                  <a:pt x="3403974" y="1292409"/>
                </a:cubicBezTo>
                <a:cubicBezTo>
                  <a:pt x="3107558" y="1318586"/>
                  <a:pt x="3143636" y="1262336"/>
                  <a:pt x="2974116" y="1292409"/>
                </a:cubicBezTo>
                <a:cubicBezTo>
                  <a:pt x="2804596" y="1322482"/>
                  <a:pt x="2606522" y="1245423"/>
                  <a:pt x="2353814" y="1292409"/>
                </a:cubicBezTo>
                <a:cubicBezTo>
                  <a:pt x="2101106" y="1339395"/>
                  <a:pt x="2012574" y="1287975"/>
                  <a:pt x="1847779" y="1292409"/>
                </a:cubicBezTo>
                <a:cubicBezTo>
                  <a:pt x="1682985" y="1296843"/>
                  <a:pt x="1432488" y="1255413"/>
                  <a:pt x="1303655" y="1292409"/>
                </a:cubicBezTo>
                <a:cubicBezTo>
                  <a:pt x="1174822" y="1329405"/>
                  <a:pt x="1042520" y="1285084"/>
                  <a:pt x="835708" y="1292409"/>
                </a:cubicBezTo>
                <a:cubicBezTo>
                  <a:pt x="628896" y="1299734"/>
                  <a:pt x="344327" y="1236162"/>
                  <a:pt x="215406" y="1292409"/>
                </a:cubicBezTo>
                <a:cubicBezTo>
                  <a:pt x="85786" y="1301516"/>
                  <a:pt x="16918" y="1196916"/>
                  <a:pt x="0" y="1077003"/>
                </a:cubicBezTo>
                <a:cubicBezTo>
                  <a:pt x="-48266" y="868955"/>
                  <a:pt x="50929" y="694543"/>
                  <a:pt x="0" y="538504"/>
                </a:cubicBezTo>
                <a:cubicBezTo>
                  <a:pt x="-4460" y="427547"/>
                  <a:pt x="28078" y="363194"/>
                  <a:pt x="0" y="215402"/>
                </a:cubicBezTo>
                <a:lnTo>
                  <a:pt x="0" y="215402"/>
                </a:lnTo>
                <a:lnTo>
                  <a:pt x="0" y="215406"/>
                </a:lnTo>
                <a:close/>
              </a:path>
              <a:path w="6898758" h="1292409" stroke="0" extrusionOk="0">
                <a:moveTo>
                  <a:pt x="0" y="215406"/>
                </a:moveTo>
                <a:cubicBezTo>
                  <a:pt x="-21945" y="82905"/>
                  <a:pt x="70258" y="9827"/>
                  <a:pt x="215406" y="0"/>
                </a:cubicBezTo>
                <a:cubicBezTo>
                  <a:pt x="395307" y="-43649"/>
                  <a:pt x="584180" y="38265"/>
                  <a:pt x="835708" y="0"/>
                </a:cubicBezTo>
                <a:cubicBezTo>
                  <a:pt x="1087236" y="-38265"/>
                  <a:pt x="1240384" y="7528"/>
                  <a:pt x="1341743" y="0"/>
                </a:cubicBezTo>
                <a:cubicBezTo>
                  <a:pt x="1443103" y="-7528"/>
                  <a:pt x="1596262" y="42732"/>
                  <a:pt x="1809690" y="0"/>
                </a:cubicBezTo>
                <a:cubicBezTo>
                  <a:pt x="2023118" y="-42732"/>
                  <a:pt x="2127262" y="10637"/>
                  <a:pt x="2391903" y="0"/>
                </a:cubicBezTo>
                <a:cubicBezTo>
                  <a:pt x="2656544" y="-10637"/>
                  <a:pt x="2661361" y="14753"/>
                  <a:pt x="2897939" y="0"/>
                </a:cubicBezTo>
                <a:cubicBezTo>
                  <a:pt x="3134517" y="-14753"/>
                  <a:pt x="3235327" y="48565"/>
                  <a:pt x="3518240" y="0"/>
                </a:cubicBezTo>
                <a:cubicBezTo>
                  <a:pt x="3801153" y="-48565"/>
                  <a:pt x="3855598" y="7221"/>
                  <a:pt x="4024276" y="0"/>
                </a:cubicBezTo>
                <a:cubicBezTo>
                  <a:pt x="4023418" y="-170594"/>
                  <a:pt x="4137180" y="-283340"/>
                  <a:pt x="4199174" y="-511888"/>
                </a:cubicBezTo>
                <a:cubicBezTo>
                  <a:pt x="4261167" y="-740437"/>
                  <a:pt x="4336641" y="-821950"/>
                  <a:pt x="4374071" y="-1023776"/>
                </a:cubicBezTo>
                <a:cubicBezTo>
                  <a:pt x="4411501" y="-1225602"/>
                  <a:pt x="4524372" y="-1337283"/>
                  <a:pt x="4525119" y="-1465861"/>
                </a:cubicBezTo>
                <a:cubicBezTo>
                  <a:pt x="4525866" y="-1594439"/>
                  <a:pt x="4645633" y="-1816423"/>
                  <a:pt x="4676167" y="-1907946"/>
                </a:cubicBezTo>
                <a:cubicBezTo>
                  <a:pt x="4706701" y="-1999469"/>
                  <a:pt x="4805832" y="-2210462"/>
                  <a:pt x="4819265" y="-2326763"/>
                </a:cubicBezTo>
                <a:cubicBezTo>
                  <a:pt x="4935583" y="-2127986"/>
                  <a:pt x="4924754" y="-2036574"/>
                  <a:pt x="4995908" y="-1884678"/>
                </a:cubicBezTo>
                <a:cubicBezTo>
                  <a:pt x="5067062" y="-1732782"/>
                  <a:pt x="5070526" y="-1566233"/>
                  <a:pt x="5181848" y="-1419325"/>
                </a:cubicBezTo>
                <a:cubicBezTo>
                  <a:pt x="5293170" y="-1272417"/>
                  <a:pt x="5325373" y="-1054127"/>
                  <a:pt x="5377085" y="-930705"/>
                </a:cubicBezTo>
                <a:cubicBezTo>
                  <a:pt x="5428797" y="-807283"/>
                  <a:pt x="5479835" y="-670372"/>
                  <a:pt x="5572322" y="-442085"/>
                </a:cubicBezTo>
                <a:cubicBezTo>
                  <a:pt x="5664809" y="-213798"/>
                  <a:pt x="5703886" y="-99592"/>
                  <a:pt x="5748965" y="0"/>
                </a:cubicBezTo>
                <a:cubicBezTo>
                  <a:pt x="5932647" y="-38978"/>
                  <a:pt x="6008074" y="25672"/>
                  <a:pt x="6188127" y="0"/>
                </a:cubicBezTo>
                <a:cubicBezTo>
                  <a:pt x="6368180" y="-25672"/>
                  <a:pt x="6454539" y="2225"/>
                  <a:pt x="6683352" y="0"/>
                </a:cubicBezTo>
                <a:cubicBezTo>
                  <a:pt x="6809274" y="-1472"/>
                  <a:pt x="6899871" y="107007"/>
                  <a:pt x="6898758" y="215406"/>
                </a:cubicBezTo>
                <a:lnTo>
                  <a:pt x="6898758" y="215402"/>
                </a:lnTo>
                <a:lnTo>
                  <a:pt x="6898758" y="215402"/>
                </a:lnTo>
                <a:cubicBezTo>
                  <a:pt x="6902200" y="336955"/>
                  <a:pt x="6898300" y="433825"/>
                  <a:pt x="6898758" y="538504"/>
                </a:cubicBezTo>
                <a:cubicBezTo>
                  <a:pt x="6934341" y="746276"/>
                  <a:pt x="6893959" y="933490"/>
                  <a:pt x="6898758" y="1077003"/>
                </a:cubicBezTo>
                <a:cubicBezTo>
                  <a:pt x="6920535" y="1219515"/>
                  <a:pt x="6811489" y="1321424"/>
                  <a:pt x="6683352" y="1292409"/>
                </a:cubicBezTo>
                <a:cubicBezTo>
                  <a:pt x="6583492" y="1330358"/>
                  <a:pt x="6341853" y="1260692"/>
                  <a:pt x="6234846" y="1292409"/>
                </a:cubicBezTo>
                <a:cubicBezTo>
                  <a:pt x="6127839" y="1324126"/>
                  <a:pt x="5951679" y="1237447"/>
                  <a:pt x="5748965" y="1292409"/>
                </a:cubicBezTo>
                <a:cubicBezTo>
                  <a:pt x="5609245" y="1341647"/>
                  <a:pt x="5462047" y="1237060"/>
                  <a:pt x="5191316" y="1292409"/>
                </a:cubicBezTo>
                <a:cubicBezTo>
                  <a:pt x="4920585" y="1347758"/>
                  <a:pt x="4769859" y="1236709"/>
                  <a:pt x="4616419" y="1292409"/>
                </a:cubicBezTo>
                <a:cubicBezTo>
                  <a:pt x="4462979" y="1348109"/>
                  <a:pt x="4169640" y="1251658"/>
                  <a:pt x="4024276" y="1292409"/>
                </a:cubicBezTo>
                <a:lnTo>
                  <a:pt x="4024276" y="1292409"/>
                </a:lnTo>
                <a:cubicBezTo>
                  <a:pt x="3864546" y="1347039"/>
                  <a:pt x="3759923" y="1269232"/>
                  <a:pt x="3518240" y="1292409"/>
                </a:cubicBezTo>
                <a:cubicBezTo>
                  <a:pt x="3276557" y="1315586"/>
                  <a:pt x="3164584" y="1255321"/>
                  <a:pt x="3050294" y="1292409"/>
                </a:cubicBezTo>
                <a:cubicBezTo>
                  <a:pt x="2936004" y="1329497"/>
                  <a:pt x="2687103" y="1262395"/>
                  <a:pt x="2468081" y="1292409"/>
                </a:cubicBezTo>
                <a:cubicBezTo>
                  <a:pt x="2249059" y="1322423"/>
                  <a:pt x="2161351" y="1272432"/>
                  <a:pt x="2000134" y="1292409"/>
                </a:cubicBezTo>
                <a:cubicBezTo>
                  <a:pt x="1838917" y="1312386"/>
                  <a:pt x="1769274" y="1258737"/>
                  <a:pt x="1570275" y="1292409"/>
                </a:cubicBezTo>
                <a:cubicBezTo>
                  <a:pt x="1371276" y="1326081"/>
                  <a:pt x="1321480" y="1281203"/>
                  <a:pt x="1102329" y="1292409"/>
                </a:cubicBezTo>
                <a:cubicBezTo>
                  <a:pt x="883178" y="1303615"/>
                  <a:pt x="463483" y="1291331"/>
                  <a:pt x="215406" y="1292409"/>
                </a:cubicBezTo>
                <a:cubicBezTo>
                  <a:pt x="64522" y="1296236"/>
                  <a:pt x="4546" y="1200743"/>
                  <a:pt x="0" y="1077003"/>
                </a:cubicBezTo>
                <a:cubicBezTo>
                  <a:pt x="-35904" y="834834"/>
                  <a:pt x="19580" y="726466"/>
                  <a:pt x="0" y="538504"/>
                </a:cubicBezTo>
                <a:cubicBezTo>
                  <a:pt x="-23419" y="472739"/>
                  <a:pt x="5478" y="363484"/>
                  <a:pt x="0" y="215402"/>
                </a:cubicBezTo>
                <a:lnTo>
                  <a:pt x="0" y="215402"/>
                </a:lnTo>
                <a:lnTo>
                  <a:pt x="0" y="215406"/>
                </a:lnTo>
                <a:close/>
              </a:path>
            </a:pathLst>
          </a:custGeom>
          <a:solidFill>
            <a:srgbClr val="FFFFFF">
              <a:alpha val="89804"/>
            </a:srgbClr>
          </a:solidFill>
          <a:ln w="3175">
            <a:extLst>
              <a:ext uri="{C807C97D-BFC1-408E-A445-0C87EB9F89A2}">
                <ask:lineSketchStyleProps xmlns:ask="http://schemas.microsoft.com/office/drawing/2018/sketchyshapes" sd="1219033472">
                  <a:prstGeom prst="wedgeRoundRectCallout">
                    <a:avLst>
                      <a:gd name="adj1" fmla="val 19857"/>
                      <a:gd name="adj2" fmla="val -230033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Překladatelé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využívají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paralelní</a:t>
            </a:r>
            <a:r>
              <a:rPr lang="en-GB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korpus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který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obsahuje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texty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ve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dvou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jazycích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. Je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užitečný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při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při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řešení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překladatelských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problémů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(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idiomy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reálie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hovorové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konstrukce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).</a:t>
            </a:r>
          </a:p>
        </p:txBody>
      </p:sp>
      <p:sp>
        <p:nvSpPr>
          <p:cNvPr id="7" name="Rounded Rectangular Callout 6">
            <a:extLst>
              <a:ext uri="{FF2B5EF4-FFF2-40B4-BE49-F238E27FC236}">
                <a16:creationId xmlns:a16="http://schemas.microsoft.com/office/drawing/2014/main" id="{9823FC7D-C2F5-0000-9E5A-ACCA712543CC}"/>
              </a:ext>
            </a:extLst>
          </p:cNvPr>
          <p:cNvSpPr/>
          <p:nvPr/>
        </p:nvSpPr>
        <p:spPr>
          <a:xfrm>
            <a:off x="1715031" y="3423021"/>
            <a:ext cx="7639050" cy="1387880"/>
          </a:xfrm>
          <a:custGeom>
            <a:avLst/>
            <a:gdLst>
              <a:gd name="csX0" fmla="*/ 0 w 7639050"/>
              <a:gd name="csY0" fmla="*/ 231318 h 1387880"/>
              <a:gd name="csX1" fmla="*/ 231318 w 7639050"/>
              <a:gd name="csY1" fmla="*/ 0 h 1387880"/>
              <a:gd name="csX2" fmla="*/ 843913 w 7639050"/>
              <a:gd name="csY2" fmla="*/ 0 h 1387880"/>
              <a:gd name="csX3" fmla="*/ 1414261 w 7639050"/>
              <a:gd name="csY3" fmla="*/ 0 h 1387880"/>
              <a:gd name="csX4" fmla="*/ 1984608 w 7639050"/>
              <a:gd name="csY4" fmla="*/ 0 h 1387880"/>
              <a:gd name="csX5" fmla="*/ 2554955 w 7639050"/>
              <a:gd name="csY5" fmla="*/ 0 h 1387880"/>
              <a:gd name="csX6" fmla="*/ 2998559 w 7639050"/>
              <a:gd name="csY6" fmla="*/ 0 h 1387880"/>
              <a:gd name="csX7" fmla="*/ 3611154 w 7639050"/>
              <a:gd name="csY7" fmla="*/ 0 h 1387880"/>
              <a:gd name="csX8" fmla="*/ 4456113 w 7639050"/>
              <a:gd name="csY8" fmla="*/ 0 h 1387880"/>
              <a:gd name="csX9" fmla="*/ 4797364 w 7639050"/>
              <a:gd name="csY9" fmla="*/ -302740 h 1387880"/>
              <a:gd name="csX10" fmla="*/ 5259564 w 7639050"/>
              <a:gd name="csY10" fmla="*/ -712781 h 1387880"/>
              <a:gd name="csX11" fmla="*/ 5600814 w 7639050"/>
              <a:gd name="csY11" fmla="*/ -1015521 h 1387880"/>
              <a:gd name="csX12" fmla="*/ 6032777 w 7639050"/>
              <a:gd name="csY12" fmla="*/ -1398736 h 1387880"/>
              <a:gd name="csX13" fmla="*/ 6525214 w 7639050"/>
              <a:gd name="csY13" fmla="*/ -1835602 h 1387880"/>
              <a:gd name="csX14" fmla="*/ 7017652 w 7639050"/>
              <a:gd name="csY14" fmla="*/ -2272467 h 1387880"/>
              <a:gd name="csX15" fmla="*/ 7479852 w 7639050"/>
              <a:gd name="csY15" fmla="*/ -2682508 h 1387880"/>
              <a:gd name="csX16" fmla="*/ 7268196 w 7639050"/>
              <a:gd name="csY16" fmla="*/ -2172831 h 1387880"/>
              <a:gd name="csX17" fmla="*/ 7067681 w 7639050"/>
              <a:gd name="csY17" fmla="*/ -1689980 h 1387880"/>
              <a:gd name="csX18" fmla="*/ 6844885 w 7639050"/>
              <a:gd name="csY18" fmla="*/ -1153478 h 1387880"/>
              <a:gd name="csX19" fmla="*/ 6622090 w 7639050"/>
              <a:gd name="csY19" fmla="*/ -616977 h 1387880"/>
              <a:gd name="csX20" fmla="*/ 6365875 w 7639050"/>
              <a:gd name="csY20" fmla="*/ 0 h 1387880"/>
              <a:gd name="csX21" fmla="*/ 6907641 w 7639050"/>
              <a:gd name="csY21" fmla="*/ 0 h 1387880"/>
              <a:gd name="csX22" fmla="*/ 7407732 w 7639050"/>
              <a:gd name="csY22" fmla="*/ 0 h 1387880"/>
              <a:gd name="csX23" fmla="*/ 7639050 w 7639050"/>
              <a:gd name="csY23" fmla="*/ 231318 h 1387880"/>
              <a:gd name="csX24" fmla="*/ 7639050 w 7639050"/>
              <a:gd name="csY24" fmla="*/ 231313 h 1387880"/>
              <a:gd name="csX25" fmla="*/ 7639050 w 7639050"/>
              <a:gd name="csY25" fmla="*/ 231313 h 1387880"/>
              <a:gd name="csX26" fmla="*/ 7639050 w 7639050"/>
              <a:gd name="csY26" fmla="*/ 578283 h 1387880"/>
              <a:gd name="csX27" fmla="*/ 7639050 w 7639050"/>
              <a:gd name="csY27" fmla="*/ 1156562 h 1387880"/>
              <a:gd name="csX28" fmla="*/ 7407732 w 7639050"/>
              <a:gd name="csY28" fmla="*/ 1387880 h 1387880"/>
              <a:gd name="csX29" fmla="*/ 6918059 w 7639050"/>
              <a:gd name="csY29" fmla="*/ 1387880 h 1387880"/>
              <a:gd name="csX30" fmla="*/ 6365875 w 7639050"/>
              <a:gd name="csY30" fmla="*/ 1387880 h 1387880"/>
              <a:gd name="csX31" fmla="*/ 5869337 w 7639050"/>
              <a:gd name="csY31" fmla="*/ 1387880 h 1387880"/>
              <a:gd name="csX32" fmla="*/ 5410994 w 7639050"/>
              <a:gd name="csY32" fmla="*/ 1387880 h 1387880"/>
              <a:gd name="csX33" fmla="*/ 4990846 w 7639050"/>
              <a:gd name="csY33" fmla="*/ 1387880 h 1387880"/>
              <a:gd name="csX34" fmla="*/ 4456113 w 7639050"/>
              <a:gd name="csY34" fmla="*/ 1387880 h 1387880"/>
              <a:gd name="csX35" fmla="*/ 4456113 w 7639050"/>
              <a:gd name="csY35" fmla="*/ 1387880 h 1387880"/>
              <a:gd name="csX36" fmla="*/ 3843518 w 7639050"/>
              <a:gd name="csY36" fmla="*/ 1387880 h 1387880"/>
              <a:gd name="csX37" fmla="*/ 3315418 w 7639050"/>
              <a:gd name="csY37" fmla="*/ 1387880 h 1387880"/>
              <a:gd name="csX38" fmla="*/ 2702823 w 7639050"/>
              <a:gd name="csY38" fmla="*/ 1387880 h 1387880"/>
              <a:gd name="csX39" fmla="*/ 2090228 w 7639050"/>
              <a:gd name="csY39" fmla="*/ 1387880 h 1387880"/>
              <a:gd name="csX40" fmla="*/ 1646624 w 7639050"/>
              <a:gd name="csY40" fmla="*/ 1387880 h 1387880"/>
              <a:gd name="csX41" fmla="*/ 1160773 w 7639050"/>
              <a:gd name="csY41" fmla="*/ 1387880 h 1387880"/>
              <a:gd name="csX42" fmla="*/ 231318 w 7639050"/>
              <a:gd name="csY42" fmla="*/ 1387880 h 1387880"/>
              <a:gd name="csX43" fmla="*/ 0 w 7639050"/>
              <a:gd name="csY43" fmla="*/ 1156562 h 1387880"/>
              <a:gd name="csX44" fmla="*/ 0 w 7639050"/>
              <a:gd name="csY44" fmla="*/ 578283 h 1387880"/>
              <a:gd name="csX45" fmla="*/ 0 w 7639050"/>
              <a:gd name="csY45" fmla="*/ 231313 h 1387880"/>
              <a:gd name="csX46" fmla="*/ 0 w 7639050"/>
              <a:gd name="csY46" fmla="*/ 231313 h 1387880"/>
              <a:gd name="csX47" fmla="*/ 0 w 7639050"/>
              <a:gd name="csY47" fmla="*/ 231318 h 13878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</a:cxnLst>
            <a:rect l="l" t="t" r="r" b="b"/>
            <a:pathLst>
              <a:path w="7639050" h="1387880" fill="none" extrusionOk="0">
                <a:moveTo>
                  <a:pt x="0" y="231318"/>
                </a:moveTo>
                <a:cubicBezTo>
                  <a:pt x="980" y="100668"/>
                  <a:pt x="89899" y="1067"/>
                  <a:pt x="231318" y="0"/>
                </a:cubicBezTo>
                <a:cubicBezTo>
                  <a:pt x="357224" y="-56822"/>
                  <a:pt x="573962" y="28077"/>
                  <a:pt x="843913" y="0"/>
                </a:cubicBezTo>
                <a:cubicBezTo>
                  <a:pt x="1113864" y="-28077"/>
                  <a:pt x="1228510" y="37280"/>
                  <a:pt x="1414261" y="0"/>
                </a:cubicBezTo>
                <a:cubicBezTo>
                  <a:pt x="1600012" y="-37280"/>
                  <a:pt x="1853508" y="14806"/>
                  <a:pt x="1984608" y="0"/>
                </a:cubicBezTo>
                <a:cubicBezTo>
                  <a:pt x="2115708" y="-14806"/>
                  <a:pt x="2325325" y="62167"/>
                  <a:pt x="2554955" y="0"/>
                </a:cubicBezTo>
                <a:cubicBezTo>
                  <a:pt x="2784585" y="-62167"/>
                  <a:pt x="2813036" y="31554"/>
                  <a:pt x="2998559" y="0"/>
                </a:cubicBezTo>
                <a:cubicBezTo>
                  <a:pt x="3184082" y="-31554"/>
                  <a:pt x="3471459" y="24676"/>
                  <a:pt x="3611154" y="0"/>
                </a:cubicBezTo>
                <a:cubicBezTo>
                  <a:pt x="3750850" y="-24676"/>
                  <a:pt x="4276223" y="23248"/>
                  <a:pt x="4456113" y="0"/>
                </a:cubicBezTo>
                <a:cubicBezTo>
                  <a:pt x="4541001" y="-146337"/>
                  <a:pt x="4638427" y="-159210"/>
                  <a:pt x="4797364" y="-302740"/>
                </a:cubicBezTo>
                <a:cubicBezTo>
                  <a:pt x="4956301" y="-446270"/>
                  <a:pt x="5093350" y="-543159"/>
                  <a:pt x="5259564" y="-712781"/>
                </a:cubicBezTo>
                <a:cubicBezTo>
                  <a:pt x="5425778" y="-882403"/>
                  <a:pt x="5485032" y="-879310"/>
                  <a:pt x="5600814" y="-1015521"/>
                </a:cubicBezTo>
                <a:cubicBezTo>
                  <a:pt x="5716596" y="-1151732"/>
                  <a:pt x="5843420" y="-1202633"/>
                  <a:pt x="6032777" y="-1398736"/>
                </a:cubicBezTo>
                <a:cubicBezTo>
                  <a:pt x="6222133" y="-1594840"/>
                  <a:pt x="6332057" y="-1638238"/>
                  <a:pt x="6525214" y="-1835602"/>
                </a:cubicBezTo>
                <a:cubicBezTo>
                  <a:pt x="6718371" y="-2032966"/>
                  <a:pt x="6865815" y="-2076485"/>
                  <a:pt x="7017652" y="-2272467"/>
                </a:cubicBezTo>
                <a:cubicBezTo>
                  <a:pt x="7169489" y="-2468449"/>
                  <a:pt x="7326688" y="-2514565"/>
                  <a:pt x="7479852" y="-2682508"/>
                </a:cubicBezTo>
                <a:cubicBezTo>
                  <a:pt x="7420061" y="-2524637"/>
                  <a:pt x="7267246" y="-2305909"/>
                  <a:pt x="7268196" y="-2172831"/>
                </a:cubicBezTo>
                <a:cubicBezTo>
                  <a:pt x="7269146" y="-2039753"/>
                  <a:pt x="7086175" y="-1879405"/>
                  <a:pt x="7067681" y="-1689980"/>
                </a:cubicBezTo>
                <a:cubicBezTo>
                  <a:pt x="7049187" y="-1500555"/>
                  <a:pt x="6945330" y="-1425576"/>
                  <a:pt x="6844885" y="-1153478"/>
                </a:cubicBezTo>
                <a:cubicBezTo>
                  <a:pt x="6744440" y="-881380"/>
                  <a:pt x="6651981" y="-808295"/>
                  <a:pt x="6622090" y="-616977"/>
                </a:cubicBezTo>
                <a:cubicBezTo>
                  <a:pt x="6592198" y="-425659"/>
                  <a:pt x="6428988" y="-186988"/>
                  <a:pt x="6365875" y="0"/>
                </a:cubicBezTo>
                <a:cubicBezTo>
                  <a:pt x="6612342" y="-54778"/>
                  <a:pt x="6642411" y="59915"/>
                  <a:pt x="6907641" y="0"/>
                </a:cubicBezTo>
                <a:cubicBezTo>
                  <a:pt x="7172871" y="-59915"/>
                  <a:pt x="7294453" y="43801"/>
                  <a:pt x="7407732" y="0"/>
                </a:cubicBezTo>
                <a:cubicBezTo>
                  <a:pt x="7550152" y="32366"/>
                  <a:pt x="7637009" y="100634"/>
                  <a:pt x="7639050" y="231318"/>
                </a:cubicBezTo>
                <a:lnTo>
                  <a:pt x="7639050" y="231313"/>
                </a:lnTo>
                <a:lnTo>
                  <a:pt x="7639050" y="231313"/>
                </a:lnTo>
                <a:cubicBezTo>
                  <a:pt x="7675350" y="315206"/>
                  <a:pt x="7623353" y="434179"/>
                  <a:pt x="7639050" y="578283"/>
                </a:cubicBezTo>
                <a:cubicBezTo>
                  <a:pt x="7664952" y="712763"/>
                  <a:pt x="7598499" y="1026837"/>
                  <a:pt x="7639050" y="1156562"/>
                </a:cubicBezTo>
                <a:cubicBezTo>
                  <a:pt x="7635692" y="1285394"/>
                  <a:pt x="7551535" y="1363906"/>
                  <a:pt x="7407732" y="1387880"/>
                </a:cubicBezTo>
                <a:cubicBezTo>
                  <a:pt x="7295118" y="1434161"/>
                  <a:pt x="7083242" y="1334178"/>
                  <a:pt x="6918059" y="1387880"/>
                </a:cubicBezTo>
                <a:cubicBezTo>
                  <a:pt x="6752876" y="1441582"/>
                  <a:pt x="6577228" y="1386026"/>
                  <a:pt x="6365875" y="1387880"/>
                </a:cubicBezTo>
                <a:cubicBezTo>
                  <a:pt x="6223893" y="1416058"/>
                  <a:pt x="6079427" y="1382377"/>
                  <a:pt x="5869337" y="1387880"/>
                </a:cubicBezTo>
                <a:cubicBezTo>
                  <a:pt x="5659247" y="1393383"/>
                  <a:pt x="5573713" y="1346094"/>
                  <a:pt x="5410994" y="1387880"/>
                </a:cubicBezTo>
                <a:cubicBezTo>
                  <a:pt x="5248275" y="1429666"/>
                  <a:pt x="5167429" y="1351232"/>
                  <a:pt x="4990846" y="1387880"/>
                </a:cubicBezTo>
                <a:cubicBezTo>
                  <a:pt x="4814263" y="1424528"/>
                  <a:pt x="4582600" y="1360903"/>
                  <a:pt x="4456113" y="1387880"/>
                </a:cubicBezTo>
                <a:lnTo>
                  <a:pt x="4456113" y="1387880"/>
                </a:lnTo>
                <a:cubicBezTo>
                  <a:pt x="4292047" y="1423852"/>
                  <a:pt x="4025137" y="1340397"/>
                  <a:pt x="3843518" y="1387880"/>
                </a:cubicBezTo>
                <a:cubicBezTo>
                  <a:pt x="3661900" y="1435363"/>
                  <a:pt x="3569039" y="1334254"/>
                  <a:pt x="3315418" y="1387880"/>
                </a:cubicBezTo>
                <a:cubicBezTo>
                  <a:pt x="3061797" y="1441506"/>
                  <a:pt x="2902590" y="1354319"/>
                  <a:pt x="2702823" y="1387880"/>
                </a:cubicBezTo>
                <a:cubicBezTo>
                  <a:pt x="2503056" y="1421441"/>
                  <a:pt x="2336048" y="1369280"/>
                  <a:pt x="2090228" y="1387880"/>
                </a:cubicBezTo>
                <a:cubicBezTo>
                  <a:pt x="1844408" y="1406480"/>
                  <a:pt x="1772401" y="1347341"/>
                  <a:pt x="1646624" y="1387880"/>
                </a:cubicBezTo>
                <a:cubicBezTo>
                  <a:pt x="1520847" y="1428419"/>
                  <a:pt x="1386073" y="1359386"/>
                  <a:pt x="1160773" y="1387880"/>
                </a:cubicBezTo>
                <a:cubicBezTo>
                  <a:pt x="935473" y="1416374"/>
                  <a:pt x="633104" y="1348922"/>
                  <a:pt x="231318" y="1387880"/>
                </a:cubicBezTo>
                <a:cubicBezTo>
                  <a:pt x="76543" y="1375213"/>
                  <a:pt x="-1957" y="1281211"/>
                  <a:pt x="0" y="1156562"/>
                </a:cubicBezTo>
                <a:cubicBezTo>
                  <a:pt x="-6042" y="939633"/>
                  <a:pt x="50814" y="747413"/>
                  <a:pt x="0" y="578283"/>
                </a:cubicBezTo>
                <a:cubicBezTo>
                  <a:pt x="-28676" y="491800"/>
                  <a:pt x="39827" y="311007"/>
                  <a:pt x="0" y="231313"/>
                </a:cubicBezTo>
                <a:lnTo>
                  <a:pt x="0" y="231313"/>
                </a:lnTo>
                <a:lnTo>
                  <a:pt x="0" y="231318"/>
                </a:lnTo>
                <a:close/>
              </a:path>
              <a:path w="7639050" h="1387880" stroke="0" extrusionOk="0">
                <a:moveTo>
                  <a:pt x="0" y="231318"/>
                </a:moveTo>
                <a:cubicBezTo>
                  <a:pt x="-8410" y="98377"/>
                  <a:pt x="68692" y="13089"/>
                  <a:pt x="231318" y="0"/>
                </a:cubicBezTo>
                <a:cubicBezTo>
                  <a:pt x="514744" y="-43347"/>
                  <a:pt x="681211" y="19009"/>
                  <a:pt x="843913" y="0"/>
                </a:cubicBezTo>
                <a:cubicBezTo>
                  <a:pt x="1006616" y="-19009"/>
                  <a:pt x="1230289" y="7418"/>
                  <a:pt x="1329765" y="0"/>
                </a:cubicBezTo>
                <a:cubicBezTo>
                  <a:pt x="1429241" y="-7418"/>
                  <a:pt x="1594828" y="46325"/>
                  <a:pt x="1773368" y="0"/>
                </a:cubicBezTo>
                <a:cubicBezTo>
                  <a:pt x="1951908" y="-46325"/>
                  <a:pt x="2195100" y="46588"/>
                  <a:pt x="2343716" y="0"/>
                </a:cubicBezTo>
                <a:cubicBezTo>
                  <a:pt x="2492332" y="-46588"/>
                  <a:pt x="2626547" y="4874"/>
                  <a:pt x="2829567" y="0"/>
                </a:cubicBezTo>
                <a:cubicBezTo>
                  <a:pt x="3032587" y="-4874"/>
                  <a:pt x="3237768" y="61116"/>
                  <a:pt x="3442162" y="0"/>
                </a:cubicBezTo>
                <a:cubicBezTo>
                  <a:pt x="3646557" y="-61116"/>
                  <a:pt x="3679179" y="14375"/>
                  <a:pt x="3885766" y="0"/>
                </a:cubicBezTo>
                <a:cubicBezTo>
                  <a:pt x="4092353" y="-14375"/>
                  <a:pt x="4302516" y="2012"/>
                  <a:pt x="4456113" y="0"/>
                </a:cubicBezTo>
                <a:cubicBezTo>
                  <a:pt x="4503154" y="-86231"/>
                  <a:pt x="4738064" y="-214095"/>
                  <a:pt x="4797364" y="-302740"/>
                </a:cubicBezTo>
                <a:cubicBezTo>
                  <a:pt x="4856664" y="-391385"/>
                  <a:pt x="5147297" y="-531847"/>
                  <a:pt x="5199089" y="-659131"/>
                </a:cubicBezTo>
                <a:cubicBezTo>
                  <a:pt x="5250881" y="-786415"/>
                  <a:pt x="5522973" y="-896727"/>
                  <a:pt x="5600814" y="-1015521"/>
                </a:cubicBezTo>
                <a:cubicBezTo>
                  <a:pt x="5678655" y="-1134315"/>
                  <a:pt x="5918869" y="-1279928"/>
                  <a:pt x="6063014" y="-1425561"/>
                </a:cubicBezTo>
                <a:cubicBezTo>
                  <a:pt x="6207159" y="-1571194"/>
                  <a:pt x="6374434" y="-1673395"/>
                  <a:pt x="6464740" y="-1781952"/>
                </a:cubicBezTo>
                <a:cubicBezTo>
                  <a:pt x="6555046" y="-1890509"/>
                  <a:pt x="6856869" y="-2064786"/>
                  <a:pt x="6957177" y="-2218817"/>
                </a:cubicBezTo>
                <a:cubicBezTo>
                  <a:pt x="7057484" y="-2372848"/>
                  <a:pt x="7321994" y="-2492060"/>
                  <a:pt x="7479852" y="-2682508"/>
                </a:cubicBezTo>
                <a:cubicBezTo>
                  <a:pt x="7438918" y="-2409624"/>
                  <a:pt x="7284577" y="-2273253"/>
                  <a:pt x="7257057" y="-2146006"/>
                </a:cubicBezTo>
                <a:cubicBezTo>
                  <a:pt x="7229537" y="-2018759"/>
                  <a:pt x="7053768" y="-1716113"/>
                  <a:pt x="7023121" y="-1582680"/>
                </a:cubicBezTo>
                <a:cubicBezTo>
                  <a:pt x="6992474" y="-1449247"/>
                  <a:pt x="6898321" y="-1295261"/>
                  <a:pt x="6833745" y="-1126653"/>
                </a:cubicBezTo>
                <a:cubicBezTo>
                  <a:pt x="6769169" y="-958046"/>
                  <a:pt x="6694578" y="-814776"/>
                  <a:pt x="6633229" y="-643802"/>
                </a:cubicBezTo>
                <a:cubicBezTo>
                  <a:pt x="6571880" y="-472828"/>
                  <a:pt x="6473451" y="-331885"/>
                  <a:pt x="6365875" y="0"/>
                </a:cubicBezTo>
                <a:cubicBezTo>
                  <a:pt x="6611520" y="-10253"/>
                  <a:pt x="6645741" y="17488"/>
                  <a:pt x="6876385" y="0"/>
                </a:cubicBezTo>
                <a:cubicBezTo>
                  <a:pt x="7107029" y="-17488"/>
                  <a:pt x="7236117" y="1132"/>
                  <a:pt x="7407732" y="0"/>
                </a:cubicBezTo>
                <a:cubicBezTo>
                  <a:pt x="7517092" y="-1041"/>
                  <a:pt x="7657770" y="119682"/>
                  <a:pt x="7639050" y="231318"/>
                </a:cubicBezTo>
                <a:lnTo>
                  <a:pt x="7639050" y="231313"/>
                </a:lnTo>
                <a:lnTo>
                  <a:pt x="7639050" y="231313"/>
                </a:lnTo>
                <a:cubicBezTo>
                  <a:pt x="7653613" y="403265"/>
                  <a:pt x="7599470" y="501245"/>
                  <a:pt x="7639050" y="578283"/>
                </a:cubicBezTo>
                <a:cubicBezTo>
                  <a:pt x="7660377" y="695231"/>
                  <a:pt x="7617700" y="954567"/>
                  <a:pt x="7639050" y="1156562"/>
                </a:cubicBezTo>
                <a:cubicBezTo>
                  <a:pt x="7661142" y="1298233"/>
                  <a:pt x="7513378" y="1392731"/>
                  <a:pt x="7407732" y="1387880"/>
                </a:cubicBezTo>
                <a:cubicBezTo>
                  <a:pt x="7224759" y="1388545"/>
                  <a:pt x="7096655" y="1368927"/>
                  <a:pt x="6876385" y="1387880"/>
                </a:cubicBezTo>
                <a:cubicBezTo>
                  <a:pt x="6656115" y="1406833"/>
                  <a:pt x="6519464" y="1355841"/>
                  <a:pt x="6365875" y="1387880"/>
                </a:cubicBezTo>
                <a:cubicBezTo>
                  <a:pt x="6172133" y="1421810"/>
                  <a:pt x="6052947" y="1358289"/>
                  <a:pt x="5926630" y="1387880"/>
                </a:cubicBezTo>
                <a:cubicBezTo>
                  <a:pt x="5800314" y="1417471"/>
                  <a:pt x="5577381" y="1369136"/>
                  <a:pt x="5449189" y="1387880"/>
                </a:cubicBezTo>
                <a:cubicBezTo>
                  <a:pt x="5320997" y="1406624"/>
                  <a:pt x="5166075" y="1348557"/>
                  <a:pt x="4933554" y="1387880"/>
                </a:cubicBezTo>
                <a:cubicBezTo>
                  <a:pt x="4701033" y="1427203"/>
                  <a:pt x="4620272" y="1358683"/>
                  <a:pt x="4456113" y="1387880"/>
                </a:cubicBezTo>
                <a:lnTo>
                  <a:pt x="4456113" y="1387880"/>
                </a:lnTo>
                <a:cubicBezTo>
                  <a:pt x="4320701" y="1419441"/>
                  <a:pt x="4153245" y="1370833"/>
                  <a:pt x="3885766" y="1387880"/>
                </a:cubicBezTo>
                <a:cubicBezTo>
                  <a:pt x="3618287" y="1404927"/>
                  <a:pt x="3564208" y="1382417"/>
                  <a:pt x="3442162" y="1387880"/>
                </a:cubicBezTo>
                <a:cubicBezTo>
                  <a:pt x="3320116" y="1393343"/>
                  <a:pt x="3155786" y="1331936"/>
                  <a:pt x="2956311" y="1387880"/>
                </a:cubicBezTo>
                <a:cubicBezTo>
                  <a:pt x="2756836" y="1443824"/>
                  <a:pt x="2578198" y="1374104"/>
                  <a:pt x="2428211" y="1387880"/>
                </a:cubicBezTo>
                <a:cubicBezTo>
                  <a:pt x="2278224" y="1401656"/>
                  <a:pt x="2078377" y="1337738"/>
                  <a:pt x="1984608" y="1387880"/>
                </a:cubicBezTo>
                <a:cubicBezTo>
                  <a:pt x="1890839" y="1438022"/>
                  <a:pt x="1550212" y="1324916"/>
                  <a:pt x="1372013" y="1387880"/>
                </a:cubicBezTo>
                <a:cubicBezTo>
                  <a:pt x="1193815" y="1450844"/>
                  <a:pt x="1007122" y="1386287"/>
                  <a:pt x="843913" y="1387880"/>
                </a:cubicBezTo>
                <a:cubicBezTo>
                  <a:pt x="680704" y="1389473"/>
                  <a:pt x="511897" y="1370091"/>
                  <a:pt x="231318" y="1387880"/>
                </a:cubicBezTo>
                <a:cubicBezTo>
                  <a:pt x="90568" y="1373009"/>
                  <a:pt x="25198" y="1257051"/>
                  <a:pt x="0" y="1156562"/>
                </a:cubicBezTo>
                <a:cubicBezTo>
                  <a:pt x="-36754" y="876287"/>
                  <a:pt x="44691" y="827072"/>
                  <a:pt x="0" y="578283"/>
                </a:cubicBezTo>
                <a:cubicBezTo>
                  <a:pt x="-22728" y="477433"/>
                  <a:pt x="37733" y="309055"/>
                  <a:pt x="0" y="231313"/>
                </a:cubicBezTo>
                <a:lnTo>
                  <a:pt x="0" y="231313"/>
                </a:lnTo>
                <a:lnTo>
                  <a:pt x="0" y="231318"/>
                </a:lnTo>
                <a:close/>
              </a:path>
            </a:pathLst>
          </a:custGeom>
          <a:solidFill>
            <a:srgbClr val="FFFFFF">
              <a:alpha val="89804"/>
            </a:srgbClr>
          </a:solidFill>
          <a:ln w="3175">
            <a:extLst>
              <a:ext uri="{C807C97D-BFC1-408E-A445-0C87EB9F89A2}">
                <ask:lineSketchStyleProps xmlns:ask="http://schemas.microsoft.com/office/drawing/2018/sketchyshapes" sd="1219033472">
                  <a:prstGeom prst="wedgeRoundRectCallout">
                    <a:avLst>
                      <a:gd name="adj1" fmla="val 47916"/>
                      <a:gd name="adj2" fmla="val -243281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Básnický</a:t>
            </a:r>
            <a:r>
              <a:rPr lang="en-GB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korpus</a:t>
            </a:r>
            <a:r>
              <a:rPr lang="en-GB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patří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mezi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nejsložitější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.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Obsahuje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pouze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poezii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která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je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ručně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anotována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.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Lze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ji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filtrovat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podle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metra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počtu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stop,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typu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klauzule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nebo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strofiky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8D6F3BAC-A19E-0DA8-92E9-7CEAA2970DAA}"/>
              </a:ext>
            </a:extLst>
          </p:cNvPr>
          <p:cNvSpPr/>
          <p:nvPr/>
        </p:nvSpPr>
        <p:spPr>
          <a:xfrm>
            <a:off x="2032701" y="2559952"/>
            <a:ext cx="6280741" cy="1645473"/>
          </a:xfrm>
          <a:custGeom>
            <a:avLst/>
            <a:gdLst>
              <a:gd name="csX0" fmla="*/ 0 w 6280741"/>
              <a:gd name="csY0" fmla="*/ 274251 h 1645473"/>
              <a:gd name="csX1" fmla="*/ 274251 w 6280741"/>
              <a:gd name="csY1" fmla="*/ 0 h 1645473"/>
              <a:gd name="csX2" fmla="*/ 645070 w 6280741"/>
              <a:gd name="csY2" fmla="*/ 0 h 1645473"/>
              <a:gd name="csX3" fmla="*/ 1046790 w 6280741"/>
              <a:gd name="csY3" fmla="*/ 0 h 1645473"/>
              <a:gd name="csX4" fmla="*/ 795079 w 6280741"/>
              <a:gd name="csY4" fmla="*/ -519723 h 1645473"/>
              <a:gd name="csX5" fmla="*/ 1250553 w 6280741"/>
              <a:gd name="csY5" fmla="*/ -389792 h 1645473"/>
              <a:gd name="csX6" fmla="*/ 1724246 w 6280741"/>
              <a:gd name="csY6" fmla="*/ -254664 h 1645473"/>
              <a:gd name="csX7" fmla="*/ 2143282 w 6280741"/>
              <a:gd name="csY7" fmla="*/ -135128 h 1645473"/>
              <a:gd name="csX8" fmla="*/ 2616975 w 6280741"/>
              <a:gd name="csY8" fmla="*/ 0 h 1645473"/>
              <a:gd name="csX9" fmla="*/ 3080209 w 6280741"/>
              <a:gd name="csY9" fmla="*/ 0 h 1645473"/>
              <a:gd name="csX10" fmla="*/ 3712918 w 6280741"/>
              <a:gd name="csY10" fmla="*/ 0 h 1645473"/>
              <a:gd name="csX11" fmla="*/ 4311733 w 6280741"/>
              <a:gd name="csY11" fmla="*/ 0 h 1645473"/>
              <a:gd name="csX12" fmla="*/ 4910547 w 6280741"/>
              <a:gd name="csY12" fmla="*/ 0 h 1645473"/>
              <a:gd name="csX13" fmla="*/ 5509361 w 6280741"/>
              <a:gd name="csY13" fmla="*/ 0 h 1645473"/>
              <a:gd name="csX14" fmla="*/ 6006490 w 6280741"/>
              <a:gd name="csY14" fmla="*/ 0 h 1645473"/>
              <a:gd name="csX15" fmla="*/ 6280741 w 6280741"/>
              <a:gd name="csY15" fmla="*/ 274251 h 1645473"/>
              <a:gd name="csX16" fmla="*/ 6280741 w 6280741"/>
              <a:gd name="csY16" fmla="*/ 274246 h 1645473"/>
              <a:gd name="csX17" fmla="*/ 6280741 w 6280741"/>
              <a:gd name="csY17" fmla="*/ 274246 h 1645473"/>
              <a:gd name="csX18" fmla="*/ 6280741 w 6280741"/>
              <a:gd name="csY18" fmla="*/ 685614 h 1645473"/>
              <a:gd name="csX19" fmla="*/ 6280741 w 6280741"/>
              <a:gd name="csY19" fmla="*/ 1028418 h 1645473"/>
              <a:gd name="csX20" fmla="*/ 6280741 w 6280741"/>
              <a:gd name="csY20" fmla="*/ 1371222 h 1645473"/>
              <a:gd name="csX21" fmla="*/ 6006490 w 6280741"/>
              <a:gd name="csY21" fmla="*/ 1645473 h 1645473"/>
              <a:gd name="csX22" fmla="*/ 5475466 w 6280741"/>
              <a:gd name="csY22" fmla="*/ 1645473 h 1645473"/>
              <a:gd name="csX23" fmla="*/ 4876652 w 6280741"/>
              <a:gd name="csY23" fmla="*/ 1645473 h 1645473"/>
              <a:gd name="csX24" fmla="*/ 4345628 w 6280741"/>
              <a:gd name="csY24" fmla="*/ 1645473 h 1645473"/>
              <a:gd name="csX25" fmla="*/ 3882394 w 6280741"/>
              <a:gd name="csY25" fmla="*/ 1645473 h 1645473"/>
              <a:gd name="csX26" fmla="*/ 3351370 w 6280741"/>
              <a:gd name="csY26" fmla="*/ 1645473 h 1645473"/>
              <a:gd name="csX27" fmla="*/ 2616975 w 6280741"/>
              <a:gd name="csY27" fmla="*/ 1645473 h 1645473"/>
              <a:gd name="csX28" fmla="*/ 2062176 w 6280741"/>
              <a:gd name="csY28" fmla="*/ 1645473 h 1645473"/>
              <a:gd name="csX29" fmla="*/ 1507378 w 6280741"/>
              <a:gd name="csY29" fmla="*/ 1645473 h 1645473"/>
              <a:gd name="csX30" fmla="*/ 1046790 w 6280741"/>
              <a:gd name="csY30" fmla="*/ 1645473 h 1645473"/>
              <a:gd name="csX31" fmla="*/ 1046790 w 6280741"/>
              <a:gd name="csY31" fmla="*/ 1645473 h 1645473"/>
              <a:gd name="csX32" fmla="*/ 645070 w 6280741"/>
              <a:gd name="csY32" fmla="*/ 1645473 h 1645473"/>
              <a:gd name="csX33" fmla="*/ 274251 w 6280741"/>
              <a:gd name="csY33" fmla="*/ 1645473 h 1645473"/>
              <a:gd name="csX34" fmla="*/ 0 w 6280741"/>
              <a:gd name="csY34" fmla="*/ 1371222 h 1645473"/>
              <a:gd name="csX35" fmla="*/ 0 w 6280741"/>
              <a:gd name="csY35" fmla="*/ 1048986 h 1645473"/>
              <a:gd name="csX36" fmla="*/ 0 w 6280741"/>
              <a:gd name="csY36" fmla="*/ 685614 h 1645473"/>
              <a:gd name="csX37" fmla="*/ 0 w 6280741"/>
              <a:gd name="csY37" fmla="*/ 274246 h 1645473"/>
              <a:gd name="csX38" fmla="*/ 0 w 6280741"/>
              <a:gd name="csY38" fmla="*/ 274246 h 1645473"/>
              <a:gd name="csX39" fmla="*/ 0 w 6280741"/>
              <a:gd name="csY39" fmla="*/ 274251 h 164547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</a:cxnLst>
            <a:rect l="l" t="t" r="r" b="b"/>
            <a:pathLst>
              <a:path w="6280741" h="1645473" fill="none" extrusionOk="0">
                <a:moveTo>
                  <a:pt x="0" y="274251"/>
                </a:moveTo>
                <a:cubicBezTo>
                  <a:pt x="7507" y="130213"/>
                  <a:pt x="96818" y="-34726"/>
                  <a:pt x="274251" y="0"/>
                </a:cubicBezTo>
                <a:cubicBezTo>
                  <a:pt x="377177" y="-35671"/>
                  <a:pt x="493406" y="13559"/>
                  <a:pt x="645070" y="0"/>
                </a:cubicBezTo>
                <a:cubicBezTo>
                  <a:pt x="796734" y="-13559"/>
                  <a:pt x="866917" y="1269"/>
                  <a:pt x="1046790" y="0"/>
                </a:cubicBezTo>
                <a:cubicBezTo>
                  <a:pt x="932991" y="-152527"/>
                  <a:pt x="910473" y="-300298"/>
                  <a:pt x="795079" y="-519723"/>
                </a:cubicBezTo>
                <a:cubicBezTo>
                  <a:pt x="997134" y="-486962"/>
                  <a:pt x="1061221" y="-421814"/>
                  <a:pt x="1250553" y="-389792"/>
                </a:cubicBezTo>
                <a:cubicBezTo>
                  <a:pt x="1439885" y="-357770"/>
                  <a:pt x="1609214" y="-258760"/>
                  <a:pt x="1724246" y="-254664"/>
                </a:cubicBezTo>
                <a:cubicBezTo>
                  <a:pt x="1839278" y="-250568"/>
                  <a:pt x="1958506" y="-180104"/>
                  <a:pt x="2143282" y="-135128"/>
                </a:cubicBezTo>
                <a:cubicBezTo>
                  <a:pt x="2328058" y="-90152"/>
                  <a:pt x="2489031" y="-1268"/>
                  <a:pt x="2616975" y="0"/>
                </a:cubicBezTo>
                <a:cubicBezTo>
                  <a:pt x="2732558" y="-21097"/>
                  <a:pt x="2913728" y="4801"/>
                  <a:pt x="3080209" y="0"/>
                </a:cubicBezTo>
                <a:cubicBezTo>
                  <a:pt x="3246690" y="-4801"/>
                  <a:pt x="3466832" y="5675"/>
                  <a:pt x="3712918" y="0"/>
                </a:cubicBezTo>
                <a:cubicBezTo>
                  <a:pt x="3959004" y="-5675"/>
                  <a:pt x="4174745" y="5611"/>
                  <a:pt x="4311733" y="0"/>
                </a:cubicBezTo>
                <a:cubicBezTo>
                  <a:pt x="4448722" y="-5611"/>
                  <a:pt x="4733371" y="31073"/>
                  <a:pt x="4910547" y="0"/>
                </a:cubicBezTo>
                <a:cubicBezTo>
                  <a:pt x="5087723" y="-31073"/>
                  <a:pt x="5226061" y="22774"/>
                  <a:pt x="5509361" y="0"/>
                </a:cubicBezTo>
                <a:cubicBezTo>
                  <a:pt x="5792661" y="-22774"/>
                  <a:pt x="5768176" y="7357"/>
                  <a:pt x="6006490" y="0"/>
                </a:cubicBezTo>
                <a:cubicBezTo>
                  <a:pt x="6171687" y="24193"/>
                  <a:pt x="6307968" y="148724"/>
                  <a:pt x="6280741" y="274251"/>
                </a:cubicBezTo>
                <a:lnTo>
                  <a:pt x="6280741" y="274246"/>
                </a:lnTo>
                <a:lnTo>
                  <a:pt x="6280741" y="274246"/>
                </a:lnTo>
                <a:cubicBezTo>
                  <a:pt x="6313818" y="455581"/>
                  <a:pt x="6258831" y="590499"/>
                  <a:pt x="6280741" y="685614"/>
                </a:cubicBezTo>
                <a:cubicBezTo>
                  <a:pt x="6312898" y="792897"/>
                  <a:pt x="6259742" y="937344"/>
                  <a:pt x="6280741" y="1028418"/>
                </a:cubicBezTo>
                <a:cubicBezTo>
                  <a:pt x="6301740" y="1119492"/>
                  <a:pt x="6260545" y="1250200"/>
                  <a:pt x="6280741" y="1371222"/>
                </a:cubicBezTo>
                <a:cubicBezTo>
                  <a:pt x="6270600" y="1510876"/>
                  <a:pt x="6160256" y="1616329"/>
                  <a:pt x="6006490" y="1645473"/>
                </a:cubicBezTo>
                <a:cubicBezTo>
                  <a:pt x="5778113" y="1647780"/>
                  <a:pt x="5613907" y="1640965"/>
                  <a:pt x="5475466" y="1645473"/>
                </a:cubicBezTo>
                <a:cubicBezTo>
                  <a:pt x="5337025" y="1649981"/>
                  <a:pt x="5083677" y="1591426"/>
                  <a:pt x="4876652" y="1645473"/>
                </a:cubicBezTo>
                <a:cubicBezTo>
                  <a:pt x="4669627" y="1699520"/>
                  <a:pt x="4525663" y="1584148"/>
                  <a:pt x="4345628" y="1645473"/>
                </a:cubicBezTo>
                <a:cubicBezTo>
                  <a:pt x="4165593" y="1706798"/>
                  <a:pt x="3977574" y="1632878"/>
                  <a:pt x="3882394" y="1645473"/>
                </a:cubicBezTo>
                <a:cubicBezTo>
                  <a:pt x="3787214" y="1658068"/>
                  <a:pt x="3550517" y="1621208"/>
                  <a:pt x="3351370" y="1645473"/>
                </a:cubicBezTo>
                <a:cubicBezTo>
                  <a:pt x="3152223" y="1669738"/>
                  <a:pt x="2799797" y="1593941"/>
                  <a:pt x="2616975" y="1645473"/>
                </a:cubicBezTo>
                <a:cubicBezTo>
                  <a:pt x="2437473" y="1696235"/>
                  <a:pt x="2206691" y="1643281"/>
                  <a:pt x="2062176" y="1645473"/>
                </a:cubicBezTo>
                <a:cubicBezTo>
                  <a:pt x="1917661" y="1647665"/>
                  <a:pt x="1661921" y="1604290"/>
                  <a:pt x="1507378" y="1645473"/>
                </a:cubicBezTo>
                <a:cubicBezTo>
                  <a:pt x="1352835" y="1686656"/>
                  <a:pt x="1268000" y="1617386"/>
                  <a:pt x="1046790" y="1645473"/>
                </a:cubicBezTo>
                <a:lnTo>
                  <a:pt x="1046790" y="1645473"/>
                </a:lnTo>
                <a:cubicBezTo>
                  <a:pt x="962962" y="1690712"/>
                  <a:pt x="804132" y="1637267"/>
                  <a:pt x="645070" y="1645473"/>
                </a:cubicBezTo>
                <a:cubicBezTo>
                  <a:pt x="486008" y="1653679"/>
                  <a:pt x="420524" y="1622715"/>
                  <a:pt x="274251" y="1645473"/>
                </a:cubicBezTo>
                <a:cubicBezTo>
                  <a:pt x="137225" y="1608501"/>
                  <a:pt x="-20722" y="1512381"/>
                  <a:pt x="0" y="1371222"/>
                </a:cubicBezTo>
                <a:cubicBezTo>
                  <a:pt x="-7052" y="1286047"/>
                  <a:pt x="29062" y="1115883"/>
                  <a:pt x="0" y="1048986"/>
                </a:cubicBezTo>
                <a:cubicBezTo>
                  <a:pt x="-29062" y="982089"/>
                  <a:pt x="41200" y="865805"/>
                  <a:pt x="0" y="685614"/>
                </a:cubicBezTo>
                <a:cubicBezTo>
                  <a:pt x="-1528" y="496926"/>
                  <a:pt x="41743" y="427272"/>
                  <a:pt x="0" y="274246"/>
                </a:cubicBezTo>
                <a:lnTo>
                  <a:pt x="0" y="274246"/>
                </a:lnTo>
                <a:lnTo>
                  <a:pt x="0" y="274251"/>
                </a:lnTo>
                <a:close/>
              </a:path>
              <a:path w="6280741" h="1645473" stroke="0" extrusionOk="0">
                <a:moveTo>
                  <a:pt x="0" y="274251"/>
                </a:moveTo>
                <a:cubicBezTo>
                  <a:pt x="-15065" y="113494"/>
                  <a:pt x="87536" y="13230"/>
                  <a:pt x="274251" y="0"/>
                </a:cubicBezTo>
                <a:cubicBezTo>
                  <a:pt x="420235" y="-41417"/>
                  <a:pt x="513739" y="34344"/>
                  <a:pt x="675971" y="0"/>
                </a:cubicBezTo>
                <a:cubicBezTo>
                  <a:pt x="838203" y="-34344"/>
                  <a:pt x="906258" y="21504"/>
                  <a:pt x="1046790" y="0"/>
                </a:cubicBezTo>
                <a:cubicBezTo>
                  <a:pt x="891844" y="-188916"/>
                  <a:pt x="914749" y="-387679"/>
                  <a:pt x="795079" y="-519723"/>
                </a:cubicBezTo>
                <a:cubicBezTo>
                  <a:pt x="962039" y="-517915"/>
                  <a:pt x="1080517" y="-434127"/>
                  <a:pt x="1286991" y="-379398"/>
                </a:cubicBezTo>
                <a:cubicBezTo>
                  <a:pt x="1493465" y="-324669"/>
                  <a:pt x="1617208" y="-270485"/>
                  <a:pt x="1742465" y="-249467"/>
                </a:cubicBezTo>
                <a:cubicBezTo>
                  <a:pt x="1867722" y="-228449"/>
                  <a:pt x="1962192" y="-138196"/>
                  <a:pt x="2197939" y="-119536"/>
                </a:cubicBezTo>
                <a:cubicBezTo>
                  <a:pt x="2433686" y="-100877"/>
                  <a:pt x="2428947" y="-22837"/>
                  <a:pt x="2616975" y="0"/>
                </a:cubicBezTo>
                <a:cubicBezTo>
                  <a:pt x="2844602" y="-39233"/>
                  <a:pt x="3013392" y="27064"/>
                  <a:pt x="3114104" y="0"/>
                </a:cubicBezTo>
                <a:cubicBezTo>
                  <a:pt x="3214816" y="-27064"/>
                  <a:pt x="3398013" y="23553"/>
                  <a:pt x="3679023" y="0"/>
                </a:cubicBezTo>
                <a:cubicBezTo>
                  <a:pt x="3960033" y="-23553"/>
                  <a:pt x="4000596" y="17200"/>
                  <a:pt x="4210047" y="0"/>
                </a:cubicBezTo>
                <a:cubicBezTo>
                  <a:pt x="4419498" y="-17200"/>
                  <a:pt x="4529807" y="154"/>
                  <a:pt x="4842757" y="0"/>
                </a:cubicBezTo>
                <a:cubicBezTo>
                  <a:pt x="5155707" y="-154"/>
                  <a:pt x="5205085" y="20210"/>
                  <a:pt x="5475466" y="0"/>
                </a:cubicBezTo>
                <a:cubicBezTo>
                  <a:pt x="5745847" y="-20210"/>
                  <a:pt x="5809894" y="26222"/>
                  <a:pt x="6006490" y="0"/>
                </a:cubicBezTo>
                <a:cubicBezTo>
                  <a:pt x="6141929" y="-15100"/>
                  <a:pt x="6265773" y="100410"/>
                  <a:pt x="6280741" y="274251"/>
                </a:cubicBezTo>
                <a:lnTo>
                  <a:pt x="6280741" y="274246"/>
                </a:lnTo>
                <a:lnTo>
                  <a:pt x="6280741" y="274246"/>
                </a:lnTo>
                <a:cubicBezTo>
                  <a:pt x="6287190" y="425058"/>
                  <a:pt x="6253569" y="569589"/>
                  <a:pt x="6280741" y="685614"/>
                </a:cubicBezTo>
                <a:cubicBezTo>
                  <a:pt x="6301017" y="774026"/>
                  <a:pt x="6255850" y="892461"/>
                  <a:pt x="6280741" y="1007850"/>
                </a:cubicBezTo>
                <a:cubicBezTo>
                  <a:pt x="6305632" y="1123239"/>
                  <a:pt x="6238689" y="1264437"/>
                  <a:pt x="6280741" y="1371222"/>
                </a:cubicBezTo>
                <a:cubicBezTo>
                  <a:pt x="6266504" y="1545289"/>
                  <a:pt x="6131313" y="1646894"/>
                  <a:pt x="6006490" y="1645473"/>
                </a:cubicBezTo>
                <a:cubicBezTo>
                  <a:pt x="5848902" y="1675921"/>
                  <a:pt x="5651610" y="1612898"/>
                  <a:pt x="5509361" y="1645473"/>
                </a:cubicBezTo>
                <a:cubicBezTo>
                  <a:pt x="5367112" y="1678048"/>
                  <a:pt x="5207529" y="1601736"/>
                  <a:pt x="4978337" y="1645473"/>
                </a:cubicBezTo>
                <a:cubicBezTo>
                  <a:pt x="4749145" y="1689210"/>
                  <a:pt x="4718282" y="1642646"/>
                  <a:pt x="4515103" y="1645473"/>
                </a:cubicBezTo>
                <a:cubicBezTo>
                  <a:pt x="4311924" y="1648300"/>
                  <a:pt x="4184174" y="1620336"/>
                  <a:pt x="4051870" y="1645473"/>
                </a:cubicBezTo>
                <a:cubicBezTo>
                  <a:pt x="3919566" y="1670610"/>
                  <a:pt x="3671982" y="1617348"/>
                  <a:pt x="3453055" y="1645473"/>
                </a:cubicBezTo>
                <a:cubicBezTo>
                  <a:pt x="3234128" y="1673598"/>
                  <a:pt x="2790816" y="1625666"/>
                  <a:pt x="2616975" y="1645473"/>
                </a:cubicBezTo>
                <a:cubicBezTo>
                  <a:pt x="2481635" y="1648311"/>
                  <a:pt x="2265802" y="1633089"/>
                  <a:pt x="2062176" y="1645473"/>
                </a:cubicBezTo>
                <a:cubicBezTo>
                  <a:pt x="1858550" y="1657857"/>
                  <a:pt x="1762925" y="1622499"/>
                  <a:pt x="1507378" y="1645473"/>
                </a:cubicBezTo>
                <a:cubicBezTo>
                  <a:pt x="1251831" y="1668447"/>
                  <a:pt x="1254237" y="1604778"/>
                  <a:pt x="1046790" y="1645473"/>
                </a:cubicBezTo>
                <a:lnTo>
                  <a:pt x="1046790" y="1645473"/>
                </a:lnTo>
                <a:cubicBezTo>
                  <a:pt x="895874" y="1664355"/>
                  <a:pt x="798099" y="1620961"/>
                  <a:pt x="652795" y="1645473"/>
                </a:cubicBezTo>
                <a:cubicBezTo>
                  <a:pt x="507491" y="1669985"/>
                  <a:pt x="418191" y="1620370"/>
                  <a:pt x="274251" y="1645473"/>
                </a:cubicBezTo>
                <a:cubicBezTo>
                  <a:pt x="128601" y="1620093"/>
                  <a:pt x="-27406" y="1521804"/>
                  <a:pt x="0" y="1371222"/>
                </a:cubicBezTo>
                <a:cubicBezTo>
                  <a:pt x="-11784" y="1257508"/>
                  <a:pt x="22478" y="1173162"/>
                  <a:pt x="0" y="1042130"/>
                </a:cubicBezTo>
                <a:cubicBezTo>
                  <a:pt x="-22478" y="911098"/>
                  <a:pt x="18785" y="813011"/>
                  <a:pt x="0" y="685614"/>
                </a:cubicBezTo>
                <a:cubicBezTo>
                  <a:pt x="-16168" y="556265"/>
                  <a:pt x="11202" y="448017"/>
                  <a:pt x="0" y="274246"/>
                </a:cubicBezTo>
                <a:lnTo>
                  <a:pt x="0" y="274246"/>
                </a:lnTo>
                <a:lnTo>
                  <a:pt x="0" y="274251"/>
                </a:lnTo>
                <a:close/>
              </a:path>
            </a:pathLst>
          </a:custGeom>
          <a:solidFill>
            <a:srgbClr val="FFFFFF">
              <a:alpha val="89804"/>
            </a:srgbClr>
          </a:solidFill>
          <a:ln w="3175">
            <a:extLst>
              <a:ext uri="{C807C97D-BFC1-408E-A445-0C87EB9F89A2}">
                <ask:lineSketchStyleProps xmlns:ask="http://schemas.microsoft.com/office/drawing/2018/sketchyshapes" sd="1219033472">
                  <a:prstGeom prst="wedgeRoundRectCallout">
                    <a:avLst>
                      <a:gd name="adj1" fmla="val -37341"/>
                      <a:gd name="adj2" fmla="val -81585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Korpus</a:t>
            </a:r>
            <a:r>
              <a:rPr lang="en-GB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sociálních</a:t>
            </a:r>
            <a:r>
              <a:rPr lang="en-GB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sítí</a:t>
            </a:r>
            <a:r>
              <a:rPr lang="en-GB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umožňuje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zkoumat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fungování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ruského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jazyka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na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internetu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.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Zahrnuje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e-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mailovou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komunikaci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chaty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fóra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blogy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apod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.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Jde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o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specifický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hybrid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mluveného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a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psaného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jazyka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. </a:t>
            </a:r>
          </a:p>
        </p:txBody>
      </p:sp>
      <p:sp>
        <p:nvSpPr>
          <p:cNvPr id="11" name="Rounded Rectangular Callout 10">
            <a:extLst>
              <a:ext uri="{FF2B5EF4-FFF2-40B4-BE49-F238E27FC236}">
                <a16:creationId xmlns:a16="http://schemas.microsoft.com/office/drawing/2014/main" id="{D83B5E21-D9DF-692D-F0D8-0D0E29597EF4}"/>
              </a:ext>
            </a:extLst>
          </p:cNvPr>
          <p:cNvSpPr/>
          <p:nvPr/>
        </p:nvSpPr>
        <p:spPr>
          <a:xfrm>
            <a:off x="3814763" y="2928939"/>
            <a:ext cx="6898758" cy="1088093"/>
          </a:xfrm>
          <a:custGeom>
            <a:avLst/>
            <a:gdLst>
              <a:gd name="csX0" fmla="*/ 0 w 6898758"/>
              <a:gd name="csY0" fmla="*/ 181352 h 1088093"/>
              <a:gd name="csX1" fmla="*/ 181352 w 6898758"/>
              <a:gd name="csY1" fmla="*/ 0 h 1088093"/>
              <a:gd name="csX2" fmla="*/ 684941 w 6898758"/>
              <a:gd name="csY2" fmla="*/ 0 h 1088093"/>
              <a:gd name="csX3" fmla="*/ 1149793 w 6898758"/>
              <a:gd name="csY3" fmla="*/ 0 h 1088093"/>
              <a:gd name="csX4" fmla="*/ 1111812 w 6898758"/>
              <a:gd name="csY4" fmla="*/ -584596 h 1088093"/>
              <a:gd name="csX5" fmla="*/ 1074970 w 6898758"/>
              <a:gd name="csY5" fmla="*/ -1151654 h 1088093"/>
              <a:gd name="csX6" fmla="*/ 1035849 w 6898758"/>
              <a:gd name="csY6" fmla="*/ -1753788 h 1088093"/>
              <a:gd name="csX7" fmla="*/ 1421962 w 6898758"/>
              <a:gd name="csY7" fmla="*/ -1385493 h 1088093"/>
              <a:gd name="csX8" fmla="*/ 1789689 w 6898758"/>
              <a:gd name="csY8" fmla="*/ -1034735 h 1088093"/>
              <a:gd name="csX9" fmla="*/ 2194188 w 6898758"/>
              <a:gd name="csY9" fmla="*/ -648902 h 1088093"/>
              <a:gd name="csX10" fmla="*/ 2543529 w 6898758"/>
              <a:gd name="csY10" fmla="*/ -315682 h 1088093"/>
              <a:gd name="csX11" fmla="*/ 2874483 w 6898758"/>
              <a:gd name="csY11" fmla="*/ 0 h 1088093"/>
              <a:gd name="csX12" fmla="*/ 3423472 w 6898758"/>
              <a:gd name="csY12" fmla="*/ 0 h 1088093"/>
              <a:gd name="csX13" fmla="*/ 3972461 w 6898758"/>
              <a:gd name="csY13" fmla="*/ 0 h 1088093"/>
              <a:gd name="csX14" fmla="*/ 4406162 w 6898758"/>
              <a:gd name="csY14" fmla="*/ 0 h 1088093"/>
              <a:gd name="csX15" fmla="*/ 4955151 w 6898758"/>
              <a:gd name="csY15" fmla="*/ 0 h 1088093"/>
              <a:gd name="csX16" fmla="*/ 5465711 w 6898758"/>
              <a:gd name="csY16" fmla="*/ 0 h 1088093"/>
              <a:gd name="csX17" fmla="*/ 5976271 w 6898758"/>
              <a:gd name="csY17" fmla="*/ 0 h 1088093"/>
              <a:gd name="csX18" fmla="*/ 6717406 w 6898758"/>
              <a:gd name="csY18" fmla="*/ 0 h 1088093"/>
              <a:gd name="csX19" fmla="*/ 6898758 w 6898758"/>
              <a:gd name="csY19" fmla="*/ 181352 h 1088093"/>
              <a:gd name="csX20" fmla="*/ 6898758 w 6898758"/>
              <a:gd name="csY20" fmla="*/ 181349 h 1088093"/>
              <a:gd name="csX21" fmla="*/ 6898758 w 6898758"/>
              <a:gd name="csY21" fmla="*/ 181349 h 1088093"/>
              <a:gd name="csX22" fmla="*/ 6898758 w 6898758"/>
              <a:gd name="csY22" fmla="*/ 453372 h 1088093"/>
              <a:gd name="csX23" fmla="*/ 6898758 w 6898758"/>
              <a:gd name="csY23" fmla="*/ 906741 h 1088093"/>
              <a:gd name="csX24" fmla="*/ 6717406 w 6898758"/>
              <a:gd name="csY24" fmla="*/ 1088093 h 1088093"/>
              <a:gd name="csX25" fmla="*/ 6245275 w 6898758"/>
              <a:gd name="csY25" fmla="*/ 1088093 h 1088093"/>
              <a:gd name="csX26" fmla="*/ 5811574 w 6898758"/>
              <a:gd name="csY26" fmla="*/ 1088093 h 1088093"/>
              <a:gd name="csX27" fmla="*/ 5377873 w 6898758"/>
              <a:gd name="csY27" fmla="*/ 1088093 h 1088093"/>
              <a:gd name="csX28" fmla="*/ 4752025 w 6898758"/>
              <a:gd name="csY28" fmla="*/ 1088093 h 1088093"/>
              <a:gd name="csX29" fmla="*/ 4318324 w 6898758"/>
              <a:gd name="csY29" fmla="*/ 1088093 h 1088093"/>
              <a:gd name="csX30" fmla="*/ 3769335 w 6898758"/>
              <a:gd name="csY30" fmla="*/ 1088093 h 1088093"/>
              <a:gd name="csX31" fmla="*/ 2874483 w 6898758"/>
              <a:gd name="csY31" fmla="*/ 1088093 h 1088093"/>
              <a:gd name="csX32" fmla="*/ 2334080 w 6898758"/>
              <a:gd name="csY32" fmla="*/ 1088093 h 1088093"/>
              <a:gd name="csX33" fmla="*/ 1724690 w 6898758"/>
              <a:gd name="csY33" fmla="*/ 1088093 h 1088093"/>
              <a:gd name="csX34" fmla="*/ 1149793 w 6898758"/>
              <a:gd name="csY34" fmla="*/ 1088093 h 1088093"/>
              <a:gd name="csX35" fmla="*/ 1149793 w 6898758"/>
              <a:gd name="csY35" fmla="*/ 1088093 h 1088093"/>
              <a:gd name="csX36" fmla="*/ 694626 w 6898758"/>
              <a:gd name="csY36" fmla="*/ 1088093 h 1088093"/>
              <a:gd name="csX37" fmla="*/ 181352 w 6898758"/>
              <a:gd name="csY37" fmla="*/ 1088093 h 1088093"/>
              <a:gd name="csX38" fmla="*/ 0 w 6898758"/>
              <a:gd name="csY38" fmla="*/ 906741 h 1088093"/>
              <a:gd name="csX39" fmla="*/ 0 w 6898758"/>
              <a:gd name="csY39" fmla="*/ 453372 h 1088093"/>
              <a:gd name="csX40" fmla="*/ 0 w 6898758"/>
              <a:gd name="csY40" fmla="*/ 181349 h 1088093"/>
              <a:gd name="csX41" fmla="*/ 0 w 6898758"/>
              <a:gd name="csY41" fmla="*/ 181349 h 1088093"/>
              <a:gd name="csX42" fmla="*/ 0 w 6898758"/>
              <a:gd name="csY42" fmla="*/ 181352 h 10880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</a:cxnLst>
            <a:rect l="l" t="t" r="r" b="b"/>
            <a:pathLst>
              <a:path w="6898758" h="1088093" fill="none" extrusionOk="0">
                <a:moveTo>
                  <a:pt x="0" y="181352"/>
                </a:moveTo>
                <a:cubicBezTo>
                  <a:pt x="16365" y="88807"/>
                  <a:pt x="100524" y="18893"/>
                  <a:pt x="181352" y="0"/>
                </a:cubicBezTo>
                <a:cubicBezTo>
                  <a:pt x="358150" y="-39865"/>
                  <a:pt x="443737" y="57835"/>
                  <a:pt x="684941" y="0"/>
                </a:cubicBezTo>
                <a:cubicBezTo>
                  <a:pt x="926145" y="-57835"/>
                  <a:pt x="1027713" y="22002"/>
                  <a:pt x="1149793" y="0"/>
                </a:cubicBezTo>
                <a:cubicBezTo>
                  <a:pt x="1102394" y="-122667"/>
                  <a:pt x="1179132" y="-346660"/>
                  <a:pt x="1111812" y="-584596"/>
                </a:cubicBezTo>
                <a:cubicBezTo>
                  <a:pt x="1044491" y="-822532"/>
                  <a:pt x="1118195" y="-873856"/>
                  <a:pt x="1074970" y="-1151654"/>
                </a:cubicBezTo>
                <a:cubicBezTo>
                  <a:pt x="1031745" y="-1429452"/>
                  <a:pt x="1085402" y="-1572047"/>
                  <a:pt x="1035849" y="-1753788"/>
                </a:cubicBezTo>
                <a:cubicBezTo>
                  <a:pt x="1190203" y="-1675623"/>
                  <a:pt x="1260513" y="-1473792"/>
                  <a:pt x="1421962" y="-1385493"/>
                </a:cubicBezTo>
                <a:cubicBezTo>
                  <a:pt x="1583411" y="-1297194"/>
                  <a:pt x="1684839" y="-1104898"/>
                  <a:pt x="1789689" y="-1034735"/>
                </a:cubicBezTo>
                <a:cubicBezTo>
                  <a:pt x="1894539" y="-964572"/>
                  <a:pt x="2003984" y="-804460"/>
                  <a:pt x="2194188" y="-648902"/>
                </a:cubicBezTo>
                <a:cubicBezTo>
                  <a:pt x="2384392" y="-493344"/>
                  <a:pt x="2350272" y="-452037"/>
                  <a:pt x="2543529" y="-315682"/>
                </a:cubicBezTo>
                <a:cubicBezTo>
                  <a:pt x="2736786" y="-179327"/>
                  <a:pt x="2764389" y="-84568"/>
                  <a:pt x="2874483" y="0"/>
                </a:cubicBezTo>
                <a:cubicBezTo>
                  <a:pt x="3086650" y="-32137"/>
                  <a:pt x="3279483" y="65668"/>
                  <a:pt x="3423472" y="0"/>
                </a:cubicBezTo>
                <a:cubicBezTo>
                  <a:pt x="3567461" y="-65668"/>
                  <a:pt x="3807279" y="37212"/>
                  <a:pt x="3972461" y="0"/>
                </a:cubicBezTo>
                <a:cubicBezTo>
                  <a:pt x="4137643" y="-37212"/>
                  <a:pt x="4220960" y="2314"/>
                  <a:pt x="4406162" y="0"/>
                </a:cubicBezTo>
                <a:cubicBezTo>
                  <a:pt x="4591364" y="-2314"/>
                  <a:pt x="4731805" y="63385"/>
                  <a:pt x="4955151" y="0"/>
                </a:cubicBezTo>
                <a:cubicBezTo>
                  <a:pt x="5178497" y="-63385"/>
                  <a:pt x="5353144" y="52364"/>
                  <a:pt x="5465711" y="0"/>
                </a:cubicBezTo>
                <a:cubicBezTo>
                  <a:pt x="5578278" y="-52364"/>
                  <a:pt x="5831159" y="1293"/>
                  <a:pt x="5976271" y="0"/>
                </a:cubicBezTo>
                <a:cubicBezTo>
                  <a:pt x="6121383" y="-1293"/>
                  <a:pt x="6459018" y="9428"/>
                  <a:pt x="6717406" y="0"/>
                </a:cubicBezTo>
                <a:cubicBezTo>
                  <a:pt x="6814645" y="4240"/>
                  <a:pt x="6895654" y="88944"/>
                  <a:pt x="6898758" y="181352"/>
                </a:cubicBezTo>
                <a:lnTo>
                  <a:pt x="6898758" y="181349"/>
                </a:lnTo>
                <a:lnTo>
                  <a:pt x="6898758" y="181349"/>
                </a:lnTo>
                <a:cubicBezTo>
                  <a:pt x="6902790" y="240499"/>
                  <a:pt x="6895952" y="345076"/>
                  <a:pt x="6898758" y="453372"/>
                </a:cubicBezTo>
                <a:cubicBezTo>
                  <a:pt x="6928787" y="575682"/>
                  <a:pt x="6859444" y="683399"/>
                  <a:pt x="6898758" y="906741"/>
                </a:cubicBezTo>
                <a:cubicBezTo>
                  <a:pt x="6911448" y="993700"/>
                  <a:pt x="6842176" y="1071142"/>
                  <a:pt x="6717406" y="1088093"/>
                </a:cubicBezTo>
                <a:cubicBezTo>
                  <a:pt x="6609297" y="1135776"/>
                  <a:pt x="6388109" y="1034996"/>
                  <a:pt x="6245275" y="1088093"/>
                </a:cubicBezTo>
                <a:cubicBezTo>
                  <a:pt x="6102441" y="1141190"/>
                  <a:pt x="6012413" y="1072311"/>
                  <a:pt x="5811574" y="1088093"/>
                </a:cubicBezTo>
                <a:cubicBezTo>
                  <a:pt x="5610735" y="1103875"/>
                  <a:pt x="5482570" y="1085840"/>
                  <a:pt x="5377873" y="1088093"/>
                </a:cubicBezTo>
                <a:cubicBezTo>
                  <a:pt x="5273176" y="1090346"/>
                  <a:pt x="5007466" y="1020806"/>
                  <a:pt x="4752025" y="1088093"/>
                </a:cubicBezTo>
                <a:cubicBezTo>
                  <a:pt x="4496584" y="1155380"/>
                  <a:pt x="4419060" y="1040598"/>
                  <a:pt x="4318324" y="1088093"/>
                </a:cubicBezTo>
                <a:cubicBezTo>
                  <a:pt x="4217588" y="1135588"/>
                  <a:pt x="4041499" y="1038637"/>
                  <a:pt x="3769335" y="1088093"/>
                </a:cubicBezTo>
                <a:cubicBezTo>
                  <a:pt x="3497171" y="1137549"/>
                  <a:pt x="3151391" y="998368"/>
                  <a:pt x="2874483" y="1088093"/>
                </a:cubicBezTo>
                <a:cubicBezTo>
                  <a:pt x="2635265" y="1105883"/>
                  <a:pt x="2530620" y="1052839"/>
                  <a:pt x="2334080" y="1088093"/>
                </a:cubicBezTo>
                <a:cubicBezTo>
                  <a:pt x="2137540" y="1123347"/>
                  <a:pt x="1936088" y="1034540"/>
                  <a:pt x="1724690" y="1088093"/>
                </a:cubicBezTo>
                <a:cubicBezTo>
                  <a:pt x="1513292" y="1141646"/>
                  <a:pt x="1360570" y="1064114"/>
                  <a:pt x="1149793" y="1088093"/>
                </a:cubicBezTo>
                <a:lnTo>
                  <a:pt x="1149793" y="1088093"/>
                </a:lnTo>
                <a:cubicBezTo>
                  <a:pt x="971130" y="1129382"/>
                  <a:pt x="842736" y="1039338"/>
                  <a:pt x="694626" y="1088093"/>
                </a:cubicBezTo>
                <a:cubicBezTo>
                  <a:pt x="546516" y="1136848"/>
                  <a:pt x="293304" y="1037965"/>
                  <a:pt x="181352" y="1088093"/>
                </a:cubicBezTo>
                <a:cubicBezTo>
                  <a:pt x="93782" y="1075185"/>
                  <a:pt x="6456" y="991784"/>
                  <a:pt x="0" y="906741"/>
                </a:cubicBezTo>
                <a:cubicBezTo>
                  <a:pt x="-33346" y="733562"/>
                  <a:pt x="7027" y="608799"/>
                  <a:pt x="0" y="453372"/>
                </a:cubicBezTo>
                <a:cubicBezTo>
                  <a:pt x="-15984" y="393568"/>
                  <a:pt x="9237" y="293517"/>
                  <a:pt x="0" y="181349"/>
                </a:cubicBezTo>
                <a:lnTo>
                  <a:pt x="0" y="181349"/>
                </a:lnTo>
                <a:lnTo>
                  <a:pt x="0" y="181352"/>
                </a:lnTo>
                <a:close/>
              </a:path>
              <a:path w="6898758" h="1088093" stroke="0" extrusionOk="0">
                <a:moveTo>
                  <a:pt x="0" y="181352"/>
                </a:moveTo>
                <a:cubicBezTo>
                  <a:pt x="-21461" y="67957"/>
                  <a:pt x="61294" y="7469"/>
                  <a:pt x="181352" y="0"/>
                </a:cubicBezTo>
                <a:cubicBezTo>
                  <a:pt x="324903" y="-28715"/>
                  <a:pt x="518636" y="48182"/>
                  <a:pt x="684941" y="0"/>
                </a:cubicBezTo>
                <a:cubicBezTo>
                  <a:pt x="851246" y="-48182"/>
                  <a:pt x="946318" y="4138"/>
                  <a:pt x="1149793" y="0"/>
                </a:cubicBezTo>
                <a:cubicBezTo>
                  <a:pt x="1133997" y="-226309"/>
                  <a:pt x="1147935" y="-358877"/>
                  <a:pt x="1114091" y="-549520"/>
                </a:cubicBezTo>
                <a:cubicBezTo>
                  <a:pt x="1080246" y="-740163"/>
                  <a:pt x="1156656" y="-876638"/>
                  <a:pt x="1073830" y="-1169192"/>
                </a:cubicBezTo>
                <a:cubicBezTo>
                  <a:pt x="991005" y="-1461746"/>
                  <a:pt x="1103897" y="-1579831"/>
                  <a:pt x="1035849" y="-1753788"/>
                </a:cubicBezTo>
                <a:cubicBezTo>
                  <a:pt x="1155493" y="-1665342"/>
                  <a:pt x="1231650" y="-1528336"/>
                  <a:pt x="1440348" y="-1367955"/>
                </a:cubicBezTo>
                <a:cubicBezTo>
                  <a:pt x="1649046" y="-1207574"/>
                  <a:pt x="1585383" y="-1162259"/>
                  <a:pt x="1771303" y="-1052273"/>
                </a:cubicBezTo>
                <a:cubicBezTo>
                  <a:pt x="1957223" y="-942287"/>
                  <a:pt x="1944412" y="-876790"/>
                  <a:pt x="2102257" y="-736591"/>
                </a:cubicBezTo>
                <a:cubicBezTo>
                  <a:pt x="2260102" y="-596392"/>
                  <a:pt x="2317468" y="-483532"/>
                  <a:pt x="2469984" y="-385833"/>
                </a:cubicBezTo>
                <a:cubicBezTo>
                  <a:pt x="2622500" y="-288134"/>
                  <a:pt x="2675827" y="-183444"/>
                  <a:pt x="2874483" y="0"/>
                </a:cubicBezTo>
                <a:cubicBezTo>
                  <a:pt x="3057393" y="-30970"/>
                  <a:pt x="3109789" y="42871"/>
                  <a:pt x="3308184" y="0"/>
                </a:cubicBezTo>
                <a:cubicBezTo>
                  <a:pt x="3506579" y="-42871"/>
                  <a:pt x="3734205" y="73636"/>
                  <a:pt x="3934032" y="0"/>
                </a:cubicBezTo>
                <a:cubicBezTo>
                  <a:pt x="4133859" y="-73636"/>
                  <a:pt x="4201422" y="5002"/>
                  <a:pt x="4406162" y="0"/>
                </a:cubicBezTo>
                <a:cubicBezTo>
                  <a:pt x="4610902" y="-5002"/>
                  <a:pt x="4806055" y="43727"/>
                  <a:pt x="4955151" y="0"/>
                </a:cubicBezTo>
                <a:cubicBezTo>
                  <a:pt x="5104247" y="-43727"/>
                  <a:pt x="5433186" y="39958"/>
                  <a:pt x="5580999" y="0"/>
                </a:cubicBezTo>
                <a:cubicBezTo>
                  <a:pt x="5728812" y="-39958"/>
                  <a:pt x="5905689" y="39964"/>
                  <a:pt x="6129988" y="0"/>
                </a:cubicBezTo>
                <a:cubicBezTo>
                  <a:pt x="6354287" y="-39964"/>
                  <a:pt x="6570149" y="20904"/>
                  <a:pt x="6717406" y="0"/>
                </a:cubicBezTo>
                <a:cubicBezTo>
                  <a:pt x="6796642" y="861"/>
                  <a:pt x="6908361" y="63884"/>
                  <a:pt x="6898758" y="181352"/>
                </a:cubicBezTo>
                <a:lnTo>
                  <a:pt x="6898758" y="181349"/>
                </a:lnTo>
                <a:lnTo>
                  <a:pt x="6898758" y="181349"/>
                </a:lnTo>
                <a:cubicBezTo>
                  <a:pt x="6917187" y="288945"/>
                  <a:pt x="6883543" y="375833"/>
                  <a:pt x="6898758" y="453372"/>
                </a:cubicBezTo>
                <a:cubicBezTo>
                  <a:pt x="6930254" y="637093"/>
                  <a:pt x="6883016" y="748909"/>
                  <a:pt x="6898758" y="906741"/>
                </a:cubicBezTo>
                <a:cubicBezTo>
                  <a:pt x="6902203" y="1007617"/>
                  <a:pt x="6813247" y="1093473"/>
                  <a:pt x="6717406" y="1088093"/>
                </a:cubicBezTo>
                <a:cubicBezTo>
                  <a:pt x="6538949" y="1136781"/>
                  <a:pt x="6438427" y="1057871"/>
                  <a:pt x="6283705" y="1088093"/>
                </a:cubicBezTo>
                <a:cubicBezTo>
                  <a:pt x="6128983" y="1118315"/>
                  <a:pt x="5973944" y="1055366"/>
                  <a:pt x="5696286" y="1088093"/>
                </a:cubicBezTo>
                <a:cubicBezTo>
                  <a:pt x="5418628" y="1120820"/>
                  <a:pt x="5344667" y="1044429"/>
                  <a:pt x="5224156" y="1088093"/>
                </a:cubicBezTo>
                <a:cubicBezTo>
                  <a:pt x="5103645" y="1131757"/>
                  <a:pt x="4879709" y="1081004"/>
                  <a:pt x="4598308" y="1088093"/>
                </a:cubicBezTo>
                <a:cubicBezTo>
                  <a:pt x="4316907" y="1095182"/>
                  <a:pt x="4291107" y="1061429"/>
                  <a:pt x="4087749" y="1088093"/>
                </a:cubicBezTo>
                <a:cubicBezTo>
                  <a:pt x="3884391" y="1114757"/>
                  <a:pt x="3849330" y="1072446"/>
                  <a:pt x="3654047" y="1088093"/>
                </a:cubicBezTo>
                <a:cubicBezTo>
                  <a:pt x="3458764" y="1103740"/>
                  <a:pt x="3245160" y="1049116"/>
                  <a:pt x="2874483" y="1088093"/>
                </a:cubicBezTo>
                <a:cubicBezTo>
                  <a:pt x="2627900" y="1094263"/>
                  <a:pt x="2554803" y="1081238"/>
                  <a:pt x="2334080" y="1088093"/>
                </a:cubicBezTo>
                <a:cubicBezTo>
                  <a:pt x="2113357" y="1094948"/>
                  <a:pt x="1956871" y="1066698"/>
                  <a:pt x="1759183" y="1088093"/>
                </a:cubicBezTo>
                <a:cubicBezTo>
                  <a:pt x="1561495" y="1109488"/>
                  <a:pt x="1271678" y="1087836"/>
                  <a:pt x="1149793" y="1088093"/>
                </a:cubicBezTo>
                <a:lnTo>
                  <a:pt x="1149793" y="1088093"/>
                </a:lnTo>
                <a:cubicBezTo>
                  <a:pt x="1056607" y="1107964"/>
                  <a:pt x="914948" y="1085729"/>
                  <a:pt x="684941" y="1088093"/>
                </a:cubicBezTo>
                <a:cubicBezTo>
                  <a:pt x="454934" y="1090457"/>
                  <a:pt x="428638" y="1054530"/>
                  <a:pt x="181352" y="1088093"/>
                </a:cubicBezTo>
                <a:cubicBezTo>
                  <a:pt x="84949" y="1088838"/>
                  <a:pt x="-19664" y="1019595"/>
                  <a:pt x="0" y="906741"/>
                </a:cubicBezTo>
                <a:cubicBezTo>
                  <a:pt x="-36002" y="693171"/>
                  <a:pt x="5378" y="608052"/>
                  <a:pt x="0" y="453372"/>
                </a:cubicBezTo>
                <a:cubicBezTo>
                  <a:pt x="-1162" y="370564"/>
                  <a:pt x="1918" y="304360"/>
                  <a:pt x="0" y="181349"/>
                </a:cubicBezTo>
                <a:lnTo>
                  <a:pt x="0" y="181349"/>
                </a:lnTo>
                <a:lnTo>
                  <a:pt x="0" y="181352"/>
                </a:lnTo>
                <a:close/>
              </a:path>
            </a:pathLst>
          </a:custGeom>
          <a:solidFill>
            <a:srgbClr val="FFFFFF">
              <a:alpha val="89804"/>
            </a:srgbClr>
          </a:solidFill>
          <a:ln w="3175">
            <a:extLst>
              <a:ext uri="{C807C97D-BFC1-408E-A445-0C87EB9F89A2}">
                <ask:lineSketchStyleProps xmlns:ask="http://schemas.microsoft.com/office/drawing/2018/sketchyshapes" sd="1219033472">
                  <a:prstGeom prst="wedgeRoundRectCallout">
                    <a:avLst>
                      <a:gd name="adj1" fmla="val -34985"/>
                      <a:gd name="adj2" fmla="val -211180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Korpus</a:t>
            </a:r>
            <a:r>
              <a:rPr lang="en-GB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mluvené</a:t>
            </a:r>
            <a:r>
              <a:rPr lang="en-GB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řeči</a:t>
            </a:r>
            <a:r>
              <a:rPr lang="en-GB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obsahuje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přepisy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autentické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mluvy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včetně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přízvuků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a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pauz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.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Mluvený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jazyk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se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výrazně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liší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od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spisovného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, a proto je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velmi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důležitý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020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1" grpId="0" animBg="1"/>
      <p:bldP spid="1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B335B-FC95-DA6C-DFBC-9E2CAB046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894" y="657727"/>
            <a:ext cx="9801727" cy="1186948"/>
          </a:xfrm>
        </p:spPr>
        <p:txBody>
          <a:bodyPr anchor="t">
            <a:normAutofit/>
          </a:bodyPr>
          <a:lstStyle/>
          <a:p>
            <a:r>
              <a:rPr lang="cs-CZ" sz="2800" dirty="0">
                <a:latin typeface="Century Gothic" panose="020B0502020202020204" pitchFamily="34" charset="0"/>
              </a:rPr>
              <a:t>Vyhledávání podle morfologických parametrů:</a:t>
            </a:r>
            <a:endParaRPr lang="en-CZ" sz="280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C653EE-20FB-73EB-4764-A7143755C1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894" y="1459659"/>
            <a:ext cx="3897730" cy="3835409"/>
          </a:xfrm>
        </p:spPr>
        <p:txBody>
          <a:bodyPr anchor="t">
            <a:normAutofit/>
          </a:bodyPr>
          <a:lstStyle/>
          <a:p>
            <a:r>
              <a:rPr lang="en-CZ" sz="2000" dirty="0">
                <a:latin typeface="Century Gothic" panose="020B0502020202020204" pitchFamily="34" charset="0"/>
              </a:rPr>
              <a:t>Rozhodnutí v korpusu vycházejí z morfologického modelu představeného v roce 1997 v Gramatickém slovníku ruského jazyka od A. A. Zalizňaka.</a:t>
            </a:r>
          </a:p>
          <a:p>
            <a:endParaRPr lang="ru-RU" sz="2000" dirty="0">
              <a:solidFill>
                <a:schemeClr val="tx1">
                  <a:alpha val="60000"/>
                </a:schemeClr>
              </a:solidFill>
            </a:endParaRPr>
          </a:p>
          <a:p>
            <a:endParaRPr lang="en-CZ" sz="2000" dirty="0">
              <a:solidFill>
                <a:schemeClr val="tx1">
                  <a:alpha val="6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DBF756-D514-E681-47F9-702EE5FA1E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9624" y="1459659"/>
            <a:ext cx="6480175" cy="4309316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1906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4C49D-D237-B7C3-D655-58C27E111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Z" dirty="0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3A47F862-22BB-F6AB-46C3-E68FE8F889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377140" y="2613844"/>
            <a:ext cx="4610047" cy="146598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F5A997-E177-F655-D960-8CD7021DC4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8438" y="359084"/>
            <a:ext cx="9518749" cy="9672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C977C4E-5F18-9B23-F97C-D55E7A55AF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8438" y="1394225"/>
            <a:ext cx="4789102" cy="26856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59CCA08-E4D5-EA55-AF93-98BFEA8DA6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1035" y="1394225"/>
            <a:ext cx="4610045" cy="11415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3D4DE13-A832-2B12-A8D5-B20767DAF1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7139" y="4157910"/>
            <a:ext cx="4610048" cy="24939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4767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210F4D-3C0A-E7F2-AEDA-4A3A9EB72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10517698" cy="900131"/>
          </a:xfrm>
        </p:spPr>
        <p:txBody>
          <a:bodyPr anchor="t">
            <a:norm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Na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jaké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otázky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může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lingvista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odpovědět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pomocí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korpusu</a:t>
            </a:r>
            <a:r>
              <a:rPr lang="ru-RU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?</a:t>
            </a:r>
            <a:endParaRPr lang="en-CZ" sz="2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9CBC5-A8A0-4F2B-29B0-11605BC2F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548" y="2217343"/>
            <a:ext cx="9880893" cy="3959619"/>
          </a:xfrm>
        </p:spPr>
        <p:txBody>
          <a:bodyPr>
            <a:normAutofit/>
          </a:bodyPr>
          <a:lstStyle/>
          <a:p>
            <a:r>
              <a:rPr lang="en-GB" sz="1700" b="1" dirty="0" err="1">
                <a:latin typeface="Century Gothic" panose="020B0502020202020204" pitchFamily="34" charset="0"/>
              </a:rPr>
              <a:t>Sloveso</a:t>
            </a:r>
            <a:r>
              <a:rPr lang="en-GB" sz="1700" b="1" dirty="0">
                <a:latin typeface="Century Gothic" panose="020B0502020202020204" pitchFamily="34" charset="0"/>
              </a:rPr>
              <a:t> </a:t>
            </a:r>
            <a:r>
              <a:rPr lang="en-GB" sz="1700" b="1" dirty="0" err="1">
                <a:latin typeface="Century Gothic" panose="020B0502020202020204" pitchFamily="34" charset="0"/>
              </a:rPr>
              <a:t>nedokonavého</a:t>
            </a:r>
            <a:r>
              <a:rPr lang="en-GB" sz="1700" b="1" dirty="0">
                <a:latin typeface="Century Gothic" panose="020B0502020202020204" pitchFamily="34" charset="0"/>
              </a:rPr>
              <a:t> </a:t>
            </a:r>
            <a:r>
              <a:rPr lang="en-GB" sz="1700" b="1" dirty="0" err="1">
                <a:latin typeface="Century Gothic" panose="020B0502020202020204" pitchFamily="34" charset="0"/>
              </a:rPr>
              <a:t>vidu</a:t>
            </a:r>
            <a:r>
              <a:rPr lang="en-GB" sz="1700" b="1" dirty="0">
                <a:latin typeface="Century Gothic" panose="020B0502020202020204" pitchFamily="34" charset="0"/>
              </a:rPr>
              <a:t> </a:t>
            </a:r>
            <a:r>
              <a:rPr lang="ru-RU" sz="1700" b="1" i="1" dirty="0">
                <a:latin typeface="Century Gothic" panose="020B0502020202020204" pitchFamily="34" charset="0"/>
              </a:rPr>
              <a:t>реагировать</a:t>
            </a:r>
            <a:r>
              <a:rPr lang="en-GB" sz="1700" b="1" dirty="0">
                <a:latin typeface="Century Gothic" panose="020B0502020202020204" pitchFamily="34" charset="0"/>
              </a:rPr>
              <a:t>. </a:t>
            </a:r>
            <a:r>
              <a:rPr lang="en-GB" sz="1700" dirty="0" err="1">
                <a:latin typeface="Century Gothic" panose="020B0502020202020204" pitchFamily="34" charset="0"/>
              </a:rPr>
              <a:t>Jeho</a:t>
            </a:r>
            <a:r>
              <a:rPr lang="en-GB" sz="1700" dirty="0">
                <a:latin typeface="Century Gothic" panose="020B0502020202020204" pitchFamily="34" charset="0"/>
              </a:rPr>
              <a:t> </a:t>
            </a:r>
            <a:r>
              <a:rPr lang="en-GB" sz="1700" dirty="0" err="1">
                <a:latin typeface="Century Gothic" panose="020B0502020202020204" pitchFamily="34" charset="0"/>
              </a:rPr>
              <a:t>dokonavé</a:t>
            </a:r>
            <a:r>
              <a:rPr lang="en-GB" sz="1700" dirty="0">
                <a:latin typeface="Century Gothic" panose="020B0502020202020204" pitchFamily="34" charset="0"/>
              </a:rPr>
              <a:t> </a:t>
            </a:r>
            <a:r>
              <a:rPr lang="en-GB" sz="1700" dirty="0" err="1">
                <a:latin typeface="Century Gothic" panose="020B0502020202020204" pitchFamily="34" charset="0"/>
              </a:rPr>
              <a:t>koreláty</a:t>
            </a:r>
            <a:r>
              <a:rPr lang="en-GB" sz="1700" dirty="0">
                <a:latin typeface="Century Gothic" panose="020B0502020202020204" pitchFamily="34" charset="0"/>
              </a:rPr>
              <a:t> </a:t>
            </a:r>
            <a:r>
              <a:rPr lang="en-GB" sz="1700" dirty="0" err="1">
                <a:latin typeface="Century Gothic" panose="020B0502020202020204" pitchFamily="34" charset="0"/>
              </a:rPr>
              <a:t>jsou</a:t>
            </a:r>
            <a:r>
              <a:rPr lang="en-GB" sz="1700" dirty="0">
                <a:latin typeface="Century Gothic" panose="020B0502020202020204" pitchFamily="34" charset="0"/>
              </a:rPr>
              <a:t>:</a:t>
            </a:r>
            <a:br>
              <a:rPr lang="en-GB" sz="1700" dirty="0">
                <a:latin typeface="Century Gothic" panose="020B0502020202020204" pitchFamily="34" charset="0"/>
              </a:rPr>
            </a:br>
            <a:r>
              <a:rPr lang="ru-RU" sz="1700" i="1" dirty="0">
                <a:latin typeface="Century Gothic" panose="020B0502020202020204" pitchFamily="34" charset="0"/>
              </a:rPr>
              <a:t>прореагировать, отреагировать, среагировать</a:t>
            </a:r>
            <a:r>
              <a:rPr lang="en-GB" sz="1700" i="1" dirty="0">
                <a:latin typeface="Century Gothic" panose="020B0502020202020204" pitchFamily="34" charset="0"/>
              </a:rPr>
              <a:t>.</a:t>
            </a:r>
            <a:endParaRPr lang="en-GB" sz="1700" dirty="0">
              <a:latin typeface="Century Gothic" panose="020B0502020202020204" pitchFamily="34" charset="0"/>
            </a:endParaRPr>
          </a:p>
          <a:p>
            <a:r>
              <a:rPr lang="en-GB" sz="1700" dirty="0" err="1">
                <a:latin typeface="Century Gothic" panose="020B0502020202020204" pitchFamily="34" charset="0"/>
              </a:rPr>
              <a:t>Který</a:t>
            </a:r>
            <a:r>
              <a:rPr lang="en-GB" sz="1700" dirty="0">
                <a:latin typeface="Century Gothic" panose="020B0502020202020204" pitchFamily="34" charset="0"/>
              </a:rPr>
              <a:t> z </a:t>
            </a:r>
            <a:r>
              <a:rPr lang="en-GB" sz="1700" dirty="0" err="1">
                <a:latin typeface="Century Gothic" panose="020B0502020202020204" pitchFamily="34" charset="0"/>
              </a:rPr>
              <a:t>těchto</a:t>
            </a:r>
            <a:r>
              <a:rPr lang="en-GB" sz="1700" dirty="0">
                <a:latin typeface="Century Gothic" panose="020B0502020202020204" pitchFamily="34" charset="0"/>
              </a:rPr>
              <a:t> </a:t>
            </a:r>
            <a:r>
              <a:rPr lang="en-GB" sz="1700" dirty="0" err="1">
                <a:latin typeface="Century Gothic" panose="020B0502020202020204" pitchFamily="34" charset="0"/>
              </a:rPr>
              <a:t>prefixálních</a:t>
            </a:r>
            <a:r>
              <a:rPr lang="en-GB" sz="1700" dirty="0">
                <a:latin typeface="Century Gothic" panose="020B0502020202020204" pitchFamily="34" charset="0"/>
              </a:rPr>
              <a:t> </a:t>
            </a:r>
            <a:r>
              <a:rPr lang="en-GB" sz="1700" dirty="0" err="1">
                <a:latin typeface="Century Gothic" panose="020B0502020202020204" pitchFamily="34" charset="0"/>
              </a:rPr>
              <a:t>korelátů</a:t>
            </a:r>
            <a:r>
              <a:rPr lang="en-GB" sz="1700" dirty="0">
                <a:latin typeface="Century Gothic" panose="020B0502020202020204" pitchFamily="34" charset="0"/>
              </a:rPr>
              <a:t> se </a:t>
            </a:r>
            <a:r>
              <a:rPr lang="en-GB" sz="1700" dirty="0" err="1">
                <a:latin typeface="Century Gothic" panose="020B0502020202020204" pitchFamily="34" charset="0"/>
              </a:rPr>
              <a:t>používá</a:t>
            </a:r>
            <a:r>
              <a:rPr lang="en-GB" sz="1700" dirty="0">
                <a:latin typeface="Century Gothic" panose="020B0502020202020204" pitchFamily="34" charset="0"/>
              </a:rPr>
              <a:t> </a:t>
            </a:r>
            <a:r>
              <a:rPr lang="en-GB" sz="1700" dirty="0" err="1">
                <a:latin typeface="Century Gothic" panose="020B0502020202020204" pitchFamily="34" charset="0"/>
              </a:rPr>
              <a:t>nejčastěji</a:t>
            </a:r>
            <a:r>
              <a:rPr lang="en-GB" sz="1700" dirty="0">
                <a:latin typeface="Century Gothic" panose="020B0502020202020204" pitchFamily="34" charset="0"/>
              </a:rPr>
              <a:t>?</a:t>
            </a:r>
            <a:endParaRPr lang="ru-RU" sz="1700" dirty="0">
              <a:latin typeface="Century Gothic" panose="020B0502020202020204" pitchFamily="34" charset="0"/>
            </a:endParaRPr>
          </a:p>
          <a:p>
            <a:r>
              <a:rPr lang="en-GB" sz="1700" dirty="0">
                <a:latin typeface="Century Gothic" panose="020B0502020202020204" pitchFamily="34" charset="0"/>
              </a:rPr>
              <a:t>K </a:t>
            </a:r>
            <a:r>
              <a:rPr lang="en-GB" sz="1700" dirty="0" err="1">
                <a:latin typeface="Century Gothic" panose="020B0502020202020204" pitchFamily="34" charset="0"/>
              </a:rPr>
              <a:t>jakým</a:t>
            </a:r>
            <a:r>
              <a:rPr lang="en-GB" sz="1700" dirty="0">
                <a:latin typeface="Century Gothic" panose="020B0502020202020204" pitchFamily="34" charset="0"/>
              </a:rPr>
              <a:t> </a:t>
            </a:r>
            <a:r>
              <a:rPr lang="en-GB" sz="1700" dirty="0" err="1">
                <a:latin typeface="Century Gothic" panose="020B0502020202020204" pitchFamily="34" charset="0"/>
              </a:rPr>
              <a:t>kontextům</a:t>
            </a:r>
            <a:r>
              <a:rPr lang="en-GB" sz="1700" dirty="0">
                <a:latin typeface="Century Gothic" panose="020B0502020202020204" pitchFamily="34" charset="0"/>
              </a:rPr>
              <a:t> </a:t>
            </a:r>
            <a:r>
              <a:rPr lang="en-GB" sz="1700" dirty="0" err="1">
                <a:latin typeface="Century Gothic" panose="020B0502020202020204" pitchFamily="34" charset="0"/>
              </a:rPr>
              <a:t>tíhne</a:t>
            </a:r>
            <a:r>
              <a:rPr lang="en-GB" sz="1700" dirty="0">
                <a:latin typeface="Century Gothic" panose="020B0502020202020204" pitchFamily="34" charset="0"/>
              </a:rPr>
              <a:t> </a:t>
            </a:r>
            <a:r>
              <a:rPr lang="en-GB" sz="1700" dirty="0" err="1">
                <a:latin typeface="Century Gothic" panose="020B0502020202020204" pitchFamily="34" charset="0"/>
              </a:rPr>
              <a:t>každý</a:t>
            </a:r>
            <a:r>
              <a:rPr lang="en-GB" sz="1700" dirty="0">
                <a:latin typeface="Century Gothic" panose="020B0502020202020204" pitchFamily="34" charset="0"/>
              </a:rPr>
              <a:t> z </a:t>
            </a:r>
            <a:r>
              <a:rPr lang="en-GB" sz="1700" dirty="0" err="1">
                <a:latin typeface="Century Gothic" panose="020B0502020202020204" pitchFamily="34" charset="0"/>
              </a:rPr>
              <a:t>těchto</a:t>
            </a:r>
            <a:r>
              <a:rPr lang="en-GB" sz="1700" dirty="0">
                <a:latin typeface="Century Gothic" panose="020B0502020202020204" pitchFamily="34" charset="0"/>
              </a:rPr>
              <a:t> </a:t>
            </a:r>
            <a:r>
              <a:rPr lang="en-GB" sz="1700" dirty="0" err="1">
                <a:latin typeface="Century Gothic" panose="020B0502020202020204" pitchFamily="34" charset="0"/>
              </a:rPr>
              <a:t>tvarů</a:t>
            </a:r>
            <a:r>
              <a:rPr lang="en-GB" sz="1700" dirty="0">
                <a:latin typeface="Century Gothic" panose="020B0502020202020204" pitchFamily="34" charset="0"/>
              </a:rPr>
              <a:t>?</a:t>
            </a:r>
            <a:endParaRPr lang="ru-RU" sz="1700" dirty="0">
              <a:latin typeface="Century Gothic" panose="020B0502020202020204" pitchFamily="34" charset="0"/>
            </a:endParaRPr>
          </a:p>
          <a:p>
            <a:r>
              <a:rPr lang="en-GB" sz="1700" dirty="0">
                <a:latin typeface="Century Gothic" panose="020B0502020202020204" pitchFamily="34" charset="0"/>
              </a:rPr>
              <a:t>V </a:t>
            </a:r>
            <a:r>
              <a:rPr lang="en-GB" sz="1700" dirty="0" err="1">
                <a:latin typeface="Century Gothic" panose="020B0502020202020204" pitchFamily="34" charset="0"/>
              </a:rPr>
              <a:t>jakém</a:t>
            </a:r>
            <a:r>
              <a:rPr lang="en-GB" sz="1700" dirty="0">
                <a:latin typeface="Century Gothic" panose="020B0502020202020204" pitchFamily="34" charset="0"/>
              </a:rPr>
              <a:t> </a:t>
            </a:r>
            <a:r>
              <a:rPr lang="en-GB" sz="1700" dirty="0" err="1">
                <a:latin typeface="Century Gothic" panose="020B0502020202020204" pitchFamily="34" charset="0"/>
              </a:rPr>
              <a:t>pořadí</a:t>
            </a:r>
            <a:r>
              <a:rPr lang="en-GB" sz="1700" dirty="0">
                <a:latin typeface="Century Gothic" panose="020B0502020202020204" pitchFamily="34" charset="0"/>
              </a:rPr>
              <a:t> se </a:t>
            </a:r>
            <a:r>
              <a:rPr lang="en-GB" sz="1700" dirty="0" err="1">
                <a:latin typeface="Century Gothic" panose="020B0502020202020204" pitchFamily="34" charset="0"/>
              </a:rPr>
              <a:t>objevují</a:t>
            </a:r>
            <a:r>
              <a:rPr lang="en-GB" sz="1700" dirty="0">
                <a:latin typeface="Century Gothic" panose="020B0502020202020204" pitchFamily="34" charset="0"/>
              </a:rPr>
              <a:t> v </a:t>
            </a:r>
            <a:r>
              <a:rPr lang="en-GB" sz="1700" dirty="0" err="1">
                <a:latin typeface="Century Gothic" panose="020B0502020202020204" pitchFamily="34" charset="0"/>
              </a:rPr>
              <a:t>současném</a:t>
            </a:r>
            <a:r>
              <a:rPr lang="en-GB" sz="1700" dirty="0">
                <a:latin typeface="Century Gothic" panose="020B0502020202020204" pitchFamily="34" charset="0"/>
              </a:rPr>
              <a:t> </a:t>
            </a:r>
            <a:r>
              <a:rPr lang="en-GB" sz="1700" dirty="0" err="1">
                <a:latin typeface="Century Gothic" panose="020B0502020202020204" pitchFamily="34" charset="0"/>
              </a:rPr>
              <a:t>jazyce</a:t>
            </a:r>
            <a:r>
              <a:rPr lang="en-GB" sz="1700" dirty="0">
                <a:latin typeface="Century Gothic" panose="020B0502020202020204" pitchFamily="34" charset="0"/>
              </a:rPr>
              <a:t>?</a:t>
            </a:r>
            <a:endParaRPr lang="ru-RU" sz="1700" dirty="0">
              <a:latin typeface="Century Gothic" panose="020B0502020202020204" pitchFamily="34" charset="0"/>
            </a:endParaRPr>
          </a:p>
          <a:p>
            <a:r>
              <a:rPr lang="en-GB" sz="1700" dirty="0" err="1">
                <a:latin typeface="Century Gothic" panose="020B0502020202020204" pitchFamily="34" charset="0"/>
              </a:rPr>
              <a:t>Liší</a:t>
            </a:r>
            <a:r>
              <a:rPr lang="en-GB" sz="1700" dirty="0">
                <a:latin typeface="Century Gothic" panose="020B0502020202020204" pitchFamily="34" charset="0"/>
              </a:rPr>
              <a:t> se </a:t>
            </a:r>
            <a:r>
              <a:rPr lang="en-GB" sz="1700" dirty="0" err="1">
                <a:latin typeface="Century Gothic" panose="020B0502020202020204" pitchFamily="34" charset="0"/>
              </a:rPr>
              <a:t>frekvence</a:t>
            </a:r>
            <a:r>
              <a:rPr lang="en-GB" sz="1700" dirty="0">
                <a:latin typeface="Century Gothic" panose="020B0502020202020204" pitchFamily="34" charset="0"/>
              </a:rPr>
              <a:t> </a:t>
            </a:r>
            <a:r>
              <a:rPr lang="en-GB" sz="1700" dirty="0" err="1">
                <a:latin typeface="Century Gothic" panose="020B0502020202020204" pitchFamily="34" charset="0"/>
              </a:rPr>
              <a:t>jejich</a:t>
            </a:r>
            <a:r>
              <a:rPr lang="en-GB" sz="1700" dirty="0">
                <a:latin typeface="Century Gothic" panose="020B0502020202020204" pitchFamily="34" charset="0"/>
              </a:rPr>
              <a:t> </a:t>
            </a:r>
            <a:r>
              <a:rPr lang="en-GB" sz="1700" dirty="0" err="1">
                <a:latin typeface="Century Gothic" panose="020B0502020202020204" pitchFamily="34" charset="0"/>
              </a:rPr>
              <a:t>užívání</a:t>
            </a:r>
            <a:r>
              <a:rPr lang="en-GB" sz="1700" dirty="0">
                <a:latin typeface="Century Gothic" panose="020B0502020202020204" pitchFamily="34" charset="0"/>
              </a:rPr>
              <a:t> v </a:t>
            </a:r>
            <a:r>
              <a:rPr lang="en-GB" sz="1700" dirty="0" err="1">
                <a:latin typeface="Century Gothic" panose="020B0502020202020204" pitchFamily="34" charset="0"/>
              </a:rPr>
              <a:t>různých</a:t>
            </a:r>
            <a:r>
              <a:rPr lang="en-GB" sz="1700" dirty="0">
                <a:latin typeface="Century Gothic" panose="020B0502020202020204" pitchFamily="34" charset="0"/>
              </a:rPr>
              <a:t> </a:t>
            </a:r>
            <a:r>
              <a:rPr lang="en-GB" sz="1700" dirty="0" err="1">
                <a:latin typeface="Century Gothic" panose="020B0502020202020204" pitchFamily="34" charset="0"/>
              </a:rPr>
              <a:t>obdobích</a:t>
            </a:r>
            <a:r>
              <a:rPr lang="en-GB" sz="1700" dirty="0">
                <a:latin typeface="Century Gothic" panose="020B0502020202020204" pitchFamily="34" charset="0"/>
              </a:rPr>
              <a:t>?</a:t>
            </a:r>
          </a:p>
          <a:p>
            <a:pPr marL="0" indent="0">
              <a:buNone/>
            </a:pPr>
            <a:endParaRPr lang="ru-RU" sz="1700" dirty="0"/>
          </a:p>
          <a:p>
            <a:pPr algn="just"/>
            <a:r>
              <a:rPr lang="en-GB" sz="1700" b="1" dirty="0">
                <a:latin typeface="Century Gothic" panose="020B0502020202020204" pitchFamily="34" charset="0"/>
              </a:rPr>
              <a:t>„</a:t>
            </a:r>
            <a:r>
              <a:rPr lang="en-GB" sz="1700" b="1" dirty="0" err="1">
                <a:latin typeface="Century Gothic" panose="020B0502020202020204" pitchFamily="34" charset="0"/>
              </a:rPr>
              <a:t>Druhý</a:t>
            </a:r>
            <a:r>
              <a:rPr lang="en-GB" sz="1700" b="1" dirty="0">
                <a:latin typeface="Century Gothic" panose="020B0502020202020204" pitchFamily="34" charset="0"/>
              </a:rPr>
              <a:t> </a:t>
            </a:r>
            <a:r>
              <a:rPr lang="en-GB" sz="1700" b="1" dirty="0" err="1">
                <a:latin typeface="Century Gothic" panose="020B0502020202020204" pitchFamily="34" charset="0"/>
              </a:rPr>
              <a:t>genitiv</a:t>
            </a:r>
            <a:r>
              <a:rPr lang="en-GB" sz="1700" b="1" dirty="0">
                <a:latin typeface="Century Gothic" panose="020B0502020202020204" pitchFamily="34" charset="0"/>
              </a:rPr>
              <a:t>“</a:t>
            </a:r>
          </a:p>
          <a:p>
            <a:pPr algn="just"/>
            <a:r>
              <a:rPr lang="en-GB" sz="1700" dirty="0">
                <a:latin typeface="Century Gothic" panose="020B0502020202020204" pitchFamily="34" charset="0"/>
              </a:rPr>
              <a:t>Při </a:t>
            </a:r>
            <a:r>
              <a:rPr lang="en-GB" sz="1700" dirty="0" err="1">
                <a:latin typeface="Century Gothic" panose="020B0502020202020204" pitchFamily="34" charset="0"/>
              </a:rPr>
              <a:t>práci</a:t>
            </a:r>
            <a:r>
              <a:rPr lang="en-GB" sz="1700" dirty="0">
                <a:latin typeface="Century Gothic" panose="020B0502020202020204" pitchFamily="34" charset="0"/>
              </a:rPr>
              <a:t> s </a:t>
            </a:r>
            <a:r>
              <a:rPr lang="en-GB" sz="1700" dirty="0" err="1">
                <a:latin typeface="Century Gothic" panose="020B0502020202020204" pitchFamily="34" charset="0"/>
              </a:rPr>
              <a:t>korpusem</a:t>
            </a:r>
            <a:r>
              <a:rPr lang="en-GB" sz="1700" dirty="0">
                <a:latin typeface="Century Gothic" panose="020B0502020202020204" pitchFamily="34" charset="0"/>
              </a:rPr>
              <a:t> je </a:t>
            </a:r>
            <a:r>
              <a:rPr lang="en-GB" sz="1700" dirty="0" err="1">
                <a:latin typeface="Century Gothic" panose="020B0502020202020204" pitchFamily="34" charset="0"/>
              </a:rPr>
              <a:t>možné</a:t>
            </a:r>
            <a:r>
              <a:rPr lang="en-GB" sz="1700" dirty="0">
                <a:latin typeface="Century Gothic" panose="020B0502020202020204" pitchFamily="34" charset="0"/>
              </a:rPr>
              <a:t> </a:t>
            </a:r>
            <a:r>
              <a:rPr lang="en-GB" sz="1700" dirty="0" err="1">
                <a:latin typeface="Century Gothic" panose="020B0502020202020204" pitchFamily="34" charset="0"/>
              </a:rPr>
              <a:t>sledovat</a:t>
            </a:r>
            <a:r>
              <a:rPr lang="en-GB" sz="1700" dirty="0">
                <a:latin typeface="Century Gothic" panose="020B0502020202020204" pitchFamily="34" charset="0"/>
              </a:rPr>
              <a:t>, jak </a:t>
            </a:r>
            <a:r>
              <a:rPr lang="en-GB" sz="1700" dirty="0" err="1">
                <a:latin typeface="Century Gothic" panose="020B0502020202020204" pitchFamily="34" charset="0"/>
              </a:rPr>
              <a:t>tato</a:t>
            </a:r>
            <a:r>
              <a:rPr lang="en-GB" sz="1700" dirty="0">
                <a:latin typeface="Century Gothic" panose="020B0502020202020204" pitchFamily="34" charset="0"/>
              </a:rPr>
              <a:t> forma </a:t>
            </a:r>
            <a:r>
              <a:rPr lang="en-GB" sz="1700" dirty="0" err="1">
                <a:latin typeface="Century Gothic" panose="020B0502020202020204" pitchFamily="34" charset="0"/>
              </a:rPr>
              <a:t>pronikla</a:t>
            </a:r>
            <a:r>
              <a:rPr lang="en-GB" sz="1700" dirty="0">
                <a:latin typeface="Century Gothic" panose="020B0502020202020204" pitchFamily="34" charset="0"/>
              </a:rPr>
              <a:t> do </a:t>
            </a:r>
            <a:r>
              <a:rPr lang="en-GB" sz="1700" dirty="0" err="1">
                <a:latin typeface="Century Gothic" panose="020B0502020202020204" pitchFamily="34" charset="0"/>
              </a:rPr>
              <a:t>ruského</a:t>
            </a:r>
            <a:r>
              <a:rPr lang="en-GB" sz="1700" dirty="0">
                <a:latin typeface="Century Gothic" panose="020B0502020202020204" pitchFamily="34" charset="0"/>
              </a:rPr>
              <a:t> </a:t>
            </a:r>
            <a:r>
              <a:rPr lang="en-GB" sz="1700" dirty="0" err="1">
                <a:latin typeface="Century Gothic" panose="020B0502020202020204" pitchFamily="34" charset="0"/>
              </a:rPr>
              <a:t>skloňování</a:t>
            </a:r>
            <a:r>
              <a:rPr lang="en-GB" sz="1700" dirty="0">
                <a:latin typeface="Century Gothic" panose="020B0502020202020204" pitchFamily="34" charset="0"/>
              </a:rPr>
              <a:t> v 16.–17. </a:t>
            </a:r>
            <a:r>
              <a:rPr lang="en-GB" sz="1700" dirty="0" err="1">
                <a:latin typeface="Century Gothic" panose="020B0502020202020204" pitchFamily="34" charset="0"/>
              </a:rPr>
              <a:t>století</a:t>
            </a:r>
            <a:r>
              <a:rPr lang="en-GB" sz="1700" dirty="0">
                <a:latin typeface="Century Gothic" panose="020B0502020202020204" pitchFamily="34" charset="0"/>
              </a:rPr>
              <a:t>, </a:t>
            </a:r>
            <a:r>
              <a:rPr lang="en-GB" sz="1700" dirty="0" err="1">
                <a:latin typeface="Century Gothic" panose="020B0502020202020204" pitchFamily="34" charset="0"/>
              </a:rPr>
              <a:t>dosáhla</a:t>
            </a:r>
            <a:r>
              <a:rPr lang="en-GB" sz="1700" dirty="0">
                <a:latin typeface="Century Gothic" panose="020B0502020202020204" pitchFamily="34" charset="0"/>
              </a:rPr>
              <a:t> </a:t>
            </a:r>
            <a:r>
              <a:rPr lang="en-GB" sz="1700" dirty="0" err="1">
                <a:latin typeface="Century Gothic" panose="020B0502020202020204" pitchFamily="34" charset="0"/>
              </a:rPr>
              <a:t>vrcholu</a:t>
            </a:r>
            <a:r>
              <a:rPr lang="en-GB" sz="1700" dirty="0">
                <a:latin typeface="Century Gothic" panose="020B0502020202020204" pitchFamily="34" charset="0"/>
              </a:rPr>
              <a:t> </a:t>
            </a:r>
            <a:r>
              <a:rPr lang="en-GB" sz="1700" dirty="0" err="1">
                <a:latin typeface="Century Gothic" panose="020B0502020202020204" pitchFamily="34" charset="0"/>
              </a:rPr>
              <a:t>užívání</a:t>
            </a:r>
            <a:r>
              <a:rPr lang="en-GB" sz="1700" dirty="0">
                <a:latin typeface="Century Gothic" panose="020B0502020202020204" pitchFamily="34" charset="0"/>
              </a:rPr>
              <a:t> v 17.–18. </a:t>
            </a:r>
            <a:r>
              <a:rPr lang="en-GB" sz="1700" dirty="0" err="1">
                <a:latin typeface="Century Gothic" panose="020B0502020202020204" pitchFamily="34" charset="0"/>
              </a:rPr>
              <a:t>století</a:t>
            </a:r>
            <a:r>
              <a:rPr lang="en-GB" sz="1700" dirty="0">
                <a:latin typeface="Century Gothic" panose="020B0502020202020204" pitchFamily="34" charset="0"/>
              </a:rPr>
              <a:t> a </a:t>
            </a:r>
            <a:r>
              <a:rPr lang="en-GB" sz="1700" dirty="0" err="1">
                <a:latin typeface="Century Gothic" panose="020B0502020202020204" pitchFamily="34" charset="0"/>
              </a:rPr>
              <a:t>na</a:t>
            </a:r>
            <a:r>
              <a:rPr lang="en-GB" sz="1700" dirty="0">
                <a:latin typeface="Century Gothic" panose="020B0502020202020204" pitchFamily="34" charset="0"/>
              </a:rPr>
              <a:t> </a:t>
            </a:r>
            <a:r>
              <a:rPr lang="en-GB" sz="1700" dirty="0" err="1">
                <a:latin typeface="Century Gothic" panose="020B0502020202020204" pitchFamily="34" charset="0"/>
              </a:rPr>
              <a:t>konci</a:t>
            </a:r>
            <a:r>
              <a:rPr lang="en-GB" sz="1700" dirty="0">
                <a:latin typeface="Century Gothic" panose="020B0502020202020204" pitchFamily="34" charset="0"/>
              </a:rPr>
              <a:t> 19. </a:t>
            </a:r>
            <a:r>
              <a:rPr lang="en-GB" sz="1700" dirty="0" err="1">
                <a:latin typeface="Century Gothic" panose="020B0502020202020204" pitchFamily="34" charset="0"/>
              </a:rPr>
              <a:t>století</a:t>
            </a:r>
            <a:r>
              <a:rPr lang="en-GB" sz="1700" dirty="0">
                <a:latin typeface="Century Gothic" panose="020B0502020202020204" pitchFamily="34" charset="0"/>
              </a:rPr>
              <a:t> </a:t>
            </a:r>
            <a:r>
              <a:rPr lang="en-GB" sz="1700" dirty="0" err="1">
                <a:latin typeface="Century Gothic" panose="020B0502020202020204" pitchFamily="34" charset="0"/>
              </a:rPr>
              <a:t>začala</a:t>
            </a:r>
            <a:r>
              <a:rPr lang="en-GB" sz="1700" dirty="0">
                <a:latin typeface="Century Gothic" panose="020B0502020202020204" pitchFamily="34" charset="0"/>
              </a:rPr>
              <a:t> </a:t>
            </a:r>
            <a:r>
              <a:rPr lang="en-GB" sz="1700" dirty="0" err="1">
                <a:latin typeface="Century Gothic" panose="020B0502020202020204" pitchFamily="34" charset="0"/>
              </a:rPr>
              <a:t>postupně</a:t>
            </a:r>
            <a:r>
              <a:rPr lang="en-GB" sz="1700" dirty="0">
                <a:latin typeface="Century Gothic" panose="020B0502020202020204" pitchFamily="34" charset="0"/>
              </a:rPr>
              <a:t> </a:t>
            </a:r>
            <a:r>
              <a:rPr lang="en-GB" sz="1700" dirty="0" err="1">
                <a:latin typeface="Century Gothic" panose="020B0502020202020204" pitchFamily="34" charset="0"/>
              </a:rPr>
              <a:t>ustupovat</a:t>
            </a:r>
            <a:r>
              <a:rPr lang="en-GB" sz="1700" dirty="0">
                <a:latin typeface="Century Gothic" panose="020B0502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5883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A10C60-A0EF-005A-55F2-207C00615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anchor="t">
            <a:norm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Co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nám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korpus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říká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o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současném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stavu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ruského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jazyka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?</a:t>
            </a:r>
            <a:endParaRPr lang="en-CZ" sz="2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A58C7-44DC-4A67-DE1D-E6E2FFBF8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548" y="2217343"/>
            <a:ext cx="9880893" cy="3959619"/>
          </a:xfrm>
        </p:spPr>
        <p:txBody>
          <a:bodyPr>
            <a:normAutofit/>
          </a:bodyPr>
          <a:lstStyle/>
          <a:p>
            <a:pPr algn="just"/>
            <a:r>
              <a:rPr lang="en-GB" sz="2200" b="1" dirty="0" err="1">
                <a:latin typeface="Century Gothic" panose="020B0502020202020204" pitchFamily="34" charset="0"/>
              </a:rPr>
              <a:t>Lexikální</a:t>
            </a:r>
            <a:r>
              <a:rPr lang="en-GB" sz="2200" b="1" dirty="0">
                <a:latin typeface="Century Gothic" panose="020B0502020202020204" pitchFamily="34" charset="0"/>
              </a:rPr>
              <a:t> </a:t>
            </a:r>
            <a:r>
              <a:rPr lang="en-GB" sz="2200" b="1" dirty="0" err="1">
                <a:latin typeface="Century Gothic" panose="020B0502020202020204" pitchFamily="34" charset="0"/>
              </a:rPr>
              <a:t>složení</a:t>
            </a:r>
            <a:r>
              <a:rPr lang="en-GB" sz="2200" b="1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ruského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jazyka</a:t>
            </a:r>
            <a:r>
              <a:rPr lang="en-GB" sz="2200" dirty="0">
                <a:latin typeface="Century Gothic" panose="020B0502020202020204" pitchFamily="34" charset="0"/>
              </a:rPr>
              <a:t> se </a:t>
            </a:r>
            <a:r>
              <a:rPr lang="en-GB" sz="2200" dirty="0" err="1">
                <a:latin typeface="Century Gothic" panose="020B0502020202020204" pitchFamily="34" charset="0"/>
              </a:rPr>
              <a:t>mění</a:t>
            </a:r>
            <a:r>
              <a:rPr lang="en-GB" sz="2200" dirty="0">
                <a:latin typeface="Century Gothic" panose="020B0502020202020204" pitchFamily="34" charset="0"/>
              </a:rPr>
              <a:t>: </a:t>
            </a:r>
            <a:r>
              <a:rPr lang="en-GB" sz="2200" dirty="0" err="1">
                <a:latin typeface="Century Gothic" panose="020B0502020202020204" pitchFamily="34" charset="0"/>
              </a:rPr>
              <a:t>objevují</a:t>
            </a:r>
            <a:r>
              <a:rPr lang="en-GB" sz="2200" dirty="0">
                <a:latin typeface="Century Gothic" panose="020B0502020202020204" pitchFamily="34" charset="0"/>
              </a:rPr>
              <a:t> se </a:t>
            </a:r>
            <a:r>
              <a:rPr lang="en-GB" sz="2200" dirty="0" err="1">
                <a:latin typeface="Century Gothic" panose="020B0502020202020204" pitchFamily="34" charset="0"/>
              </a:rPr>
              <a:t>cizí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přejímky</a:t>
            </a:r>
            <a:r>
              <a:rPr lang="en-GB" sz="2200" dirty="0">
                <a:latin typeface="Century Gothic" panose="020B0502020202020204" pitchFamily="34" charset="0"/>
              </a:rPr>
              <a:t>, slang a </a:t>
            </a:r>
            <a:r>
              <a:rPr lang="en-GB" sz="2200" dirty="0" err="1">
                <a:latin typeface="Century Gothic" panose="020B0502020202020204" pitchFamily="34" charset="0"/>
              </a:rPr>
              <a:t>dochází</a:t>
            </a:r>
            <a:r>
              <a:rPr lang="en-GB" sz="2200" dirty="0">
                <a:latin typeface="Century Gothic" panose="020B0502020202020204" pitchFamily="34" charset="0"/>
              </a:rPr>
              <a:t> k </a:t>
            </a:r>
            <a:r>
              <a:rPr lang="en-GB" sz="2200" dirty="0" err="1">
                <a:latin typeface="Century Gothic" panose="020B0502020202020204" pitchFamily="34" charset="0"/>
              </a:rPr>
              <a:t>vnitřním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změnám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významů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slov</a:t>
            </a:r>
            <a:r>
              <a:rPr lang="ru-RU" sz="2200" dirty="0">
                <a:latin typeface="Century Gothic" panose="020B0502020202020204" pitchFamily="34" charset="0"/>
              </a:rPr>
              <a:t> (</a:t>
            </a:r>
            <a:r>
              <a:rPr lang="ru-RU" sz="2200" i="1" dirty="0">
                <a:latin typeface="Century Gothic" panose="020B0502020202020204" pitchFamily="34" charset="0"/>
              </a:rPr>
              <a:t>напрягать, грузить</a:t>
            </a:r>
            <a:r>
              <a:rPr lang="ru-RU" sz="2200" dirty="0">
                <a:latin typeface="Century Gothic" panose="020B0502020202020204" pitchFamily="34" charset="0"/>
              </a:rPr>
              <a:t>)</a:t>
            </a:r>
          </a:p>
          <a:p>
            <a:pPr algn="just"/>
            <a:r>
              <a:rPr lang="en-GB" sz="2200" b="1" dirty="0" err="1">
                <a:latin typeface="Century Gothic" panose="020B0502020202020204" pitchFamily="34" charset="0"/>
              </a:rPr>
              <a:t>Fonetika</a:t>
            </a:r>
            <a:r>
              <a:rPr lang="en-GB" sz="2200" b="1" dirty="0">
                <a:latin typeface="Century Gothic" panose="020B0502020202020204" pitchFamily="34" charset="0"/>
              </a:rPr>
              <a:t>: </a:t>
            </a:r>
            <a:r>
              <a:rPr lang="en-GB" sz="2200" dirty="0">
                <a:latin typeface="Century Gothic" panose="020B0502020202020204" pitchFamily="34" charset="0"/>
              </a:rPr>
              <a:t>tempo </a:t>
            </a:r>
            <a:r>
              <a:rPr lang="en-GB" sz="2200" dirty="0" err="1">
                <a:latin typeface="Century Gothic" panose="020B0502020202020204" pitchFamily="34" charset="0"/>
              </a:rPr>
              <a:t>řeči</a:t>
            </a:r>
            <a:r>
              <a:rPr lang="en-GB" sz="2200" dirty="0">
                <a:latin typeface="Century Gothic" panose="020B0502020202020204" pitchFamily="34" charset="0"/>
              </a:rPr>
              <a:t> se </a:t>
            </a:r>
            <a:r>
              <a:rPr lang="en-GB" sz="2200" dirty="0" err="1">
                <a:latin typeface="Century Gothic" panose="020B0502020202020204" pitchFamily="34" charset="0"/>
              </a:rPr>
              <a:t>zrychlilo</a:t>
            </a:r>
            <a:r>
              <a:rPr lang="en-GB" sz="2200" dirty="0">
                <a:latin typeface="Century Gothic" panose="020B0502020202020204" pitchFamily="34" charset="0"/>
              </a:rPr>
              <a:t>, </a:t>
            </a:r>
            <a:r>
              <a:rPr lang="en-GB" sz="2200" dirty="0" err="1">
                <a:latin typeface="Century Gothic" panose="020B0502020202020204" pitchFamily="34" charset="0"/>
              </a:rPr>
              <a:t>intervokalické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souhlásky</a:t>
            </a:r>
            <a:r>
              <a:rPr lang="en-GB" sz="2200" dirty="0">
                <a:latin typeface="Century Gothic" panose="020B0502020202020204" pitchFamily="34" charset="0"/>
              </a:rPr>
              <a:t> se </a:t>
            </a:r>
            <a:r>
              <a:rPr lang="en-GB" sz="2200" dirty="0" err="1">
                <a:latin typeface="Century Gothic" panose="020B0502020202020204" pitchFamily="34" charset="0"/>
              </a:rPr>
              <a:t>redukují</a:t>
            </a:r>
            <a:r>
              <a:rPr lang="ru-RU" sz="2200" dirty="0">
                <a:latin typeface="Century Gothic" panose="020B0502020202020204" pitchFamily="34" charset="0"/>
              </a:rPr>
              <a:t> (</a:t>
            </a:r>
            <a:r>
              <a:rPr lang="ru-RU" sz="2200" i="1" dirty="0">
                <a:latin typeface="Century Gothic" panose="020B0502020202020204" pitchFamily="34" charset="0"/>
              </a:rPr>
              <a:t>«</a:t>
            </a:r>
            <a:r>
              <a:rPr lang="ru-RU" sz="2200" i="1" dirty="0" err="1">
                <a:latin typeface="Century Gothic" panose="020B0502020202020204" pitchFamily="34" charset="0"/>
              </a:rPr>
              <a:t>хоит</a:t>
            </a:r>
            <a:r>
              <a:rPr lang="ru-RU" sz="2200" i="1" dirty="0">
                <a:latin typeface="Century Gothic" panose="020B0502020202020204" pitchFamily="34" charset="0"/>
              </a:rPr>
              <a:t>»</a:t>
            </a:r>
            <a:r>
              <a:rPr lang="ru-RU" sz="2200" dirty="0">
                <a:latin typeface="Century Gothic" panose="020B0502020202020204" pitchFamily="34" charset="0"/>
              </a:rPr>
              <a:t> </a:t>
            </a:r>
            <a:r>
              <a:rPr lang="cs-CZ" sz="2200" dirty="0">
                <a:latin typeface="Century Gothic" panose="020B0502020202020204" pitchFamily="34" charset="0"/>
              </a:rPr>
              <a:t>místo</a:t>
            </a:r>
            <a:r>
              <a:rPr lang="ru-RU" sz="2200" dirty="0">
                <a:latin typeface="Century Gothic" panose="020B0502020202020204" pitchFamily="34" charset="0"/>
              </a:rPr>
              <a:t> </a:t>
            </a:r>
            <a:r>
              <a:rPr lang="ru-RU" sz="2200" i="1" dirty="0">
                <a:latin typeface="Century Gothic" panose="020B0502020202020204" pitchFamily="34" charset="0"/>
              </a:rPr>
              <a:t>ходит</a:t>
            </a:r>
            <a:r>
              <a:rPr lang="ru-RU" sz="2200" dirty="0">
                <a:latin typeface="Century Gothic" panose="020B0502020202020204" pitchFamily="34" charset="0"/>
              </a:rPr>
              <a:t>, </a:t>
            </a:r>
            <a:r>
              <a:rPr lang="ru-RU" sz="2200" i="1" dirty="0">
                <a:latin typeface="Century Gothic" panose="020B0502020202020204" pitchFamily="34" charset="0"/>
              </a:rPr>
              <a:t>«</a:t>
            </a:r>
            <a:r>
              <a:rPr lang="ru-RU" sz="2200" i="1" dirty="0" err="1">
                <a:latin typeface="Century Gothic" panose="020B0502020202020204" pitchFamily="34" charset="0"/>
              </a:rPr>
              <a:t>буиш</a:t>
            </a:r>
            <a:r>
              <a:rPr lang="ru-RU" sz="2200" i="1" dirty="0">
                <a:latin typeface="Century Gothic" panose="020B0502020202020204" pitchFamily="34" charset="0"/>
              </a:rPr>
              <a:t>» </a:t>
            </a:r>
            <a:r>
              <a:rPr lang="cs-CZ" sz="2200" dirty="0">
                <a:latin typeface="Century Gothic" panose="020B0502020202020204" pitchFamily="34" charset="0"/>
              </a:rPr>
              <a:t>místo</a:t>
            </a:r>
            <a:r>
              <a:rPr lang="ru-RU" sz="2200" dirty="0">
                <a:latin typeface="Century Gothic" panose="020B0502020202020204" pitchFamily="34" charset="0"/>
              </a:rPr>
              <a:t> </a:t>
            </a:r>
            <a:r>
              <a:rPr lang="ru-RU" sz="2200" i="1" dirty="0">
                <a:latin typeface="Century Gothic" panose="020B0502020202020204" pitchFamily="34" charset="0"/>
              </a:rPr>
              <a:t>будешь, «</a:t>
            </a:r>
            <a:r>
              <a:rPr lang="ru-RU" sz="2200" i="1" dirty="0" err="1">
                <a:latin typeface="Century Gothic" panose="020B0502020202020204" pitchFamily="34" charset="0"/>
              </a:rPr>
              <a:t>поинл</a:t>
            </a:r>
            <a:r>
              <a:rPr lang="ru-RU" sz="2200" i="1" dirty="0">
                <a:latin typeface="Century Gothic" panose="020B0502020202020204" pitchFamily="34" charset="0"/>
              </a:rPr>
              <a:t>» </a:t>
            </a:r>
            <a:r>
              <a:rPr lang="cs-CZ" sz="2200" dirty="0">
                <a:latin typeface="Century Gothic" panose="020B0502020202020204" pitchFamily="34" charset="0"/>
              </a:rPr>
              <a:t>místo </a:t>
            </a:r>
            <a:r>
              <a:rPr lang="ru-RU" sz="2200" i="1" dirty="0">
                <a:latin typeface="Century Gothic" panose="020B0502020202020204" pitchFamily="34" charset="0"/>
              </a:rPr>
              <a:t>понял</a:t>
            </a:r>
            <a:r>
              <a:rPr lang="ru-RU" sz="2200" dirty="0">
                <a:latin typeface="Century Gothic" panose="020B0502020202020204" pitchFamily="34" charset="0"/>
              </a:rPr>
              <a:t>). </a:t>
            </a:r>
            <a:r>
              <a:rPr lang="en-GB" sz="2200" dirty="0" err="1">
                <a:latin typeface="Century Gothic" panose="020B0502020202020204" pitchFamily="34" charset="0"/>
              </a:rPr>
              <a:t>Nepřízvučné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samohlásky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na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konci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slova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jsou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téměř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neslyšitelné</a:t>
            </a:r>
            <a:r>
              <a:rPr lang="en-GB" sz="2200" dirty="0">
                <a:latin typeface="Century Gothic" panose="020B0502020202020204" pitchFamily="34" charset="0"/>
              </a:rPr>
              <a:t>.</a:t>
            </a:r>
          </a:p>
          <a:p>
            <a:pPr algn="just"/>
            <a:r>
              <a:rPr lang="en-GB" sz="2200" b="1" dirty="0" err="1">
                <a:latin typeface="Century Gothic" panose="020B0502020202020204" pitchFamily="34" charset="0"/>
              </a:rPr>
              <a:t>Skloňování</a:t>
            </a:r>
            <a:r>
              <a:rPr lang="en-GB" sz="2200" dirty="0">
                <a:latin typeface="Century Gothic" panose="020B0502020202020204" pitchFamily="34" charset="0"/>
              </a:rPr>
              <a:t>: je </a:t>
            </a:r>
            <a:r>
              <a:rPr lang="en-GB" sz="2200" dirty="0" err="1">
                <a:latin typeface="Century Gothic" panose="020B0502020202020204" pitchFamily="34" charset="0"/>
              </a:rPr>
              <a:t>patrný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nárůst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užívání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nominativu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ve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všech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pozicích</a:t>
            </a:r>
            <a:r>
              <a:rPr lang="en-GB" sz="2200" dirty="0">
                <a:latin typeface="Century Gothic" panose="020B0502020202020204" pitchFamily="34" charset="0"/>
              </a:rPr>
              <a:t>. </a:t>
            </a:r>
            <a:r>
              <a:rPr lang="en-GB" sz="2200" dirty="0" err="1">
                <a:latin typeface="Century Gothic" panose="020B0502020202020204" pitchFamily="34" charset="0"/>
              </a:rPr>
              <a:t>Číslovky</a:t>
            </a:r>
            <a:r>
              <a:rPr lang="en-GB" sz="2200" dirty="0">
                <a:latin typeface="Century Gothic" panose="020B0502020202020204" pitchFamily="34" charset="0"/>
              </a:rPr>
              <a:t> se </a:t>
            </a:r>
            <a:r>
              <a:rPr lang="en-GB" sz="2200" dirty="0" err="1">
                <a:latin typeface="Century Gothic" panose="020B0502020202020204" pitchFamily="34" charset="0"/>
              </a:rPr>
              <a:t>již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téměř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přestaly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skloňovat</a:t>
            </a:r>
            <a:r>
              <a:rPr lang="en-GB" sz="2200" dirty="0">
                <a:latin typeface="Century Gothic" panose="020B0502020202020204" pitchFamily="34" charset="0"/>
              </a:rPr>
              <a:t>. </a:t>
            </a:r>
            <a:r>
              <a:rPr lang="en-GB" sz="2200" dirty="0" err="1">
                <a:latin typeface="Century Gothic" panose="020B0502020202020204" pitchFamily="34" charset="0"/>
              </a:rPr>
              <a:t>Také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zeměpisné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názvy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typu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i="1" dirty="0">
                <a:latin typeface="Century Gothic" panose="020B0502020202020204" pitchFamily="34" charset="0"/>
              </a:rPr>
              <a:t>Borodino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ztrácejí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skloňovací</a:t>
            </a:r>
            <a:r>
              <a:rPr lang="en-GB" sz="2200" dirty="0">
                <a:latin typeface="Century Gothic" panose="020B0502020202020204" pitchFamily="34" charset="0"/>
              </a:rPr>
              <a:t> </a:t>
            </a:r>
            <a:r>
              <a:rPr lang="en-GB" sz="2200" dirty="0" err="1">
                <a:latin typeface="Century Gothic" panose="020B0502020202020204" pitchFamily="34" charset="0"/>
              </a:rPr>
              <a:t>tvary</a:t>
            </a:r>
            <a:r>
              <a:rPr lang="en-GB" sz="2200" dirty="0">
                <a:latin typeface="Century Gothic" panose="020B0502020202020204" pitchFamily="34" charset="0"/>
              </a:rPr>
              <a:t>.</a:t>
            </a:r>
            <a:endParaRPr lang="ru-RU" sz="2200" dirty="0">
              <a:latin typeface="Century Gothic" panose="020B0502020202020204" pitchFamily="34" charset="0"/>
            </a:endParaRPr>
          </a:p>
          <a:p>
            <a:endParaRPr lang="ru-RU" sz="2200" dirty="0"/>
          </a:p>
          <a:p>
            <a:endParaRPr lang="ru-RU" sz="2200" dirty="0"/>
          </a:p>
          <a:p>
            <a:endParaRPr lang="en-CZ" sz="2200" dirty="0"/>
          </a:p>
        </p:txBody>
      </p:sp>
    </p:spTree>
    <p:extLst>
      <p:ext uri="{BB962C8B-B14F-4D97-AF65-F5344CB8AC3E}">
        <p14:creationId xmlns:p14="http://schemas.microsoft.com/office/powerpoint/2010/main" val="2099329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4226</TotalTime>
  <Words>650</Words>
  <Application>Microsoft Macintosh PowerPoint</Application>
  <PresentationFormat>Widescreen</PresentationFormat>
  <Paragraphs>42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Century Gothic</vt:lpstr>
      <vt:lpstr>Office Theme</vt:lpstr>
      <vt:lpstr>Ruský národní korpus  jako zdroj morfologických informací</vt:lpstr>
      <vt:lpstr>Co je to Ruský národní korpus?</vt:lpstr>
      <vt:lpstr>PowerPoint Presentation</vt:lpstr>
      <vt:lpstr>PowerPoint Presentation</vt:lpstr>
      <vt:lpstr>Vyhledávání podle morfologických parametrů:</vt:lpstr>
      <vt:lpstr>PowerPoint Presentation</vt:lpstr>
      <vt:lpstr>Na jaké otázky může lingvista odpovědět pomocí korpusu?</vt:lpstr>
      <vt:lpstr>Co nám korpus říká o současném stavu ruského jazyka?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Elisabeth Aminžanova</dc:creator>
  <cp:lastModifiedBy>Elisabeth Aminžanova</cp:lastModifiedBy>
  <cp:revision>7</cp:revision>
  <dcterms:created xsi:type="dcterms:W3CDTF">2026-04-06T17:46:54Z</dcterms:created>
  <dcterms:modified xsi:type="dcterms:W3CDTF">2026-04-09T20:41:29Z</dcterms:modified>
</cp:coreProperties>
</file>