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9" r:id="rId2"/>
    <p:sldId id="301" r:id="rId3"/>
    <p:sldId id="264" r:id="rId4"/>
    <p:sldId id="258" r:id="rId5"/>
    <p:sldId id="259" r:id="rId6"/>
    <p:sldId id="318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 autoAdjust="0"/>
  </p:normalViewPr>
  <p:slideViewPr>
    <p:cSldViewPr>
      <p:cViewPr varScale="1">
        <p:scale>
          <a:sx n="55" d="100"/>
          <a:sy n="55" d="100"/>
        </p:scale>
        <p:origin x="82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D60B6-A63C-4656-B0D0-8C1738952337}" type="datetimeFigureOut">
              <a:rPr lang="cs-CZ" smtClean="0"/>
              <a:t>27.09.2020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19A8C9-B602-42D0-8F68-607C98659A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841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en-US" dirty="0">
                <a:latin typeface="Arial" charset="0"/>
                <a:cs typeface="Arial" charset="0"/>
              </a:rPr>
              <a:t>„Metody či postupy, prostřednictvím kterých vláda usiluje o dosažení svých cílů“  (</a:t>
            </a:r>
            <a:r>
              <a:rPr lang="cs-CZ" altLang="en-US" dirty="0" err="1">
                <a:latin typeface="Arial" charset="0"/>
                <a:cs typeface="Arial" charset="0"/>
              </a:rPr>
              <a:t>Lester</a:t>
            </a:r>
            <a:r>
              <a:rPr lang="cs-CZ" altLang="en-US" dirty="0">
                <a:latin typeface="Arial" charset="0"/>
                <a:cs typeface="Arial" charset="0"/>
              </a:rPr>
              <a:t> </a:t>
            </a:r>
            <a:r>
              <a:rPr lang="cs-CZ" altLang="en-US" dirty="0" err="1">
                <a:latin typeface="Arial" charset="0"/>
                <a:cs typeface="Arial" charset="0"/>
              </a:rPr>
              <a:t>Salamon</a:t>
            </a:r>
            <a:r>
              <a:rPr lang="cs-CZ" altLang="en-US" dirty="0">
                <a:latin typeface="Arial" charset="0"/>
                <a:cs typeface="Arial" charset="0"/>
              </a:rPr>
              <a:t> a Michael Lund, 1989)</a:t>
            </a:r>
          </a:p>
          <a:p>
            <a:pPr eaLnBrk="1" hangingPunct="1"/>
            <a:r>
              <a:rPr lang="cs-CZ" altLang="en-US" dirty="0">
                <a:latin typeface="Arial" charset="0"/>
                <a:cs typeface="Arial" charset="0"/>
              </a:rPr>
              <a:t>„Sada technik, jejichž prostřednictvím vláda vykonává svou autoritu“ (</a:t>
            </a:r>
            <a:r>
              <a:rPr lang="cs-CZ" altLang="en-US" dirty="0" err="1">
                <a:latin typeface="Arial" charset="0"/>
                <a:cs typeface="Arial" charset="0"/>
              </a:rPr>
              <a:t>Vedung</a:t>
            </a:r>
            <a:r>
              <a:rPr lang="cs-CZ" altLang="en-US" dirty="0">
                <a:latin typeface="Arial" charset="0"/>
                <a:cs typeface="Arial" charset="0"/>
              </a:rPr>
              <a:t>, 1998)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9A8C9-B602-42D0-8F68-607C98659A9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0626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0C047-8D8B-4156-8897-0654C1825C2C}" type="datetimeFigureOut">
              <a:rPr lang="cs-CZ" smtClean="0"/>
              <a:t>27.09.2020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BCBE-63D9-4B9B-BA39-913A07F4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2906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0C047-8D8B-4156-8897-0654C1825C2C}" type="datetimeFigureOut">
              <a:rPr lang="cs-CZ" smtClean="0"/>
              <a:t>27.09.2020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BCBE-63D9-4B9B-BA39-913A07F4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9813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0C047-8D8B-4156-8897-0654C1825C2C}" type="datetimeFigureOut">
              <a:rPr lang="cs-CZ" smtClean="0"/>
              <a:t>27.09.2020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BCBE-63D9-4B9B-BA39-913A07F4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238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0C047-8D8B-4156-8897-0654C1825C2C}" type="datetimeFigureOut">
              <a:rPr lang="cs-CZ" smtClean="0"/>
              <a:t>27.09.2020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BCBE-63D9-4B9B-BA39-913A07F4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918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0C047-8D8B-4156-8897-0654C1825C2C}" type="datetimeFigureOut">
              <a:rPr lang="cs-CZ" smtClean="0"/>
              <a:t>27.09.2020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BCBE-63D9-4B9B-BA39-913A07F4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9569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0C047-8D8B-4156-8897-0654C1825C2C}" type="datetimeFigureOut">
              <a:rPr lang="cs-CZ" smtClean="0"/>
              <a:t>27.09.2020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BCBE-63D9-4B9B-BA39-913A07F4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7991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0C047-8D8B-4156-8897-0654C1825C2C}" type="datetimeFigureOut">
              <a:rPr lang="cs-CZ" smtClean="0"/>
              <a:t>27.09.2020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BCBE-63D9-4B9B-BA39-913A07F4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538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0C047-8D8B-4156-8897-0654C1825C2C}" type="datetimeFigureOut">
              <a:rPr lang="cs-CZ" smtClean="0"/>
              <a:t>27.09.2020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BCBE-63D9-4B9B-BA39-913A07F4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9349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0C047-8D8B-4156-8897-0654C1825C2C}" type="datetimeFigureOut">
              <a:rPr lang="cs-CZ" smtClean="0"/>
              <a:t>27.09.2020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BCBE-63D9-4B9B-BA39-913A07F4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0490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0C047-8D8B-4156-8897-0654C1825C2C}" type="datetimeFigureOut">
              <a:rPr lang="cs-CZ" smtClean="0"/>
              <a:t>27.09.2020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BCBE-63D9-4B9B-BA39-913A07F4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6852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0C047-8D8B-4156-8897-0654C1825C2C}" type="datetimeFigureOut">
              <a:rPr lang="cs-CZ" smtClean="0"/>
              <a:t>27.09.2020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BCBE-63D9-4B9B-BA39-913A07F4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3541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0C047-8D8B-4156-8897-0654C1825C2C}" type="datetimeFigureOut">
              <a:rPr lang="cs-CZ" smtClean="0"/>
              <a:t>27.09.2020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EBCBE-63D9-4B9B-BA39-913A07F4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7806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Nástroje, opatření, varianty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noProof="0" dirty="0"/>
              <a:t>Vymezení pojmů</a:t>
            </a:r>
          </a:p>
        </p:txBody>
      </p:sp>
    </p:spTree>
    <p:extLst>
      <p:ext uri="{BB962C8B-B14F-4D97-AF65-F5344CB8AC3E}">
        <p14:creationId xmlns:p14="http://schemas.microsoft.com/office/powerpoint/2010/main" val="2789695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6FD432-6BDF-4419-994E-7C51E9134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prezentace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805CEA-7349-47A4-B08E-E96244A13D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Vymezení pojmů</a:t>
            </a:r>
          </a:p>
          <a:p>
            <a:pPr lvl="1"/>
            <a:r>
              <a:rPr lang="cs-CZ" dirty="0"/>
              <a:t>Cíle </a:t>
            </a:r>
          </a:p>
          <a:p>
            <a:pPr lvl="1"/>
            <a:r>
              <a:rPr lang="cs-CZ" dirty="0"/>
              <a:t>Prostředky</a:t>
            </a:r>
          </a:p>
          <a:p>
            <a:pPr lvl="1"/>
            <a:r>
              <a:rPr lang="cs-CZ" dirty="0"/>
              <a:t>Nástroje </a:t>
            </a:r>
          </a:p>
          <a:p>
            <a:pPr lvl="1"/>
            <a:r>
              <a:rPr lang="cs-CZ" dirty="0"/>
              <a:t>Opatření </a:t>
            </a:r>
          </a:p>
          <a:p>
            <a:pPr lvl="1"/>
            <a:r>
              <a:rPr lang="cs-CZ" dirty="0"/>
              <a:t>Balíček opatření</a:t>
            </a:r>
          </a:p>
          <a:p>
            <a:pPr lvl="1"/>
            <a:r>
              <a:rPr lang="cs-CZ" dirty="0"/>
              <a:t>Varianty opatření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8670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vymezení pojmů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Cíle</a:t>
            </a:r>
            <a:r>
              <a:rPr lang="cs-CZ" dirty="0"/>
              <a:t> = stavy v budoucnosti, kterých bychom chtěli dosáhnout = prohlášení o tom, jaký je ideální stav a čeho bychom chtěli dosáhnout. Cíle mají smysl samy o sobě. </a:t>
            </a:r>
          </a:p>
          <a:p>
            <a:pPr lvl="1"/>
            <a:r>
              <a:rPr lang="cs-CZ" dirty="0"/>
              <a:t>Příklad: „snížit počet utonutí během povodní“ nebo „snížit počet lidí závislých na alkoholu“. </a:t>
            </a:r>
          </a:p>
          <a:p>
            <a:r>
              <a:rPr lang="cs-CZ" b="1" dirty="0"/>
              <a:t>Prostředky </a:t>
            </a:r>
            <a:r>
              <a:rPr lang="cs-CZ" dirty="0"/>
              <a:t>= způsoby, metody či postupy, prostřednictvím kterých chceme daných cílů dosáhnout. </a:t>
            </a:r>
          </a:p>
          <a:p>
            <a:pPr lvl="1"/>
            <a:r>
              <a:rPr lang="cs-CZ" dirty="0"/>
              <a:t>Příklad: postavení nových protipovodňových bariér nebo zvýšení daně na alkoholické výrobky</a:t>
            </a:r>
          </a:p>
        </p:txBody>
      </p:sp>
    </p:spTree>
    <p:extLst>
      <p:ext uri="{BB962C8B-B14F-4D97-AF65-F5344CB8AC3E}">
        <p14:creationId xmlns:p14="http://schemas.microsoft.com/office/powerpoint/2010/main" val="3744254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vymezení pojmů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Nástroje </a:t>
            </a:r>
            <a:r>
              <a:rPr lang="cs-CZ" dirty="0"/>
              <a:t>(</a:t>
            </a:r>
            <a:r>
              <a:rPr lang="cs-CZ" i="1" dirty="0" err="1"/>
              <a:t>tools</a:t>
            </a:r>
            <a:r>
              <a:rPr lang="cs-CZ" i="1" dirty="0"/>
              <a:t>, </a:t>
            </a:r>
            <a:r>
              <a:rPr lang="cs-CZ" i="1" dirty="0" err="1"/>
              <a:t>instruments</a:t>
            </a:r>
            <a:r>
              <a:rPr lang="cs-CZ" dirty="0"/>
              <a:t>) = relativně obecný pojem, který označuje vše, co vlády mohou legitimně dělat pro dosahování svých cílů</a:t>
            </a:r>
          </a:p>
          <a:p>
            <a:pPr lvl="1"/>
            <a:r>
              <a:rPr lang="cs-CZ" dirty="0"/>
              <a:t>Příklad: regulační nástroje, finanční nástroje</a:t>
            </a:r>
          </a:p>
          <a:p>
            <a:r>
              <a:rPr lang="cs-CZ" b="1" dirty="0"/>
              <a:t>Opatření </a:t>
            </a:r>
            <a:r>
              <a:rPr lang="cs-CZ" dirty="0"/>
              <a:t>(</a:t>
            </a:r>
            <a:r>
              <a:rPr lang="cs-CZ" i="1" dirty="0" err="1"/>
              <a:t>measures</a:t>
            </a:r>
            <a:r>
              <a:rPr lang="cs-CZ" dirty="0"/>
              <a:t>) je konkrétní způsob využití daného nástroje</a:t>
            </a:r>
          </a:p>
          <a:p>
            <a:pPr lvl="1"/>
            <a:r>
              <a:rPr lang="cs-CZ" dirty="0"/>
              <a:t>Příklad: Zákon o vysokých školách, dotace na studenta</a:t>
            </a:r>
          </a:p>
          <a:p>
            <a:r>
              <a:rPr lang="cs-CZ" b="1" dirty="0"/>
              <a:t>Balíčky opatření </a:t>
            </a:r>
            <a:r>
              <a:rPr lang="cs-CZ" dirty="0"/>
              <a:t>(</a:t>
            </a:r>
            <a:r>
              <a:rPr lang="cs-CZ" i="1" dirty="0" err="1"/>
              <a:t>policy</a:t>
            </a:r>
            <a:r>
              <a:rPr lang="cs-CZ" i="1" dirty="0"/>
              <a:t> </a:t>
            </a:r>
            <a:r>
              <a:rPr lang="cs-CZ" i="1" dirty="0" err="1"/>
              <a:t>packages</a:t>
            </a:r>
            <a:r>
              <a:rPr lang="cs-CZ" i="1" dirty="0"/>
              <a:t>, </a:t>
            </a:r>
            <a:r>
              <a:rPr lang="cs-CZ" i="1" dirty="0" err="1"/>
              <a:t>policy</a:t>
            </a:r>
            <a:r>
              <a:rPr lang="cs-CZ" i="1" dirty="0"/>
              <a:t> mix, </a:t>
            </a:r>
            <a:r>
              <a:rPr lang="cs-CZ" i="1" dirty="0" err="1"/>
              <a:t>policy</a:t>
            </a:r>
            <a:r>
              <a:rPr lang="cs-CZ" i="1" dirty="0"/>
              <a:t> </a:t>
            </a:r>
            <a:r>
              <a:rPr lang="cs-CZ" i="1" dirty="0" err="1"/>
              <a:t>portfolios</a:t>
            </a:r>
            <a:r>
              <a:rPr lang="cs-CZ" dirty="0"/>
              <a:t>) = „trsy“ různých opatření</a:t>
            </a:r>
          </a:p>
        </p:txBody>
      </p:sp>
    </p:spTree>
    <p:extLst>
      <p:ext uri="{BB962C8B-B14F-4D97-AF65-F5344CB8AC3E}">
        <p14:creationId xmlns:p14="http://schemas.microsoft.com/office/powerpoint/2010/main" val="1937258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Varianty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Varianty opatření </a:t>
            </a:r>
            <a:r>
              <a:rPr lang="cs-CZ" dirty="0"/>
              <a:t>= vzájemně se vylučující opatření; buď se rozhodneme pro A nebo B, nejde realizovat A i B současně</a:t>
            </a:r>
          </a:p>
          <a:p>
            <a:pPr marL="0" indent="0">
              <a:buNone/>
            </a:pPr>
            <a:r>
              <a:rPr lang="cs-CZ" altLang="en-US" dirty="0"/>
              <a:t>Typické příklady, kde jsou formulovány varianty</a:t>
            </a:r>
          </a:p>
          <a:p>
            <a:r>
              <a:rPr lang="cs-CZ" altLang="en-US" dirty="0"/>
              <a:t>Legislativní ukotvení</a:t>
            </a:r>
          </a:p>
          <a:p>
            <a:r>
              <a:rPr lang="cs-CZ" altLang="en-US" dirty="0"/>
              <a:t>Organizační uspořádání nějaké instituce (kompetence, pravomoci …)</a:t>
            </a:r>
          </a:p>
          <a:p>
            <a:r>
              <a:rPr lang="cs-CZ" altLang="en-US" dirty="0"/>
              <a:t>Využití prostoru či pozemků </a:t>
            </a:r>
          </a:p>
          <a:p>
            <a:r>
              <a:rPr lang="cs-CZ" altLang="en-US" dirty="0"/>
              <a:t>Zajištění dopravní obsluhy</a:t>
            </a:r>
            <a:endParaRPr lang="en-US" alt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628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BA0F7533-8688-4F67-B038-8777033F6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74638"/>
            <a:ext cx="8784976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en-US" dirty="0">
                <a:cs typeface="Arial" panose="020B0604020202020204" pitchFamily="34" charset="0"/>
              </a:rPr>
              <a:t>Příklad variant – (ne)</a:t>
            </a:r>
            <a:r>
              <a:rPr lang="cs-CZ" altLang="en-US" dirty="0" err="1">
                <a:cs typeface="Arial" panose="020B0604020202020204" pitchFamily="34" charset="0"/>
              </a:rPr>
              <a:t>legaliazce</a:t>
            </a:r>
            <a:r>
              <a:rPr lang="cs-CZ" altLang="en-US" dirty="0">
                <a:cs typeface="Arial" panose="020B0604020202020204" pitchFamily="34" charset="0"/>
              </a:rPr>
              <a:t> prostituce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DDFC103F-035B-4102-BF90-4D14DCE43C4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39750" y="1484313"/>
            <a:ext cx="7772400" cy="4537075"/>
          </a:xfrm>
        </p:spPr>
        <p:txBody>
          <a:bodyPr/>
          <a:lstStyle/>
          <a:p>
            <a:pPr eaLnBrk="1" hangingPunct="1"/>
            <a:r>
              <a:rPr lang="cs-CZ" altLang="en-US" sz="2800" b="1" dirty="0">
                <a:cs typeface="Arial" panose="020B0604020202020204" pitchFamily="34" charset="0"/>
              </a:rPr>
              <a:t>Žádné právní vymezení </a:t>
            </a:r>
            <a:r>
              <a:rPr lang="cs-CZ" altLang="en-US" sz="2800" dirty="0">
                <a:cs typeface="Arial" panose="020B0604020202020204" pitchFamily="34" charset="0"/>
              </a:rPr>
              <a:t>(současný stav) –„tvářit se, že právně neexistuje“ a „pouze“ boj  proti společensky viditelným dopadům prostituce, odstranění prostituce z ulic</a:t>
            </a:r>
          </a:p>
          <a:p>
            <a:pPr eaLnBrk="1" hangingPunct="1"/>
            <a:r>
              <a:rPr lang="cs-CZ" altLang="en-US" sz="2800" b="1" dirty="0">
                <a:cs typeface="Arial" panose="020B0604020202020204" pitchFamily="34" charset="0"/>
              </a:rPr>
              <a:t>Zákaz a represe</a:t>
            </a:r>
            <a:r>
              <a:rPr lang="cs-CZ" altLang="en-US" sz="2800" dirty="0">
                <a:cs typeface="Arial" panose="020B0604020202020204" pitchFamily="34" charset="0"/>
              </a:rPr>
              <a:t> – eliminovat prostituci případně alespoň dosáhnout podstatného snížení její míry ve společnosti;</a:t>
            </a:r>
          </a:p>
          <a:p>
            <a:pPr eaLnBrk="1" hangingPunct="1"/>
            <a:r>
              <a:rPr lang="cs-CZ" altLang="en-US" sz="2800" b="1" dirty="0">
                <a:cs typeface="Arial" panose="020B0604020202020204" pitchFamily="34" charset="0"/>
              </a:rPr>
              <a:t>Legalizace</a:t>
            </a:r>
            <a:r>
              <a:rPr lang="cs-CZ" altLang="en-US" sz="2800" dirty="0">
                <a:cs typeface="Arial" panose="020B0604020202020204" pitchFamily="34" charset="0"/>
              </a:rPr>
              <a:t> – stanovení pravidel na vykonávání prostituční činnosti</a:t>
            </a:r>
            <a:endParaRPr lang="cs-CZ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322</Words>
  <Application>Microsoft Office PowerPoint</Application>
  <PresentationFormat>Předvádění na obrazovce (4:3)</PresentationFormat>
  <Paragraphs>35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Calibri</vt:lpstr>
      <vt:lpstr>Motiv systému Office</vt:lpstr>
      <vt:lpstr>Nástroje, opatření, varianty</vt:lpstr>
      <vt:lpstr>Struktura prezentace</vt:lpstr>
      <vt:lpstr>Základní vymezení pojmů</vt:lpstr>
      <vt:lpstr>Základní vymezení pojmů</vt:lpstr>
      <vt:lpstr>Varianty opatření</vt:lpstr>
      <vt:lpstr>Příklad variant – (ne)legaliazce prostituce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Nástroje, opatření, varianty</dc:title>
  <dc:creator>AV</dc:creator>
  <cp:lastModifiedBy>Arnošt Veselý</cp:lastModifiedBy>
  <cp:revision>23</cp:revision>
  <dcterms:created xsi:type="dcterms:W3CDTF">2017-10-16T15:12:15Z</dcterms:created>
  <dcterms:modified xsi:type="dcterms:W3CDTF">2020-09-27T13:41:59Z</dcterms:modified>
</cp:coreProperties>
</file>