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302" r:id="rId3"/>
    <p:sldId id="301" r:id="rId4"/>
    <p:sldId id="303" r:id="rId5"/>
    <p:sldId id="272" r:id="rId6"/>
    <p:sldId id="273" r:id="rId7"/>
    <p:sldId id="266" r:id="rId8"/>
    <p:sldId id="300" r:id="rId9"/>
    <p:sldId id="267" r:id="rId10"/>
    <p:sldId id="265" r:id="rId11"/>
    <p:sldId id="268" r:id="rId12"/>
    <p:sldId id="294" r:id="rId13"/>
    <p:sldId id="278" r:id="rId14"/>
    <p:sldId id="279" r:id="rId15"/>
    <p:sldId id="280" r:id="rId16"/>
    <p:sldId id="281" r:id="rId17"/>
    <p:sldId id="282" r:id="rId18"/>
    <p:sldId id="311" r:id="rId19"/>
    <p:sldId id="299" r:id="rId20"/>
    <p:sldId id="284" r:id="rId21"/>
    <p:sldId id="283" r:id="rId22"/>
    <p:sldId id="309" r:id="rId23"/>
    <p:sldId id="292" r:id="rId24"/>
    <p:sldId id="312" r:id="rId25"/>
    <p:sldId id="313" r:id="rId26"/>
    <p:sldId id="314" r:id="rId27"/>
    <p:sldId id="307" r:id="rId28"/>
    <p:sldId id="308" r:id="rId29"/>
    <p:sldId id="289" r:id="rId30"/>
    <p:sldId id="290" r:id="rId31"/>
    <p:sldId id="287" r:id="rId32"/>
    <p:sldId id="288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96092" autoAdjust="0"/>
  </p:normalViewPr>
  <p:slideViewPr>
    <p:cSldViewPr snapToGrid="0">
      <p:cViewPr>
        <p:scale>
          <a:sx n="59" d="100"/>
          <a:sy n="59" d="100"/>
        </p:scale>
        <p:origin x="-1140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B2ADF-DFA2-410A-819D-134A346C9C34}" type="datetimeFigureOut">
              <a:rPr lang="cs-CZ" smtClean="0"/>
              <a:t>13.3.2018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F1AA7-9D45-4003-93FD-D4BBB6EE01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05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není dělení na užitý a volný umění – a třeba dělení obraz / socha se nám smazává – do určité míry je to vše dohromady/ jsme deformovaní dějinami umění co jsou od renesance dál : obraz/ socha / arch</a:t>
            </a:r>
          </a:p>
          <a:p>
            <a:r>
              <a:rPr lang="cs-CZ" dirty="0"/>
              <a:t>Materiály nesou význam sami o sobě -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272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Jeden pás – několik scén, v  </a:t>
            </a:r>
            <a:r>
              <a:rPr lang="cs-CZ" dirty="0" err="1"/>
              <a:t>jedný</a:t>
            </a:r>
            <a:r>
              <a:rPr lang="cs-CZ" dirty="0"/>
              <a:t> scéně nevíš kdy co končí – odděleno např. architekturou ale ne tlustou čárou : ty obrazy tam jsou, sice s </a:t>
            </a:r>
            <a:r>
              <a:rPr lang="cs-CZ" dirty="0" err="1"/>
              <a:t>nima</a:t>
            </a:r>
            <a:r>
              <a:rPr lang="cs-CZ" dirty="0"/>
              <a:t> nenavazuju kontakt ale jsou tam – vypráví příběh (slovo má jiné prostředky  - zazní a pak už není – ale obraz tam je nastálo : obraz pro funkci místa)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533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Některé věci jsou důležité jenom tím, že tam jsou – </a:t>
            </a:r>
            <a:r>
              <a:rPr lang="cs-CZ" dirty="0" err="1"/>
              <a:t>trajanův</a:t>
            </a:r>
            <a:r>
              <a:rPr lang="cs-CZ" dirty="0"/>
              <a:t> sloup – SLOVA – oživuju obrazy slovem ale není to podřízená ilustrace: žije si svým životem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33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Ustálený obraz – Kristus mezi pannou Marií a křtitelem – je to tak vždycky, je to jasný – takže když chybí : Kristus v božský podstatě/ Kristus jako člověk – v transfiguraci/ světlo jako esence = propojuje dvojí zobrazení – celý středověk řeší </a:t>
            </a:r>
            <a:r>
              <a:rPr lang="cs-CZ" dirty="0" err="1"/>
              <a:t>dvojípodstatu</a:t>
            </a:r>
            <a:r>
              <a:rPr lang="cs-CZ" dirty="0"/>
              <a:t> </a:t>
            </a:r>
            <a:r>
              <a:rPr lang="cs-CZ" dirty="0" err="1"/>
              <a:t>krista</a:t>
            </a:r>
            <a:r>
              <a:rPr lang="cs-CZ" dirty="0"/>
              <a:t>, jsou o tom koncily, kde začíná božská a lidská podstat? A naopak?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575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Performativita</a:t>
            </a:r>
            <a:r>
              <a:rPr lang="cs-CZ" dirty="0"/>
              <a:t> jako RITUÁL : Kristus přichází v určitou chvílí – přichází v </a:t>
            </a:r>
            <a:r>
              <a:rPr lang="cs-CZ" dirty="0" err="1"/>
              <a:t>návaznsoti</a:t>
            </a:r>
            <a:r>
              <a:rPr lang="cs-CZ" dirty="0"/>
              <a:t> na světlo – určitá část liturgie</a:t>
            </a:r>
          </a:p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 fyzická přítomnost je současně prohlašována a vyvrácena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653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Uvažovaly o prostoru a obrazech v něm jinak : např. jako o knize</a:t>
            </a: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Řehoř Veliký: ospravedlnění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umění jako "bible negramotného" </a:t>
            </a:r>
            <a:endParaRPr lang="cs-CZ" sz="11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 jeho vlivem se výzdoba některých kostelů skutečně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zakládala na ilustrovaných rukopisech nebo se skládala tak, že je jej připomínala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obsahu a formátu. 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983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křesťanské umění používalo v rámci umění vhodné náměty tak, aby spojovaly zasvěcené prostory s jejich historickým původem a tím i s jejich funkcemi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722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kostely byly stále více rozděleny tak, aby vyhovovaly rozvíjející se liturgii, stejný princip byl zaveden do větších struktur, </a:t>
            </a:r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 obrazy nejen označovaly různé funkce, ale také pomohly ovlivnit přechod mezi různými prostory - poutnictví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79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různé prostředky - typologii, nápisy, pečeti – byly používány tak, aby zprostředkovali rozšířenou víru, </a:t>
            </a:r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 to, co lidi vidí s očima, není nutně to, co by měli věřit : relikviáře</a:t>
            </a:r>
          </a:p>
          <a:p>
            <a:pPr lvl="0"/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FASADY: 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formou a vizuální podobou (ikonografickým programem)  signalizovaly fasády přechod mezi hmotným a duchovním světem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 se se uskutečnil, když věřící vstoupili do zasvěceného prostoru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jedním ze způsobů bylo tzv. "inzerování" přítomnosti relikvií uvnitř a vztahem mezi „tímto“ kostelem a božím chrámem na nebesích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163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různé prostředky - typologii, nápisy, pečeti – byly používány tak, aby zprostředkovali rozšířenou víru, </a:t>
            </a:r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 to, co lidi vidí s očima, není nutně to, co by měli věřit : relikviáře</a:t>
            </a:r>
          </a:p>
          <a:p>
            <a:pPr lvl="0"/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FASADY: 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formou a vizuální podobou (ikonografickým programem)  signalizovaly fasády přechod mezi hmotným a duchovním světem</a:t>
            </a:r>
            <a:endParaRPr lang="cs-CZ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 se se uskutečnil, když věřící vstoupili do zasvěceného prostoru</a:t>
            </a:r>
            <a:endParaRPr lang="cs-CZ" sz="11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inzerování" přítomnosti relikvií uvnitř - vztah mezi „tímto“ kostelem a božím chrámem na nebesích</a:t>
            </a:r>
            <a:endParaRPr lang="cs-CZ" sz="11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82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středověké umění působilo v fenomenální realitě a tedy záviselo na performativních kontextech kterými bylo neustále nově formováno 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středověkých umění bylo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funkční = bylo aktivně zapojováno do sociálních aktivit prováděných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zejména církví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(ale i v domácích či městském prostředí – osobní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devoce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světské ceremonie)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použití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střd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umění v rámci performativních a somatických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způsoby, jakými bylo umění používáno ve výuce, misijní činnosti a kázání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913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materialita</a:t>
            </a:r>
            <a:r>
              <a:rPr lang="cs-CZ" dirty="0"/>
              <a:t> hraje hrozně důležitou roli - Vize jako model pro věřícího – obrázek jako vize pro věřícího – nemusíš znát texty </a:t>
            </a:r>
          </a:p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středověkého umění 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sofistikjované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různé jeho aspekty  -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předmět, forma a materiál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byly navrženy tak, aby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zaujaly diváka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anagogickém = spásném procesu,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6833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středověké umění působilo v fenomenální realitě a tedy záviselo na performativních kontextech kterými bylo neustále nově formováno 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 jsou umělecké středověké objekty také často zachyceny v pohybu v měnících se prostředích</a:t>
            </a: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francouzská miniatura z osobní hodinek: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Ires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riches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heures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z konce středověku</a:t>
            </a: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kaple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Sainte-Chapelle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oživena zpěvem a varhanní hudbou. Lidmi procházejícími dveřmi se skulpturální výzdobou, věřícími klečícími v pokoře v prostoru plném ozdob, obrazců a vyprávění, členy kléru kteří předčítají z knih (zjevně ozdobených obrázky ) nebo se soukromě modlících v královské krabici a kléru v brilantních rituálech oslavujících mši na oltáři vybaveném komplikovaným Grande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Chasse</a:t>
            </a:r>
            <a:endParaRPr lang="cs-CZ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43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Středověké umění má jiné podmínky vzniku než umění které známe my </a:t>
            </a:r>
            <a:r>
              <a:rPr lang="cs-CZ" dirty="0"/>
              <a:t>– důležitými prvky je proces vzniku/ máme víc aktérů než dnes: objednavatel, </a:t>
            </a:r>
            <a:r>
              <a:rPr lang="cs-CZ" dirty="0" err="1"/>
              <a:t>konceptor</a:t>
            </a:r>
            <a:r>
              <a:rPr lang="cs-CZ" dirty="0"/>
              <a:t> kdo vymýšlí, a ten kdo to provádí = dílny / chtějí mít kredit že to nechali postavit &amp; když měli problém nechávali stavět luxusní kostely a zvěčňovali se u Krista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429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produkce obrazů se uskutečňovala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návaznosti a jako součást nejrůznějších teologických teoretických debat </a:t>
            </a:r>
          </a:p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2000</a:t>
            </a: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21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nelze úplně pochopit vztah mezi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tělesným viděním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duchovním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viděním</a:t>
            </a:r>
            <a:endParaRPr lang="cs-CZ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Umění bylo plně prostředkem, jak uskutečnit centrální tvrzení středověké teorie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ukázat neviditelné prostřednictvím viditelných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středověké texty rozlišují dvě kategorie obrazů: oba zděděný od klasické starověku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563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vzhled osoby = funkcí bylo přivolávat tuto osobu, která byla buď pryč, nebo zemřela, zpět do mysli diváka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postrádají historický nebo prostorový kontext – jejich cílem bylo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přinést osobu, která je zobrazena, do současnosti a do přímého střetu s divákem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835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Augustus &amp; </a:t>
            </a:r>
            <a:r>
              <a:rPr lang="cs-CZ" b="1" dirty="0" err="1"/>
              <a:t>Caracala</a:t>
            </a:r>
            <a:endParaRPr lang="cs-CZ" dirty="0"/>
          </a:p>
          <a:p>
            <a:r>
              <a:rPr lang="cs-CZ" dirty="0"/>
              <a:t>Jiný styl/ jiný přiklad: císařský portrét: </a:t>
            </a:r>
            <a:r>
              <a:rPr lang="cs-CZ" b="1" dirty="0"/>
              <a:t>funkce zpřítomnění vládce a zastoupení moci </a:t>
            </a:r>
            <a:r>
              <a:rPr lang="cs-CZ" dirty="0"/>
              <a:t>– hl. účelem je aby tam člověk byl </a:t>
            </a:r>
            <a:r>
              <a:rPr lang="cs-CZ" b="1" dirty="0"/>
              <a:t>a není důležité tolik, jaká je jeho reálná podoba </a:t>
            </a:r>
            <a:r>
              <a:rPr lang="cs-CZ" dirty="0"/>
              <a:t>– ale aby ho lidi </a:t>
            </a:r>
            <a:r>
              <a:rPr lang="cs-CZ" b="1" dirty="0"/>
              <a:t>rozpoznali, tedy ikonografie (</a:t>
            </a:r>
            <a:r>
              <a:rPr lang="cs-CZ" b="1" dirty="0" err="1"/>
              <a:t>učes</a:t>
            </a:r>
            <a:r>
              <a:rPr lang="cs-CZ" b="1" dirty="0"/>
              <a:t>, zbroj,…) </a:t>
            </a:r>
            <a:r>
              <a:rPr lang="cs-CZ" dirty="0"/>
              <a:t>- jde o to, jak si lid panovníka pamatuje &amp; idealizace (ukázat přednosti – vysoké čelo atd.)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 starověku, byl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oficiální vladařský portrét [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lauraton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skutečně považován za náhradníka císaře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který se nemohl objevit ve všech oblastech své říše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104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Konceptuální obraz – obraz jako zástupný objekt znázorňovaného – </a:t>
            </a:r>
            <a:r>
              <a:rPr lang="cs-CZ" b="1" dirty="0"/>
              <a:t>stylově jiné, důležitý je obsah / </a:t>
            </a:r>
            <a:r>
              <a:rPr lang="cs-CZ" b="1" dirty="0" err="1"/>
              <a:t>materialita</a:t>
            </a:r>
            <a:r>
              <a:rPr lang="cs-CZ" b="1" dirty="0"/>
              <a:t>  </a:t>
            </a:r>
            <a:r>
              <a:rPr lang="cs-CZ" dirty="0"/>
              <a:t>- </a:t>
            </a:r>
            <a:r>
              <a:rPr lang="cs-CZ" dirty="0" err="1"/>
              <a:t>recepientovi</a:t>
            </a:r>
            <a:r>
              <a:rPr lang="cs-CZ" dirty="0"/>
              <a:t> má být jasné, že se nesetkává se skutečnou podobou znázorňovaného, ale spíš s jeho duchovní podstatou – aby to také nevedlo k modlářství/ hereze z přehnaného uctívání objektu– vyvarovat se </a:t>
            </a:r>
            <a:r>
              <a:rPr lang="cs-CZ" dirty="0" err="1"/>
              <a:t>ztotžnění</a:t>
            </a:r>
            <a:r>
              <a:rPr lang="cs-CZ" dirty="0"/>
              <a:t> (obraz=bůh) – </a:t>
            </a:r>
            <a:r>
              <a:rPr lang="cs-CZ" b="1" i="1" u="none" dirty="0"/>
              <a:t>gesta: my už to nevidíme</a:t>
            </a:r>
          </a:p>
          <a:p>
            <a:r>
              <a:rPr lang="cs-CZ" b="1" dirty="0"/>
              <a:t>Realističtější x schematičtější – bez UŽ </a:t>
            </a:r>
            <a:r>
              <a:rPr lang="cs-CZ" dirty="0"/>
              <a:t>– </a:t>
            </a:r>
            <a:r>
              <a:rPr lang="cs-CZ" u="sng" dirty="0"/>
              <a:t>pořád snaha o totéž (která tak nějak podléhá slohům/ stylům</a:t>
            </a:r>
            <a:r>
              <a:rPr lang="cs-CZ" dirty="0"/>
              <a:t>) , cílem není realistické zobrazení ale být zástupcem a </a:t>
            </a:r>
            <a:r>
              <a:rPr lang="cs-CZ" b="1" u="sng" dirty="0"/>
              <a:t>zprostředkovat kontakt divákovi s esencí</a:t>
            </a:r>
            <a:r>
              <a:rPr lang="cs-CZ" dirty="0"/>
              <a:t>/ podstatou světce/ jeho mocí</a:t>
            </a:r>
          </a:p>
          <a:p>
            <a:r>
              <a:rPr lang="cs-CZ" dirty="0"/>
              <a:t> – nevadí, že to není realistické – naopak- chtěné (píšou o tom </a:t>
            </a:r>
            <a:r>
              <a:rPr lang="cs-CZ" dirty="0" err="1"/>
              <a:t>byzanští</a:t>
            </a:r>
            <a:r>
              <a:rPr lang="cs-CZ" dirty="0"/>
              <a:t> otcové) – je to ku prospěchu aby nedocházelo k modlářství, aby se člověk neupínal na ten obraz (</a:t>
            </a:r>
            <a:r>
              <a:rPr lang="cs-CZ" dirty="0" err="1"/>
              <a:t>stř</a:t>
            </a:r>
            <a:r>
              <a:rPr lang="cs-CZ" dirty="0"/>
              <a:t>. člověk – neměl tolik vizuálních vjemů jako my – mohlo ho totálně dostat – svíčky/ plastika) :</a:t>
            </a:r>
            <a:r>
              <a:rPr lang="cs-CZ" dirty="0" err="1"/>
              <a:t>geometriuzace</a:t>
            </a:r>
            <a:r>
              <a:rPr lang="cs-CZ" dirty="0"/>
              <a:t>  </a:t>
            </a:r>
            <a:r>
              <a:rPr lang="cs-CZ" dirty="0" err="1"/>
              <a:t>xmateriályefekt</a:t>
            </a:r>
            <a:r>
              <a:rPr lang="cs-CZ" dirty="0"/>
              <a:t>= </a:t>
            </a:r>
            <a:r>
              <a:rPr lang="cs-CZ" dirty="0" err="1"/>
              <a:t>dpritální</a:t>
            </a:r>
            <a:r>
              <a:rPr lang="cs-CZ" dirty="0"/>
              <a:t> zážitek esence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090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Nenavazuje se kontakt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předváděl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skutečné nebo mytologický dění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cs-CZ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písemný </a:t>
            </a:r>
            <a:r>
              <a:rPr lang="cs-CZ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popis - vlastními prostředky popisuje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akci,, nacházející se na určitém místě nebo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čas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charakterizuje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účastníky a situaci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historie byla prezentována pomocí sekvence jednotlivých obrázků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 kterých se opakovaly ta samé postavy, aby naznačili rozložení času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F1AA7-9D45-4003-93FD-D4BBB6EE01A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334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9C78-05E3-4424-B5A9-EC17A7679A16}" type="datetimeFigureOut">
              <a:rPr lang="cs-CZ" smtClean="0"/>
              <a:t>13.3.2018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158C-1288-419A-8F64-52C11A3EC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0792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9C78-05E3-4424-B5A9-EC17A7679A16}" type="datetimeFigureOut">
              <a:rPr lang="cs-CZ" smtClean="0"/>
              <a:t>13.3.2018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158C-1288-419A-8F64-52C11A3EC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676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9C78-05E3-4424-B5A9-EC17A7679A16}" type="datetimeFigureOut">
              <a:rPr lang="cs-CZ" smtClean="0"/>
              <a:t>13.3.2018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158C-1288-419A-8F64-52C11A3EC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52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9C78-05E3-4424-B5A9-EC17A7679A16}" type="datetimeFigureOut">
              <a:rPr lang="cs-CZ" smtClean="0"/>
              <a:t>13.3.2018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158C-1288-419A-8F64-52C11A3EC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7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9C78-05E3-4424-B5A9-EC17A7679A16}" type="datetimeFigureOut">
              <a:rPr lang="cs-CZ" smtClean="0"/>
              <a:t>13.3.2018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158C-1288-419A-8F64-52C11A3EC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52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9C78-05E3-4424-B5A9-EC17A7679A16}" type="datetimeFigureOut">
              <a:rPr lang="cs-CZ" smtClean="0"/>
              <a:t>13.3.2018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158C-1288-419A-8F64-52C11A3EC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922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9C78-05E3-4424-B5A9-EC17A7679A16}" type="datetimeFigureOut">
              <a:rPr lang="cs-CZ" smtClean="0"/>
              <a:t>13.3.2018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158C-1288-419A-8F64-52C11A3EC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82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9C78-05E3-4424-B5A9-EC17A7679A16}" type="datetimeFigureOut">
              <a:rPr lang="cs-CZ" smtClean="0"/>
              <a:t>13.3.2018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158C-1288-419A-8F64-52C11A3EC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33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9C78-05E3-4424-B5A9-EC17A7679A16}" type="datetimeFigureOut">
              <a:rPr lang="cs-CZ" smtClean="0"/>
              <a:t>13.3.2018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158C-1288-419A-8F64-52C11A3EC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5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9C78-05E3-4424-B5A9-EC17A7679A16}" type="datetimeFigureOut">
              <a:rPr lang="cs-CZ" smtClean="0"/>
              <a:t>13.3.2018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158C-1288-419A-8F64-52C11A3EC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518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9C78-05E3-4424-B5A9-EC17A7679A16}" type="datetimeFigureOut">
              <a:rPr lang="cs-CZ" smtClean="0"/>
              <a:t>13.3.2018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3158C-1288-419A-8F64-52C11A3EC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00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89C78-05E3-4424-B5A9-EC17A7679A16}" type="datetimeFigureOut">
              <a:rPr lang="cs-CZ" smtClean="0"/>
              <a:t>13.3.2018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3158C-1288-419A-8F64-52C11A3EC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3858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6lI-cnrVfU" TargetMode="External"/><Relationship Id="rId2" Type="http://schemas.openxmlformats.org/officeDocument/2006/relationships/hyperlink" Target="https://www.youtube.com/watch?v=JQBdgHPsHYk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laGMW4PHNFc" TargetMode="External"/><Relationship Id="rId4" Type="http://schemas.openxmlformats.org/officeDocument/2006/relationships/hyperlink" Target="https://www.youtube.com/watch?v=DfGIwHiR-t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Performativita výtvarného umění a architektury středověku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Mgr. Amálie Bulandrová, Katedra divadelních studií a Ústav dějin umění FF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252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bluffton.edu/homepages/facstaff/sullivanm/italy/rome/marymajor/0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06" y="245660"/>
            <a:ext cx="8151445" cy="61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089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encrypted-tbn0.gstatic.com/images?q=tbn:ANd9GcT3qNh8JSqD4ScfEPS2vtpHod1RoNXh_Fa03X7RFRJvkydY_DG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8997"/>
            <a:ext cx="3931771" cy="252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farm9.static.flickr.com/8013/7175874039_325673f4c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044" y="708997"/>
            <a:ext cx="7715534" cy="574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encrypted-tbn0.gstatic.com/images?q=tbn:ANd9GcRDg7zCz7CVdk9Ww_hxwDHw-iIaapXi_OvpBVIHFywfofVx6gH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9" y="3621436"/>
            <a:ext cx="3893022" cy="278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717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www.bluffton.edu/homepages/facstaff/sullivanm/france/conques/stefoy/00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965" y="319316"/>
            <a:ext cx="8476138" cy="62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d/d3/Santa_Prassede_-_Mosaic%2C_Chapel_of_San_Ze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17" y="180111"/>
            <a:ext cx="9352546" cy="62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94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arttrav.com/wp-content/uploads/2010/11/prassede-san-ze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4" y="674653"/>
            <a:ext cx="3767947" cy="550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romeartlover.it/Vas127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05" y="1383632"/>
            <a:ext cx="7467811" cy="42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856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6" y="573578"/>
            <a:ext cx="7403028" cy="56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1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arttrav.com/wp-content/uploads/2010/11/prassede-san-ze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2" y="736218"/>
            <a:ext cx="3833426" cy="560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romeartlover.it/Vas127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60" y="1134251"/>
            <a:ext cx="7615462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022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022684" y="0"/>
            <a:ext cx="9492916" cy="770021"/>
          </a:xfrm>
        </p:spPr>
        <p:txBody>
          <a:bodyPr>
            <a:normAutofit/>
          </a:bodyPr>
          <a:lstStyle/>
          <a:p>
            <a:r>
              <a:rPr lang="cs-CZ" sz="3600" dirty="0"/>
              <a:t>Kostel</a:t>
            </a:r>
          </a:p>
        </p:txBody>
      </p:sp>
      <p:pic>
        <p:nvPicPr>
          <p:cNvPr id="4" name="Picture 2" descr="Image result for saint savin ground 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978" y="385010"/>
            <a:ext cx="3066126" cy="56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originals/a7/19/6a/a7196a0690b2ca1ea5f4b94372874787.jpg">
            <a:extLst>
              <a:ext uri="{FF2B5EF4-FFF2-40B4-BE49-F238E27FC236}">
                <a16:creationId xmlns:a16="http://schemas.microsoft.com/office/drawing/2014/main" xmlns="" id="{AC207F75-8800-484F-845F-9E88FAEF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28" y="26826"/>
            <a:ext cx="4620785" cy="322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personal-travels.com/wp-content/uploads/sites/2/2015/12/Apse-with-Baldacchino-Sta.-Maria-Maggiore.jpg">
            <a:extLst>
              <a:ext uri="{FF2B5EF4-FFF2-40B4-BE49-F238E27FC236}">
                <a16:creationId xmlns:a16="http://schemas.microsoft.com/office/drawing/2014/main" xmlns="" id="{BFCA4F91-1F85-4EDA-B0B6-DA5AAAE0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6" y="3503130"/>
            <a:ext cx="6629199" cy="324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792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aptistery ortodox raven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97" y="993371"/>
            <a:ext cx="29908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learn.columbia.edu/ma/images/related/large/ma_dm_ravenna_orth_bap_3_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91" y="840970"/>
            <a:ext cx="66675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474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12" y="271884"/>
            <a:ext cx="8660303" cy="580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3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.pinimg.com/originals/d2/80/14/d28014ceeaf5bd2eeef57f4e48f956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051" y="789272"/>
            <a:ext cx="4498339" cy="597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03" y="3776658"/>
            <a:ext cx="4108456" cy="3081342"/>
          </a:xfrm>
          <a:prstGeom prst="rect">
            <a:avLst/>
          </a:prstGeom>
        </p:spPr>
      </p:pic>
      <p:pic>
        <p:nvPicPr>
          <p:cNvPr id="14346" name="Picture 10" descr="Image result for antepend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32" y="181024"/>
            <a:ext cx="3691061" cy="276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i2.wp.com/www.choramuseum.com/wp-content/uploads/2011/04/kariye-museum-the-chora-church-monastr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93" y="549157"/>
            <a:ext cx="5176654" cy="308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741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8/8f/Vo%C3%BBte_st_savin_IMG_16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7" y="749012"/>
            <a:ext cx="7941818" cy="506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00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468"/>
            <a:ext cx="1219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51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vezelay eglise">
            <a:extLst>
              <a:ext uri="{FF2B5EF4-FFF2-40B4-BE49-F238E27FC236}">
                <a16:creationId xmlns:a16="http://schemas.microsoft.com/office/drawing/2014/main" xmlns="" id="{B9AF2133-B05F-4765-A8D1-578400FFD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43" y="336590"/>
            <a:ext cx="5379757" cy="630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F996683D-3633-4FE9-AC0A-A6E0CA7B8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1" y="3429000"/>
            <a:ext cx="4770230" cy="3586327"/>
          </a:xfrm>
          <a:prstGeom prst="rect">
            <a:avLst/>
          </a:prstGeom>
        </p:spPr>
      </p:pic>
      <p:pic>
        <p:nvPicPr>
          <p:cNvPr id="4" name="Picture 4" descr="Image result for saint benoit fleury">
            <a:extLst>
              <a:ext uri="{FF2B5EF4-FFF2-40B4-BE49-F238E27FC236}">
                <a16:creationId xmlns:a16="http://schemas.microsoft.com/office/drawing/2014/main" xmlns="" id="{3FB65EDA-4C08-4D6F-89F3-68A33E02C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42" y="-510268"/>
            <a:ext cx="5012871" cy="375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770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www.bluffton.edu/homepages/facstaff/sullivanm/france/conques/stefoy/00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62" y="131408"/>
            <a:ext cx="8680854" cy="636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.pinimg.com/originals/d2/80/14/d28014ceeaf5bd2eeef57f4e48f956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" y="3857105"/>
            <a:ext cx="2118522" cy="28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64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9/98/PoitiersEglise_Notre_Da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92" y="308446"/>
            <a:ext cx="6878818" cy="620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102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www.bluffton.edu/homepages/facstaff/sullivanm/france/conques/stefoy/00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62" y="131408"/>
            <a:ext cx="8680854" cy="636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.pinimg.com/originals/d2/80/14/d28014ceeaf5bd2eeef57f4e48f956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" y="3857105"/>
            <a:ext cx="2118522" cy="28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.pinimg.com/originals/d2/80/14/d28014ceeaf5bd2eeef57f4e48f9568b.jpg">
            <a:extLst>
              <a:ext uri="{FF2B5EF4-FFF2-40B4-BE49-F238E27FC236}">
                <a16:creationId xmlns:a16="http://schemas.microsoft.com/office/drawing/2014/main" xmlns="" id="{892D1545-DEDE-4E6B-96D4-3D2438533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31" y="4009505"/>
            <a:ext cx="2118522" cy="28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342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d2/80/14/d28014ceeaf5bd2eeef57f4e48f9568b.jpg">
            <a:extLst>
              <a:ext uri="{FF2B5EF4-FFF2-40B4-BE49-F238E27FC236}">
                <a16:creationId xmlns:a16="http://schemas.microsoft.com/office/drawing/2014/main" xmlns="" id="{E1319913-38F5-4F57-AD56-2D1415BF5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187" y="312141"/>
            <a:ext cx="4928305" cy="654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063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5567" y="4457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Migrating</a:t>
            </a:r>
            <a:r>
              <a:rPr lang="cs-CZ" dirty="0"/>
              <a:t> Art </a:t>
            </a:r>
            <a:r>
              <a:rPr lang="cs-CZ" dirty="0" err="1"/>
              <a:t>Historians</a:t>
            </a:r>
            <a:endParaRPr lang="cs-CZ" dirty="0"/>
          </a:p>
        </p:txBody>
      </p:sp>
      <p:pic>
        <p:nvPicPr>
          <p:cNvPr id="1026" name="Picture 2" descr="https://c1.iggcdn.com/indiegogo-media-prod-cld/image/upload/c_limit,w_695/v1493591512/eueztiuapzkwlcjuek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58" y="1487979"/>
            <a:ext cx="7980501" cy="484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301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7131" y="29088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/>
            </a:r>
            <a:br>
              <a:rPr lang="cs-CZ" dirty="0">
                <a:hlinkClick r:id="rId2"/>
              </a:rPr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3600" dirty="0" err="1"/>
              <a:t>Sur</a:t>
            </a:r>
            <a:r>
              <a:rPr lang="cs-CZ" sz="3600" dirty="0"/>
              <a:t> </a:t>
            </a:r>
            <a:r>
              <a:rPr lang="cs-CZ" sz="3600" dirty="0" err="1"/>
              <a:t>le</a:t>
            </a:r>
            <a:r>
              <a:rPr lang="cs-CZ" sz="3600" dirty="0"/>
              <a:t> bon </a:t>
            </a:r>
            <a:r>
              <a:rPr lang="cs-CZ" sz="3600" dirty="0" err="1"/>
              <a:t>chemin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>
                <a:hlinkClick r:id="rId3"/>
              </a:rPr>
              <a:t>https://www.youtube.com/watch?v=e6lI-cnrVfU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 err="1"/>
              <a:t>Croyez</a:t>
            </a:r>
            <a:r>
              <a:rPr lang="cs-CZ" sz="3600" dirty="0"/>
              <a:t> les </a:t>
            </a:r>
            <a:r>
              <a:rPr lang="cs-CZ" sz="3600" dirty="0" err="1"/>
              <a:t>arbres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>
                <a:hlinkClick r:id="rId2"/>
              </a:rPr>
              <a:t>https://www.youtube.com/watch?v=JQBdgHPsHYk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/>
              <a:t>Et la </a:t>
            </a:r>
            <a:r>
              <a:rPr lang="cs-CZ" sz="3600" dirty="0" err="1"/>
              <a:t>lumeiere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>
                <a:hlinkClick r:id="rId4"/>
              </a:rPr>
              <a:t>https://www.youtube.com/watch?v=DfGIwHiR-tg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 err="1"/>
              <a:t>Quatre</a:t>
            </a:r>
            <a:r>
              <a:rPr lang="cs-CZ" sz="3600" dirty="0"/>
              <a:t> </a:t>
            </a:r>
            <a:r>
              <a:rPr lang="cs-CZ" sz="3600" dirty="0" err="1"/>
              <a:t>mois</a:t>
            </a:r>
            <a:r>
              <a:rPr lang="cs-CZ" sz="3600" dirty="0"/>
              <a:t> de </a:t>
            </a:r>
            <a:r>
              <a:rPr lang="cs-CZ" sz="3600" dirty="0" err="1"/>
              <a:t>rencontres</a:t>
            </a:r>
            <a:r>
              <a:rPr lang="cs-CZ" dirty="0"/>
              <a:t/>
            </a:r>
            <a:br>
              <a:rPr lang="cs-CZ" dirty="0"/>
            </a:br>
            <a:r>
              <a:rPr lang="cs-CZ" sz="3600" dirty="0">
                <a:hlinkClick r:id="rId5"/>
              </a:rPr>
              <a:t>https://www.youtube.com/watch?v=laGMW4PHNFc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497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9/98/PoitiersEglise_Notre_Da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92" y="308446"/>
            <a:ext cx="6878818" cy="620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466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e1/67/67/e167672fb0ceec933eb35979622cfa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" y="1690688"/>
            <a:ext cx="4078640" cy="448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0.gstatic.com/images?q=tbn:ANd9GcT95xjKQgrtniZHIXb-cS4EncbzSHbnEUDqsc54DMqCYTku-iW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32" y="106216"/>
            <a:ext cx="2624813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i.pinimg.com/originals/5a/94/63/5a9463fbe3f8bbbc0a34b9c6387663d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514" y="106216"/>
            <a:ext cx="4023339" cy="323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media-cdn.tripadvisor.com/media/photo-s/01/e3/7c/bb/klosterneuburg-monaster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70" y="1982131"/>
            <a:ext cx="3623177" cy="271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www.stift-klosterneuburg.at/wp-content/uploads/2016/04/galerie_verduneraltar-722x500-c-defaul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741" y="3518825"/>
            <a:ext cx="3381577" cy="234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matérie</a:t>
            </a:r>
          </a:p>
        </p:txBody>
      </p:sp>
    </p:spTree>
    <p:extLst>
      <p:ext uri="{BB962C8B-B14F-4D97-AF65-F5344CB8AC3E}">
        <p14:creationId xmlns:p14="http://schemas.microsoft.com/office/powerpoint/2010/main" val="2211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cdn.ipernity.com/125/10/55/13921055.0f6fd7e6.640.jpg?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42" y="399011"/>
            <a:ext cx="813816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701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5095702" cy="2859578"/>
          </a:xfrm>
        </p:spPr>
        <p:txBody>
          <a:bodyPr>
            <a:normAutofit/>
          </a:bodyPr>
          <a:lstStyle/>
          <a:p>
            <a:r>
              <a:rPr lang="cs-CZ" sz="2400" dirty="0" err="1"/>
              <a:t>Performativita</a:t>
            </a:r>
            <a:r>
              <a:rPr lang="cs-CZ" sz="2400" dirty="0"/>
              <a:t>: nástroj/ výuka/ kázání/ </a:t>
            </a:r>
            <a:br>
              <a:rPr lang="cs-CZ" sz="2400" dirty="0"/>
            </a:br>
            <a:r>
              <a:rPr lang="cs-CZ" sz="2400" dirty="0"/>
              <a:t>potvrzení/ osobní </a:t>
            </a:r>
            <a:r>
              <a:rPr lang="cs-CZ" sz="2400" dirty="0" err="1"/>
              <a:t>devoce</a:t>
            </a:r>
            <a:r>
              <a:rPr lang="cs-CZ" sz="2400" dirty="0"/>
              <a:t>/ liturgické drama/ poutnictví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04" y="58189"/>
            <a:ext cx="4378009" cy="671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77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Herbert</a:t>
            </a:r>
            <a:r>
              <a:rPr lang="cs-CZ" dirty="0"/>
              <a:t> L.</a:t>
            </a:r>
            <a:r>
              <a:rPr lang="en-US" dirty="0"/>
              <a:t> Kessler</a:t>
            </a:r>
            <a:r>
              <a:rPr lang="cs-CZ" dirty="0"/>
              <a:t>:</a:t>
            </a:r>
            <a:r>
              <a:rPr lang="en-US" dirty="0"/>
              <a:t> Seeing medieval art</a:t>
            </a:r>
            <a:endParaRPr lang="cs-CZ" dirty="0"/>
          </a:p>
        </p:txBody>
      </p:sp>
      <p:pic>
        <p:nvPicPr>
          <p:cNvPr id="21506" name="Picture 2" descr="https://s.s-bol.com/imgbase0/imagebase3/large/FC/7/8/9/0/1001004008210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47" y="1555432"/>
            <a:ext cx="3905448" cy="51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82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42665" cy="1147791"/>
          </a:xfrm>
        </p:spPr>
        <p:txBody>
          <a:bodyPr>
            <a:normAutofit fontScale="90000"/>
          </a:bodyPr>
          <a:lstStyle/>
          <a:p>
            <a:r>
              <a:rPr lang="cs-CZ" dirty="0"/>
              <a:t>objednavatel/ zadavatel/ </a:t>
            </a:r>
            <a:r>
              <a:rPr lang="cs-CZ" dirty="0" err="1"/>
              <a:t>konceptor</a:t>
            </a:r>
            <a:r>
              <a:rPr lang="cs-CZ" dirty="0"/>
              <a:t>/ dílna/ umělec</a:t>
            </a:r>
          </a:p>
        </p:txBody>
      </p:sp>
      <p:pic>
        <p:nvPicPr>
          <p:cNvPr id="15362" name="Picture 2" descr="https://c1.staticflickr.com/5/4108/4840522701_b6575eab74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367" y="3208079"/>
            <a:ext cx="5119350" cy="341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" y="1893640"/>
            <a:ext cx="3465160" cy="2755428"/>
          </a:xfrm>
          <a:prstGeom prst="rect">
            <a:avLst/>
          </a:prstGeom>
        </p:spPr>
      </p:pic>
      <p:pic>
        <p:nvPicPr>
          <p:cNvPr id="15364" name="Picture 4" descr="http://p9.storage.canalblog.com/90/92/119589/666231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569" y="1022465"/>
            <a:ext cx="3137223" cy="42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689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Herbert L. Kessler</a:t>
            </a:r>
            <a:r>
              <a:rPr lang="cs-CZ" dirty="0"/>
              <a:t>: </a:t>
            </a:r>
            <a:r>
              <a:rPr lang="cs-CZ" dirty="0" err="1"/>
              <a:t>Spiritual</a:t>
            </a:r>
            <a:r>
              <a:rPr lang="cs-CZ" dirty="0"/>
              <a:t> </a:t>
            </a:r>
            <a:r>
              <a:rPr lang="cs-CZ" dirty="0" err="1"/>
              <a:t>Seeing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1266" name="Picture 2" descr="https://images-na.ssl-images-amazon.com/images/I/51r0R%2BKOEpL._SX340_BO1,204,203,200_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77" y="1190586"/>
            <a:ext cx="3716180" cy="54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51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2440" y="603653"/>
            <a:ext cx="10733116" cy="5830398"/>
          </a:xfrm>
        </p:spPr>
        <p:txBody>
          <a:bodyPr/>
          <a:lstStyle/>
          <a:p>
            <a:r>
              <a:rPr lang="en-GB" sz="3200" dirty="0"/>
              <a:t>corporeal seeing </a:t>
            </a:r>
            <a:r>
              <a:rPr lang="cs-CZ" sz="3200" dirty="0"/>
              <a:t>X</a:t>
            </a:r>
            <a:r>
              <a:rPr lang="en-GB" sz="3200" dirty="0"/>
              <a:t> spiritual vision</a:t>
            </a:r>
            <a:endParaRPr lang="cs-CZ" sz="3200" dirty="0"/>
          </a:p>
          <a:p>
            <a:endParaRPr lang="cs-CZ" sz="3200" dirty="0"/>
          </a:p>
          <a:p>
            <a:r>
              <a:rPr lang="en-US" sz="3200" dirty="0"/>
              <a:t>to show the invisible by means of the visible</a:t>
            </a:r>
            <a:r>
              <a:rPr lang="cs-CZ" sz="3200" dirty="0"/>
              <a:t> - </a:t>
            </a:r>
            <a:r>
              <a:rPr lang="en-GB" sz="3200" dirty="0"/>
              <a:t>“per </a:t>
            </a:r>
            <a:r>
              <a:rPr lang="en-GB" sz="3200" dirty="0" err="1"/>
              <a:t>uisibilia</a:t>
            </a:r>
            <a:r>
              <a:rPr lang="en-GB" sz="3200" dirty="0"/>
              <a:t> </a:t>
            </a:r>
            <a:r>
              <a:rPr lang="en-GB" sz="3200" dirty="0" err="1"/>
              <a:t>inuisibilia</a:t>
            </a:r>
            <a:r>
              <a:rPr lang="en-GB" sz="3200" dirty="0"/>
              <a:t> </a:t>
            </a:r>
            <a:r>
              <a:rPr lang="en-GB" sz="3200" dirty="0" err="1"/>
              <a:t>demonstra</a:t>
            </a:r>
            <a:r>
              <a:rPr lang="en-GB" sz="3200" dirty="0"/>
              <a:t>[are]”</a:t>
            </a:r>
            <a:endParaRPr lang="cs-CZ" sz="3200" dirty="0"/>
          </a:p>
          <a:p>
            <a:endParaRPr lang="cs-CZ" sz="3200" dirty="0"/>
          </a:p>
          <a:p>
            <a:pPr marL="0" indent="0" algn="ctr">
              <a:buNone/>
            </a:pPr>
            <a:r>
              <a:rPr lang="en-GB" sz="3200" dirty="0"/>
              <a:t>portrait </a:t>
            </a:r>
            <a:endParaRPr lang="cs-CZ" sz="3200" dirty="0"/>
          </a:p>
          <a:p>
            <a:pPr marL="0" indent="0" algn="ctr">
              <a:buNone/>
            </a:pPr>
            <a:r>
              <a:rPr lang="en-GB" sz="3200" dirty="0"/>
              <a:t>(</a:t>
            </a:r>
            <a:r>
              <a:rPr lang="en-GB" sz="3200" dirty="0" err="1"/>
              <a:t>eiwbv</a:t>
            </a:r>
            <a:r>
              <a:rPr lang="en-GB" sz="3200" dirty="0"/>
              <a:t>, </a:t>
            </a:r>
            <a:r>
              <a:rPr lang="en-GB" sz="3200" dirty="0" err="1"/>
              <a:t>icona</a:t>
            </a:r>
            <a:r>
              <a:rPr lang="en-GB" sz="3200" dirty="0"/>
              <a:t>, imago, effigies)</a:t>
            </a:r>
            <a:endParaRPr lang="cs-CZ" sz="3200" dirty="0"/>
          </a:p>
          <a:p>
            <a:pPr marL="0" indent="0" algn="ctr">
              <a:buNone/>
            </a:pPr>
            <a:r>
              <a:rPr lang="cs-CZ" sz="3200" dirty="0"/>
              <a:t> X</a:t>
            </a:r>
          </a:p>
          <a:p>
            <a:pPr marL="0" indent="0" algn="ctr">
              <a:buNone/>
            </a:pPr>
            <a:r>
              <a:rPr lang="en-GB" sz="3200" dirty="0"/>
              <a:t> narrative picture </a:t>
            </a:r>
            <a:endParaRPr lang="cs-CZ" sz="3200" dirty="0"/>
          </a:p>
          <a:p>
            <a:pPr marL="0" indent="0" algn="ctr">
              <a:buNone/>
            </a:pPr>
            <a:r>
              <a:rPr lang="en-GB" sz="3200" dirty="0"/>
              <a:t>(</a:t>
            </a:r>
            <a:r>
              <a:rPr lang="en-GB" sz="3200" dirty="0" err="1"/>
              <a:t>iatopia</a:t>
            </a:r>
            <a:r>
              <a:rPr lang="en-GB" sz="3200" dirty="0"/>
              <a:t>, </a:t>
            </a:r>
            <a:r>
              <a:rPr lang="en-GB" sz="3200" dirty="0" err="1"/>
              <a:t>historia</a:t>
            </a:r>
            <a:r>
              <a:rPr lang="en-GB" sz="3200" dirty="0"/>
              <a:t>)</a:t>
            </a:r>
            <a:endParaRPr lang="cs-CZ" sz="3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5134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4" y="81743"/>
            <a:ext cx="3541713" cy="6240462"/>
          </a:xfrm>
        </p:spPr>
      </p:pic>
      <p:pic>
        <p:nvPicPr>
          <p:cNvPr id="5122" name="Picture 2" descr="https://i.pinimg.com/originals/46/cc/91/46cc91c8ad1cdbb7b2ecc0285265768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73" y="81743"/>
            <a:ext cx="4871873" cy="615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67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A3FC896F-833D-4C16-8EE3-F7472B8AA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6" y="810428"/>
            <a:ext cx="3623551" cy="52371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0FC27727-7FF9-4360-90FC-B5DC61048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675" y="810428"/>
            <a:ext cx="3485080" cy="523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66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4/4a/Spas_vsederzhitel_sinay.jpg/800px-Spas_vsederzhitel_sin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31" y="365759"/>
            <a:ext cx="3213379" cy="621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pinimg.com/originals/0c/be/bb/0cbebbdf9fcf4983dd7d21e62921e86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13" y="245661"/>
            <a:ext cx="4364182" cy="62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18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1210</Words>
  <Application>Microsoft Office PowerPoint</Application>
  <PresentationFormat>Vlastní</PresentationFormat>
  <Paragraphs>90</Paragraphs>
  <Slides>32</Slides>
  <Notes>20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Office Theme</vt:lpstr>
      <vt:lpstr>Performativita výtvarného umění a architektury středověku</vt:lpstr>
      <vt:lpstr>Prezentace aplikace PowerPoint</vt:lpstr>
      <vt:lpstr>matérie</vt:lpstr>
      <vt:lpstr>objednavatel/ zadavatel/ konceptor/ dílna/ umělec</vt:lpstr>
      <vt:lpstr>Herbert L. Kessler: Spiritual Seeing 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Kostel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   Sur le bon chemin https://www.youtube.com/watch?v=e6lI-cnrVfU  Croyez les arbres https://www.youtube.com/watch?v=JQBdgHPsHYk  Et la lumeiere https://www.youtube.com/watch?v=DfGIwHiR-tg  Quatre mois de rencontres https://www.youtube.com/watch?v=laGMW4PHNFc  </vt:lpstr>
      <vt:lpstr>Prezentace aplikace PowerPoint</vt:lpstr>
      <vt:lpstr>Prezentace aplikace PowerPoint</vt:lpstr>
      <vt:lpstr>Performativita: nástroj/ výuka/ kázání/  potvrzení/ osobní devoce/ liturgické drama/ poutnictví</vt:lpstr>
      <vt:lpstr>Herbert L. Kessler: Seeing medieval art</vt:lpstr>
    </vt:vector>
  </TitlesOfParts>
  <Company>Masarykova univerzita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Amálie Bulandrová</dc:creator>
  <cp:lastModifiedBy>Eliška</cp:lastModifiedBy>
  <cp:revision>46</cp:revision>
  <dcterms:created xsi:type="dcterms:W3CDTF">2018-03-06T14:10:27Z</dcterms:created>
  <dcterms:modified xsi:type="dcterms:W3CDTF">2018-03-13T18:56:08Z</dcterms:modified>
</cp:coreProperties>
</file>