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7"/>
  </p:notesMasterIdLst>
  <p:sldIdLst>
    <p:sldId id="256" r:id="rId2"/>
    <p:sldId id="267" r:id="rId3"/>
    <p:sldId id="257" r:id="rId4"/>
    <p:sldId id="258" r:id="rId5"/>
    <p:sldId id="271" r:id="rId6"/>
    <p:sldId id="260" r:id="rId7"/>
    <p:sldId id="263" r:id="rId8"/>
    <p:sldId id="272" r:id="rId9"/>
    <p:sldId id="264" r:id="rId10"/>
    <p:sldId id="265" r:id="rId11"/>
    <p:sldId id="266" r:id="rId12"/>
    <p:sldId id="268" r:id="rId13"/>
    <p:sldId id="273" r:id="rId14"/>
    <p:sldId id="269" r:id="rId15"/>
    <p:sldId id="270" r:id="rId16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EF3A3224-D6D0-4F2F-B513-A266C2C254A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9A3BF341-1AEF-402B-9E91-9FAA6A7EA54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E10FAF6A-98B3-47E5-8317-C14E331C7F5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noProof="0"/>
              <a:t>Klepnutím lze upravit styly předlohy textu.</a:t>
            </a:r>
          </a:p>
          <a:p>
            <a:pPr lvl="1"/>
            <a:r>
              <a:rPr lang="cs-CZ" altLang="cs-CZ" noProof="0"/>
              <a:t>Druhá úroveň</a:t>
            </a:r>
          </a:p>
          <a:p>
            <a:pPr lvl="2"/>
            <a:r>
              <a:rPr lang="cs-CZ" altLang="cs-CZ" noProof="0"/>
              <a:t>Třetí úroveň</a:t>
            </a:r>
          </a:p>
          <a:p>
            <a:pPr lvl="3"/>
            <a:r>
              <a:rPr lang="cs-CZ" altLang="cs-CZ" noProof="0"/>
              <a:t>Čtvrtá úroveň</a:t>
            </a:r>
          </a:p>
          <a:p>
            <a:pPr lvl="4"/>
            <a:r>
              <a:rPr lang="cs-CZ" altLang="cs-CZ" noProof="0"/>
              <a:t>Pátá úroveň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E938CB4C-6286-4355-B7BD-7F725F3F4A9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5F3C48EF-60A9-4A47-8DB9-BBF32602FA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BF18D96-26C8-423E-9FCC-6327E6A3C37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Zástupný symbol pro obrázek snímku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Zástupný symbol pro poznámky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>
              <a:latin typeface="Arial" panose="020B0604020202020204" pitchFamily="34" charset="0"/>
            </a:endParaRPr>
          </a:p>
        </p:txBody>
      </p:sp>
      <p:sp>
        <p:nvSpPr>
          <p:cNvPr id="6148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9C5C087-6461-4707-8E9E-E09A7DD34DE4}" type="slidenum">
              <a:rPr lang="cs-CZ" altLang="cs-CZ" smtClean="0">
                <a:latin typeface="Arial" panose="020B0604020202020204" pitchFamily="34" charset="0"/>
              </a:rPr>
              <a:pPr/>
              <a:t>2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Zástupný symbol pro poznámky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dirty="0" smtClean="0">
              <a:latin typeface="Arial" panose="020B0604020202020204" pitchFamily="34" charset="0"/>
            </a:endParaRPr>
          </a:p>
        </p:txBody>
      </p:sp>
      <p:sp>
        <p:nvSpPr>
          <p:cNvPr id="819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967ACC1-D6B1-41D4-82B2-4A2D09BDF402}" type="slidenum">
              <a:rPr lang="cs-CZ" altLang="cs-CZ" smtClean="0">
                <a:latin typeface="Arial" panose="020B0604020202020204" pitchFamily="34" charset="0"/>
              </a:rPr>
              <a:pPr/>
              <a:t>3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Zástupný symbol pro obrázek snímku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Zástupný symbol pro poznámky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dirty="0" smtClean="0">
              <a:latin typeface="Arial" panose="020B0604020202020204" pitchFamily="34" charset="0"/>
            </a:endParaRPr>
          </a:p>
        </p:txBody>
      </p:sp>
      <p:sp>
        <p:nvSpPr>
          <p:cNvPr id="19460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D5C1E2C-86CC-4DFE-A513-89DBF7476561}" type="slidenum">
              <a:rPr lang="cs-CZ" altLang="cs-CZ" smtClean="0">
                <a:latin typeface="Arial" panose="020B0604020202020204" pitchFamily="34" charset="0"/>
              </a:rPr>
              <a:pPr/>
              <a:t>9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Zástupný symbol pro obrázek snímku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Zástupný symbol pro poznámky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dirty="0" smtClean="0">
              <a:latin typeface="Arial" panose="020B0604020202020204" pitchFamily="34" charset="0"/>
            </a:endParaRPr>
          </a:p>
        </p:txBody>
      </p:sp>
      <p:sp>
        <p:nvSpPr>
          <p:cNvPr id="21508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7570300-EA87-499F-AC35-8146990008BF}" type="slidenum">
              <a:rPr lang="cs-CZ" altLang="cs-CZ" smtClean="0">
                <a:latin typeface="Arial" panose="020B0604020202020204" pitchFamily="34" charset="0"/>
              </a:rPr>
              <a:pPr/>
              <a:t>10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symbol pro obrázek snímku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Zástupný symbol pro poznámky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dirty="0" smtClean="0">
              <a:latin typeface="Arial" panose="020B0604020202020204" pitchFamily="34" charset="0"/>
            </a:endParaRPr>
          </a:p>
        </p:txBody>
      </p:sp>
      <p:sp>
        <p:nvSpPr>
          <p:cNvPr id="26628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AF127EC-13AD-4A61-8046-F6CB41B03627}" type="slidenum">
              <a:rPr lang="cs-CZ" altLang="cs-CZ" smtClean="0">
                <a:latin typeface="Arial" panose="020B0604020202020204" pitchFamily="34" charset="0"/>
              </a:rPr>
              <a:pPr/>
              <a:t>14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0" y="1708150"/>
            <a:ext cx="9147175" cy="0"/>
          </a:xfrm>
          <a:prstGeom prst="line">
            <a:avLst/>
          </a:prstGeom>
          <a:noFill/>
          <a:ln w="12700" cap="sq">
            <a:solidFill>
              <a:schemeClr val="bg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" name="Arc 3"/>
          <p:cNvSpPr>
            <a:spLocks/>
          </p:cNvSpPr>
          <p:nvPr/>
        </p:nvSpPr>
        <p:spPr bwMode="auto">
          <a:xfrm>
            <a:off x="0" y="842963"/>
            <a:ext cx="2897188" cy="6015037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2743200" y="427038"/>
            <a:ext cx="6399213" cy="1524000"/>
          </a:xfrm>
        </p:spPr>
        <p:txBody>
          <a:bodyPr anchor="b"/>
          <a:lstStyle>
            <a:lvl1pPr>
              <a:lnSpc>
                <a:spcPct val="80000"/>
              </a:lnSpc>
              <a:defRPr/>
            </a:lvl1pPr>
          </a:lstStyle>
          <a:p>
            <a:pPr lvl="0"/>
            <a:r>
              <a:rPr lang="cs-CZ" altLang="cs-CZ" noProof="0"/>
              <a:t>Klepnutím upravíte styl předlohy nadpisu.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191000" y="1828800"/>
            <a:ext cx="4572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pPr lvl="0"/>
            <a:r>
              <a:rPr lang="cs-CZ" altLang="cs-CZ" noProof="0"/>
              <a:t>Klepnutím upravíte styl předlohy podnadpisu.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1DD72F5-8C26-4406-A3AE-052E91BDAF2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0B881A5E-2CFC-40F5-8BB5-E483044F38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5634A6-2C5E-428C-8C42-C669A9EA18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503A86-D237-4A12-852D-B8440F9B114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07157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B681D1F-6778-4390-8D63-D95CC7486A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8546D64-FE00-41B5-8A4C-DC94BF13A8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D660AFE4-0536-4B44-B04A-660DC8BB7A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E453AF-369A-4F85-8056-F169FDC8CBB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20414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609600"/>
            <a:ext cx="1524000" cy="54864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2819400" y="609600"/>
            <a:ext cx="4419600" cy="54864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B681D1F-6778-4390-8D63-D95CC7486A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8546D64-FE00-41B5-8A4C-DC94BF13A8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D660AFE4-0536-4B44-B04A-660DC8BB7A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928AF1-011A-4AD7-BD23-B1A4FE6E2BB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05785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B681D1F-6778-4390-8D63-D95CC7486A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8546D64-FE00-41B5-8A4C-DC94BF13A8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D660AFE4-0536-4B44-B04A-660DC8BB7A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C3DE2A-964A-4269-8468-AA2FF20B1B5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29044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B681D1F-6778-4390-8D63-D95CC7486A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8546D64-FE00-41B5-8A4C-DC94BF13A8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D660AFE4-0536-4B44-B04A-660DC8BB7A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A37CF3-077F-4462-BB44-24DD46E0BBF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5095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8194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9436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B681D1F-6778-4390-8D63-D95CC7486A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8546D64-FE00-41B5-8A4C-DC94BF13A8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D660AFE4-0536-4B44-B04A-660DC8BB7A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5D637B-38F6-47AE-8A04-0590FFC7ECC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92124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9B681D1F-6778-4390-8D63-D95CC7486A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28546D64-FE00-41B5-8A4C-DC94BF13A8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D660AFE4-0536-4B44-B04A-660DC8BB7A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A5860E-6F7B-4489-B165-2FDB3671916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17185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B681D1F-6778-4390-8D63-D95CC7486A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8546D64-FE00-41B5-8A4C-DC94BF13A8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D660AFE4-0536-4B44-B04A-660DC8BB7A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36FF26-75FE-42BE-9CEB-5A4D5B8F09C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30446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9B681D1F-6778-4390-8D63-D95CC7486A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28546D64-FE00-41B5-8A4C-DC94BF13A8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D660AFE4-0536-4B44-B04A-660DC8BB7A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30168C-BF16-486A-92A6-07BE591993F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0618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B681D1F-6778-4390-8D63-D95CC7486A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8546D64-FE00-41B5-8A4C-DC94BF13A8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D660AFE4-0536-4B44-B04A-660DC8BB7A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AD2A07-EE1D-41B9-BA87-9A6AFD34F7C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19988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B681D1F-6778-4390-8D63-D95CC7486A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8546D64-FE00-41B5-8A4C-DC94BF13A8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D660AFE4-0536-4B44-B04A-660DC8BB7A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EA1A00-30C9-431F-AD44-91FD3952054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42879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rc 2"/>
          <p:cNvSpPr>
            <a:spLocks/>
          </p:cNvSpPr>
          <p:nvPr/>
        </p:nvSpPr>
        <p:spPr bwMode="auto">
          <a:xfrm>
            <a:off x="0" y="842963"/>
            <a:ext cx="2897188" cy="6015037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upravíte styl předlohy nadpisu.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upravíte styly předlohy textu. </a:t>
            </a:r>
          </a:p>
          <a:p>
            <a:pPr lvl="1"/>
            <a:r>
              <a:rPr lang="cs-CZ" altLang="cs-CZ" smtClean="0"/>
              <a:t>Druhá úroveň 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  <a:p>
            <a:pPr lvl="4"/>
            <a:endParaRPr lang="cs-CZ" altLang="cs-CZ" smtClean="0"/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9B681D1F-6778-4390-8D63-D95CC7486A0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28546D64-FE00-41B5-8A4C-DC94BF13A87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D660AFE4-0536-4B44-B04A-660DC8BB7AF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65A48B4-C7FC-4EE0-BFDE-D52A00CE8CD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32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2pPr>
      <a:lvl3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3pPr>
      <a:lvl4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4pPr>
      <a:lvl5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5pPr>
      <a:lvl6pPr marL="4572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6pPr>
      <a:lvl7pPr marL="9144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7pPr>
      <a:lvl8pPr marL="13716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8pPr>
      <a:lvl9pPr marL="18288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u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«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BE43279-1D90-4507-86D4-72AAAAD765B5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cs-CZ" altLang="cs-CZ" sz="1400" smtClean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42988" y="427038"/>
            <a:ext cx="8099425" cy="769937"/>
          </a:xfrm>
        </p:spPr>
        <p:txBody>
          <a:bodyPr/>
          <a:lstStyle/>
          <a:p>
            <a:pPr eaLnBrk="1" hangingPunct="1"/>
            <a:r>
              <a:rPr lang="cs-CZ" altLang="cs-CZ" sz="3800" smtClean="0">
                <a:solidFill>
                  <a:srgbClr val="FFC000"/>
                </a:solidFill>
              </a:rPr>
              <a:t>          Příznakový slovosled – 2. část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03575" y="2205038"/>
            <a:ext cx="5435600" cy="3960812"/>
          </a:xfrm>
        </p:spPr>
        <p:txBody>
          <a:bodyPr/>
          <a:lstStyle/>
          <a:p>
            <a:pPr eaLnBrk="1" hangingPunct="1">
              <a:lnSpc>
                <a:spcPct val="145000"/>
              </a:lnSpc>
            </a:pPr>
            <a:r>
              <a:rPr lang="cs-CZ" altLang="cs-CZ" smtClean="0"/>
              <a:t>1. Kontrastivní antepozice (tzv. „</a:t>
            </a:r>
            <a:r>
              <a:rPr lang="cs-CZ" altLang="cs-CZ" i="1" smtClean="0"/>
              <a:t>topicalizzazione</a:t>
            </a:r>
            <a:r>
              <a:rPr lang="cs-CZ" altLang="cs-CZ" smtClean="0"/>
              <a:t>“)</a:t>
            </a:r>
          </a:p>
          <a:p>
            <a:pPr eaLnBrk="1" hangingPunct="1">
              <a:lnSpc>
                <a:spcPct val="145000"/>
              </a:lnSpc>
            </a:pPr>
            <a:r>
              <a:rPr lang="cs-CZ" altLang="cs-CZ" smtClean="0"/>
              <a:t>2. Anaforická antepozice (</a:t>
            </a:r>
            <a:r>
              <a:rPr lang="cs-CZ" altLang="cs-CZ" i="1" smtClean="0"/>
              <a:t>anteposizione anaforica</a:t>
            </a:r>
            <a:r>
              <a:rPr lang="cs-CZ" altLang="cs-CZ" smtClean="0"/>
              <a:t>)</a:t>
            </a:r>
          </a:p>
          <a:p>
            <a:pPr eaLnBrk="1" hangingPunct="1">
              <a:lnSpc>
                <a:spcPct val="145000"/>
              </a:lnSpc>
            </a:pPr>
            <a:r>
              <a:rPr lang="cs-CZ" altLang="cs-CZ" smtClean="0"/>
              <a:t>3. Vytýkací konstrukce (</a:t>
            </a:r>
            <a:r>
              <a:rPr lang="cs-CZ" altLang="cs-CZ" i="1" smtClean="0"/>
              <a:t>frasi scisse</a:t>
            </a:r>
            <a:r>
              <a:rPr lang="cs-CZ" altLang="cs-CZ" smtClean="0"/>
              <a:t>)</a:t>
            </a:r>
          </a:p>
          <a:p>
            <a:pPr eaLnBrk="1" hangingPunct="1">
              <a:lnSpc>
                <a:spcPct val="145000"/>
              </a:lnSpc>
            </a:pPr>
            <a:r>
              <a:rPr lang="cs-CZ" altLang="cs-CZ" smtClean="0"/>
              <a:t>4. Inverze v literárním stylu</a:t>
            </a:r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4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AC0F904-4063-4975-9D60-9F367A4D419B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cs-CZ" altLang="cs-CZ" sz="1400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476250"/>
            <a:ext cx="8304212" cy="6229350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200" smtClean="0"/>
              <a:t>Je-li vytčený člen Odir a je vyjádřen osobním zájmeno </a:t>
            </a:r>
            <a:r>
              <a:rPr lang="cs-CZ" altLang="cs-CZ" sz="2200" smtClean="0">
                <a:cs typeface="Arial" panose="020B0604020202020204" pitchFamily="34" charset="0"/>
              </a:rPr>
              <a:t>→ </a:t>
            </a:r>
            <a:r>
              <a:rPr lang="cs-CZ" altLang="cs-CZ" sz="2200" smtClean="0"/>
              <a:t>obě možnosti: 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200" i="1" smtClean="0">
                <a:solidFill>
                  <a:srgbClr val="FFFF9E"/>
                </a:solidFill>
              </a:rPr>
              <a:t>Sei</a:t>
            </a:r>
            <a:r>
              <a:rPr lang="cs-CZ" altLang="cs-CZ" sz="2200" i="1" smtClean="0"/>
              <a:t> </a:t>
            </a:r>
            <a:r>
              <a:rPr lang="cs-CZ" altLang="cs-CZ" sz="2200" i="1" smtClean="0">
                <a:solidFill>
                  <a:srgbClr val="FF6666"/>
                </a:solidFill>
              </a:rPr>
              <a:t>tu</a:t>
            </a:r>
            <a:r>
              <a:rPr lang="cs-CZ" altLang="cs-CZ" sz="2200" i="1" smtClean="0"/>
              <a:t> che abbiamo invitato.</a:t>
            </a:r>
            <a:endParaRPr lang="it-IT" altLang="cs-CZ" sz="2200" i="1" smtClean="0"/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it-IT" altLang="cs-CZ" sz="2200" i="1" smtClean="0">
                <a:solidFill>
                  <a:srgbClr val="FFFF9E"/>
                </a:solidFill>
              </a:rPr>
              <a:t>È</a:t>
            </a:r>
            <a:r>
              <a:rPr lang="it-IT" altLang="cs-CZ" sz="2200" i="1" smtClean="0"/>
              <a:t> </a:t>
            </a:r>
            <a:r>
              <a:rPr lang="it-IT" altLang="cs-CZ" sz="2200" i="1" smtClean="0">
                <a:solidFill>
                  <a:srgbClr val="FF6666"/>
                </a:solidFill>
              </a:rPr>
              <a:t>te</a:t>
            </a:r>
            <a:r>
              <a:rPr lang="it-IT" altLang="cs-CZ" sz="2200" i="1" smtClean="0"/>
              <a:t> che abbiamo invitato.</a:t>
            </a:r>
            <a:endParaRPr lang="cs-CZ" altLang="cs-CZ" sz="2200" i="1" smtClean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200" i="1" smtClean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200" smtClean="0">
                <a:solidFill>
                  <a:srgbClr val="92D050"/>
                </a:solidFill>
              </a:rPr>
              <a:t>Časová souslednost: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it-IT" altLang="cs-CZ" sz="2200" i="1" smtClean="0">
                <a:solidFill>
                  <a:srgbClr val="FFB3B3"/>
                </a:solidFill>
              </a:rPr>
              <a:t>È </a:t>
            </a:r>
            <a:r>
              <a:rPr lang="it-IT" altLang="cs-CZ" sz="2200" i="1" smtClean="0"/>
              <a:t>a Giovanni che </a:t>
            </a:r>
            <a:r>
              <a:rPr lang="it-IT" altLang="cs-CZ" sz="2200" i="1" smtClean="0">
                <a:solidFill>
                  <a:srgbClr val="FFB3B3"/>
                </a:solidFill>
              </a:rPr>
              <a:t>voglio / volevo / vorrò / ho voluto </a:t>
            </a:r>
            <a:r>
              <a:rPr lang="it-IT" altLang="cs-CZ" sz="2200" i="1" smtClean="0"/>
              <a:t>parlare.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it-IT" altLang="cs-CZ" sz="2200" i="1" smtClean="0">
                <a:solidFill>
                  <a:srgbClr val="FFC000"/>
                </a:solidFill>
              </a:rPr>
              <a:t>Era</a:t>
            </a:r>
            <a:r>
              <a:rPr lang="it-IT" altLang="cs-CZ" sz="2200" i="1" smtClean="0"/>
              <a:t> Giovanni che </a:t>
            </a:r>
            <a:r>
              <a:rPr lang="it-IT" altLang="cs-CZ" sz="2200" i="1" smtClean="0">
                <a:solidFill>
                  <a:srgbClr val="FFC000"/>
                </a:solidFill>
              </a:rPr>
              <a:t>voleva / aveva voluto / </a:t>
            </a:r>
            <a:r>
              <a:rPr lang="cs-CZ" altLang="cs-CZ" sz="2200" i="1" smtClean="0">
                <a:solidFill>
                  <a:srgbClr val="FFC000"/>
                </a:solidFill>
              </a:rPr>
              <a:t>avrebbe</a:t>
            </a:r>
            <a:r>
              <a:rPr lang="it-IT" altLang="cs-CZ" sz="2200" i="1" smtClean="0">
                <a:solidFill>
                  <a:srgbClr val="FFC000"/>
                </a:solidFill>
              </a:rPr>
              <a:t> voluto </a:t>
            </a:r>
            <a:r>
              <a:rPr lang="it-IT" altLang="cs-CZ" sz="2200" i="1" smtClean="0"/>
              <a:t>venire.</a:t>
            </a:r>
            <a:endParaRPr lang="cs-CZ" altLang="cs-CZ" sz="2200" smtClean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200" smtClean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200" smtClean="0"/>
              <a:t>     s kvantifikátory problematické, s negativními nelze vůbec: 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200" i="1" smtClean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200" i="1" smtClean="0"/>
              <a:t>*</a:t>
            </a:r>
            <a:r>
              <a:rPr lang="it-IT" altLang="cs-CZ" sz="2200" i="1" smtClean="0"/>
              <a:t> È niente che (non) è successo.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200" i="1" smtClean="0"/>
              <a:t>  </a:t>
            </a:r>
            <a:r>
              <a:rPr lang="it-IT" altLang="cs-CZ" sz="2200" i="1" smtClean="0"/>
              <a:t>È di tutto che ha bisogno.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it-IT" altLang="cs-CZ" sz="2200" i="1" smtClean="0"/>
              <a:t>* È tutto che ha comprato.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it-IT" altLang="cs-CZ" sz="2200" i="1" smtClean="0"/>
              <a:t>* È qualcuno che ho invitato.</a:t>
            </a:r>
            <a:endParaRPr lang="cs-CZ" altLang="cs-CZ" sz="2200" i="1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9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59C9B56-9E31-46C0-B7EB-05C9E544BDB3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cs-CZ" altLang="cs-CZ" sz="1400" smtClean="0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4907BD41-743D-4973-AE2F-E16381F457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771775" y="404813"/>
            <a:ext cx="6143625" cy="6264275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 dirty="0"/>
              <a:t>Vytýkáme-li podmět, je možná i implicitní věta:</a:t>
            </a:r>
            <a:endParaRPr lang="it-IT" altLang="cs-CZ" sz="2400" i="1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400" i="1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400" i="1" dirty="0"/>
              <a:t>È stato GIOVANNI </a:t>
            </a:r>
            <a:r>
              <a:rPr lang="it-IT" altLang="cs-CZ" sz="2400" i="1" dirty="0">
                <a:solidFill>
                  <a:srgbClr val="FFC000"/>
                </a:solidFill>
              </a:rPr>
              <a:t>a invitare Maria.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400" i="1" dirty="0"/>
              <a:t>Sarebbe stato GIOVANNI</a:t>
            </a:r>
            <a:r>
              <a:rPr lang="it-IT" altLang="cs-CZ" sz="2400" i="1" dirty="0">
                <a:solidFill>
                  <a:srgbClr val="FFC000"/>
                </a:solidFill>
              </a:rPr>
              <a:t> a segnare il goal.</a:t>
            </a:r>
            <a:endParaRPr lang="it-IT" altLang="cs-CZ" sz="2400" dirty="0">
              <a:solidFill>
                <a:srgbClr val="FFC000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400" dirty="0"/>
              <a:t> </a:t>
            </a:r>
            <a:endParaRPr lang="cs-CZ" altLang="cs-CZ" sz="24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4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400" dirty="0"/>
              <a:t>u </a:t>
            </a:r>
            <a:r>
              <a:rPr lang="it-IT" altLang="cs-CZ" sz="2400" dirty="0" err="1"/>
              <a:t>pr</a:t>
            </a:r>
            <a:r>
              <a:rPr lang="cs-CZ" altLang="cs-CZ" sz="2400" dirty="0"/>
              <a:t>é</a:t>
            </a:r>
            <a:r>
              <a:rPr lang="it-IT" altLang="cs-CZ" sz="2400" dirty="0" err="1"/>
              <a:t>zenta</a:t>
            </a:r>
            <a:r>
              <a:rPr lang="it-IT" altLang="cs-CZ" sz="2400" dirty="0"/>
              <a:t> a </a:t>
            </a:r>
            <a:r>
              <a:rPr lang="it-IT" altLang="cs-CZ" sz="2400" dirty="0" err="1"/>
              <a:t>imperfekta</a:t>
            </a:r>
            <a:r>
              <a:rPr lang="it-IT" altLang="cs-CZ" sz="2400" dirty="0"/>
              <a:t> </a:t>
            </a:r>
            <a:r>
              <a:rPr lang="cs-CZ" altLang="cs-CZ" sz="2400" dirty="0"/>
              <a:t>se implicitní věta užívá </a:t>
            </a:r>
            <a:r>
              <a:rPr lang="it-IT" altLang="cs-CZ" sz="2400" dirty="0" err="1"/>
              <a:t>jen</a:t>
            </a:r>
            <a:r>
              <a:rPr lang="it-IT" altLang="cs-CZ" sz="2400" dirty="0"/>
              <a:t> s </a:t>
            </a:r>
            <a:r>
              <a:rPr lang="it-IT" altLang="cs-CZ" sz="2400" dirty="0" err="1"/>
              <a:t>adverbii</a:t>
            </a:r>
            <a:r>
              <a:rPr lang="it-IT" altLang="cs-CZ" sz="2400" dirty="0"/>
              <a:t> </a:t>
            </a:r>
            <a:r>
              <a:rPr lang="it-IT" altLang="cs-CZ" sz="2400" i="1" dirty="0"/>
              <a:t>sempre</a:t>
            </a:r>
            <a:r>
              <a:rPr lang="cs-CZ" altLang="cs-CZ" sz="2400" i="1" dirty="0"/>
              <a:t>,</a:t>
            </a:r>
            <a:r>
              <a:rPr lang="it-IT" altLang="cs-CZ" sz="2400" i="1" dirty="0"/>
              <a:t> spesso</a:t>
            </a:r>
            <a:r>
              <a:rPr lang="cs-CZ" altLang="cs-CZ" sz="2400" i="1" dirty="0"/>
              <a:t>: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it-IT" altLang="cs-CZ" sz="2400" i="1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400" i="1" dirty="0"/>
              <a:t>È sempre Piero a volerti invitare </a:t>
            </a:r>
            <a:r>
              <a:rPr lang="cs-CZ" altLang="cs-CZ" sz="2400" i="1" dirty="0"/>
              <a:t>/*</a:t>
            </a:r>
            <a:r>
              <a:rPr lang="it-IT" altLang="cs-CZ" sz="2400" i="1" dirty="0"/>
              <a:t>È Piero a volerti invitare.</a:t>
            </a:r>
            <a:endParaRPr lang="cs-CZ" altLang="cs-CZ" sz="2400" i="1" dirty="0"/>
          </a:p>
          <a:p>
            <a:pPr eaLnBrk="1" hangingPunct="1">
              <a:defRPr/>
            </a:pPr>
            <a:endParaRPr lang="cs-CZ" altLang="cs-CZ" sz="2400" b="1" i="1" dirty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879F10D-AECD-46AC-B446-35E23C51EF7E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cs-CZ" altLang="cs-CZ" sz="1400" smtClean="0"/>
          </a:p>
        </p:txBody>
      </p:sp>
      <p:sp>
        <p:nvSpPr>
          <p:cNvPr id="23555" name="Nadpis 1">
            <a:extLst>
              <a:ext uri="{FF2B5EF4-FFF2-40B4-BE49-F238E27FC236}">
                <a16:creationId xmlns:a16="http://schemas.microsoft.com/office/drawing/2014/main" id="{2EA8F9EA-66EF-42E8-9C58-4AD630C653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3575" y="1412875"/>
            <a:ext cx="5711825" cy="5440363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2200" b="1" dirty="0">
                <a:solidFill>
                  <a:srgbClr val="FFC000"/>
                </a:solidFill>
              </a:rPr>
              <a:t>4. INVERZE V LITERÁRNÍM STYLU</a:t>
            </a:r>
            <a:endParaRPr lang="cs-CZ" altLang="cs-CZ" sz="2200" dirty="0">
              <a:solidFill>
                <a:srgbClr val="FFC000"/>
              </a:solidFill>
            </a:endParaRPr>
          </a:p>
          <a:p>
            <a:pPr eaLnBrk="1" hangingPunct="1">
              <a:defRPr/>
            </a:pPr>
            <a:r>
              <a:rPr lang="cs-CZ" altLang="cs-CZ" sz="2200" i="1" dirty="0"/>
              <a:t>Inverze podmět – pomocné sloveso běžná např. u konstrukcí s gerundiem, ale i u vět přacích atd.:</a:t>
            </a:r>
          </a:p>
          <a:p>
            <a:pPr eaLnBrk="1" hangingPunct="1">
              <a:defRPr/>
            </a:pPr>
            <a:endParaRPr lang="cs-CZ" altLang="cs-CZ" sz="2200" i="1" dirty="0"/>
          </a:p>
          <a:p>
            <a:pPr eaLnBrk="1" hangingPunct="1">
              <a:defRPr/>
            </a:pPr>
            <a:r>
              <a:rPr lang="it-IT" altLang="cs-CZ" sz="2200" i="1" dirty="0">
                <a:solidFill>
                  <a:srgbClr val="92D050"/>
                </a:solidFill>
              </a:rPr>
              <a:t>L’avessi io </a:t>
            </a:r>
            <a:r>
              <a:rPr lang="it-IT" altLang="cs-CZ" sz="2200" i="1" dirty="0"/>
              <a:t>incontrata prima!</a:t>
            </a:r>
          </a:p>
          <a:p>
            <a:pPr eaLnBrk="1" hangingPunct="1">
              <a:defRPr/>
            </a:pPr>
            <a:r>
              <a:rPr lang="it-IT" altLang="cs-CZ" sz="2200" i="1" dirty="0">
                <a:solidFill>
                  <a:srgbClr val="92D050"/>
                </a:solidFill>
              </a:rPr>
              <a:t>L’avesse egli </a:t>
            </a:r>
            <a:r>
              <a:rPr lang="it-IT" altLang="cs-CZ" sz="2200" i="1" dirty="0"/>
              <a:t>saputo, vi si sarebbe senz’altro recato.</a:t>
            </a:r>
            <a:r>
              <a:rPr lang="cs-CZ" altLang="cs-CZ" sz="2200" b="1" dirty="0">
                <a:solidFill>
                  <a:srgbClr val="FFC000"/>
                </a:solidFill>
              </a:rPr>
              <a:t>)</a:t>
            </a:r>
            <a:endParaRPr lang="cs-CZ" altLang="cs-CZ" sz="2200" b="1" i="1" dirty="0">
              <a:solidFill>
                <a:srgbClr val="FFC000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200" i="1" dirty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3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FF15886-19E0-4F19-942A-431A24FA3D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9975" y="476250"/>
            <a:ext cx="6696075" cy="5619750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 b="1" dirty="0">
                <a:solidFill>
                  <a:srgbClr val="FFC000"/>
                </a:solidFill>
              </a:rPr>
              <a:t>Příznakový slovosled v historickém vývoji: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400" b="1" dirty="0">
              <a:solidFill>
                <a:srgbClr val="FFC000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 i="1" dirty="0"/>
              <a:t>- v latině není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 i="1" dirty="0"/>
              <a:t>- v italštině velmi brzy: </a:t>
            </a:r>
          </a:p>
          <a:p>
            <a:pPr eaLnBrk="1" hangingPunct="1">
              <a:buFontTx/>
              <a:buChar char="-"/>
              <a:defRPr/>
            </a:pPr>
            <a:r>
              <a:rPr lang="cs-CZ" altLang="cs-CZ" sz="2400" i="1" dirty="0"/>
              <a:t>(</a:t>
            </a:r>
            <a:r>
              <a:rPr lang="cs-CZ" altLang="cs-CZ" sz="2400" i="1" dirty="0" err="1"/>
              <a:t>Sao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ko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kelle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terre</a:t>
            </a:r>
            <a:r>
              <a:rPr lang="cs-CZ" altLang="cs-CZ" sz="2400" i="1" dirty="0"/>
              <a:t> </a:t>
            </a:r>
            <a:r>
              <a:rPr lang="cs-CZ" altLang="cs-CZ" sz="2400" dirty="0"/>
              <a:t>- C. </a:t>
            </a:r>
            <a:r>
              <a:rPr lang="cs-CZ" altLang="cs-CZ" sz="2400" dirty="0" err="1"/>
              <a:t>capuana</a:t>
            </a:r>
            <a:r>
              <a:rPr lang="cs-CZ" altLang="cs-CZ" sz="2400" dirty="0"/>
              <a:t>)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4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 dirty="0"/>
              <a:t>	Ve starém jazyce (13. stol.) je slovosled 	volnější, nepříznakové: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4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 i="1" dirty="0"/>
              <a:t>   </a:t>
            </a:r>
            <a:r>
              <a:rPr lang="it-IT" altLang="cs-CZ" sz="2400" i="1" dirty="0"/>
              <a:t>Dopo il pranzo parlò </a:t>
            </a:r>
            <a:r>
              <a:rPr lang="it-IT" altLang="cs-CZ" sz="2400" i="1" u="sng" dirty="0"/>
              <a:t>Socrate</a:t>
            </a:r>
            <a:r>
              <a:rPr lang="it-IT" altLang="cs-CZ" sz="2400" i="1" dirty="0"/>
              <a:t> a li </a:t>
            </a:r>
            <a:r>
              <a:rPr lang="it-IT" altLang="cs-CZ" sz="2400" i="1" dirty="0" err="1"/>
              <a:t>ambasciadori</a:t>
            </a:r>
            <a:r>
              <a:rPr lang="it-IT" altLang="cs-CZ" sz="2400" i="1" dirty="0"/>
              <a:t> </a:t>
            </a:r>
            <a:r>
              <a:rPr lang="cs-CZ" altLang="cs-CZ" sz="2400" i="1" dirty="0"/>
              <a:t>   	</a:t>
            </a:r>
            <a:r>
              <a:rPr lang="it-IT" altLang="cs-CZ" sz="2400" dirty="0"/>
              <a:t>(</a:t>
            </a:r>
            <a:r>
              <a:rPr lang="it-IT" altLang="cs-CZ" sz="2400" i="1" dirty="0"/>
              <a:t>Novellino</a:t>
            </a:r>
            <a:r>
              <a:rPr lang="it-IT" altLang="cs-CZ" sz="2400" dirty="0"/>
              <a:t> LXI)</a:t>
            </a:r>
            <a:endParaRPr lang="cs-CZ" altLang="cs-CZ" sz="24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 i="1" dirty="0"/>
              <a:t>    </a:t>
            </a:r>
            <a:r>
              <a:rPr lang="it-IT" altLang="cs-CZ" sz="2400" i="1" dirty="0"/>
              <a:t>L’</a:t>
            </a:r>
            <a:r>
              <a:rPr lang="it-IT" altLang="cs-CZ" sz="2400" i="1" u="sng" dirty="0"/>
              <a:t>uscio</a:t>
            </a:r>
            <a:r>
              <a:rPr lang="it-IT" altLang="cs-CZ" sz="2400" i="1" dirty="0"/>
              <a:t> mi lascerai aperto stanotte</a:t>
            </a:r>
            <a:r>
              <a:rPr lang="cs-CZ" altLang="cs-CZ" sz="2400" i="1" dirty="0"/>
              <a:t>.</a:t>
            </a:r>
            <a:r>
              <a:rPr lang="it-IT" altLang="cs-CZ" sz="2400" i="1" dirty="0"/>
              <a:t> </a:t>
            </a:r>
            <a:endParaRPr lang="cs-CZ" altLang="cs-CZ" sz="2400" i="1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 i="1" dirty="0"/>
              <a:t>	</a:t>
            </a:r>
            <a:r>
              <a:rPr lang="it-IT" altLang="cs-CZ" sz="2400" dirty="0"/>
              <a:t>(</a:t>
            </a:r>
            <a:r>
              <a:rPr lang="it-IT" altLang="cs-CZ" sz="2400" i="1" dirty="0"/>
              <a:t>Novellino</a:t>
            </a:r>
            <a:r>
              <a:rPr lang="it-IT" altLang="cs-CZ" sz="2400" dirty="0"/>
              <a:t> XXXVIII)</a:t>
            </a:r>
            <a:endParaRPr lang="cs-CZ" altLang="cs-CZ" sz="2400" dirty="0"/>
          </a:p>
          <a:p>
            <a:pPr>
              <a:defRPr/>
            </a:pPr>
            <a:endParaRPr lang="cs-CZ" dirty="0"/>
          </a:p>
        </p:txBody>
      </p:sp>
      <p:sp>
        <p:nvSpPr>
          <p:cNvPr id="24579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F148DAD-84B8-449D-AAA7-1A9F33E8D332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cs-CZ" altLang="cs-CZ" sz="1400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4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3B2B995-A2C2-41BF-A77C-12828D054C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6238" y="260350"/>
            <a:ext cx="6227762" cy="6264275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sz="2400" b="1" dirty="0">
                <a:solidFill>
                  <a:srgbClr val="FFC000"/>
                </a:solidFill>
              </a:rPr>
              <a:t>Prolínání intonace – syntax – pragmatika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sz="2400" b="1" i="1" dirty="0">
              <a:solidFill>
                <a:srgbClr val="FFC000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sz="2400" dirty="0"/>
              <a:t>Zdůrazňované (</a:t>
            </a:r>
            <a:r>
              <a:rPr lang="cs-CZ" sz="2400" dirty="0" err="1"/>
              <a:t>fokalizované</a:t>
            </a:r>
            <a:r>
              <a:rPr lang="cs-CZ" sz="2400" dirty="0"/>
              <a:t>) slovo vždy určuje větný přízvuk </a:t>
            </a:r>
            <a:r>
              <a:rPr lang="cs-CZ" sz="2400" i="1" dirty="0"/>
              <a:t>(</a:t>
            </a:r>
            <a:r>
              <a:rPr lang="cs-CZ" sz="2400" i="1" dirty="0" err="1"/>
              <a:t>tonica</a:t>
            </a:r>
            <a:r>
              <a:rPr lang="cs-CZ" sz="2400" i="1" dirty="0"/>
              <a:t>):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sz="2400" i="1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sz="2400" i="1" dirty="0" err="1"/>
              <a:t>Hanno</a:t>
            </a:r>
            <a:r>
              <a:rPr lang="cs-CZ" sz="2400" i="1" dirty="0"/>
              <a:t> </a:t>
            </a:r>
            <a:r>
              <a:rPr lang="cs-CZ" sz="2400" i="1" dirty="0" err="1"/>
              <a:t>bocciato</a:t>
            </a:r>
            <a:r>
              <a:rPr lang="cs-CZ" sz="2400" i="1" dirty="0"/>
              <a:t> </a:t>
            </a:r>
            <a:r>
              <a:rPr lang="cs-CZ" sz="2400" i="1" dirty="0" err="1">
                <a:solidFill>
                  <a:srgbClr val="92D050"/>
                </a:solidFill>
              </a:rPr>
              <a:t>l’amica</a:t>
            </a:r>
            <a:r>
              <a:rPr lang="cs-CZ" sz="2400" i="1" dirty="0">
                <a:solidFill>
                  <a:srgbClr val="92D050"/>
                </a:solidFill>
              </a:rPr>
              <a:t> di Federica</a:t>
            </a:r>
            <a:r>
              <a:rPr lang="cs-CZ" sz="2400" dirty="0"/>
              <a:t>.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sz="2400" dirty="0"/>
              <a:t>X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sz="2400" i="1" dirty="0"/>
              <a:t>[</a:t>
            </a:r>
            <a:r>
              <a:rPr lang="cs-CZ" sz="2400" i="1" dirty="0" err="1"/>
              <a:t>Allora</a:t>
            </a:r>
            <a:r>
              <a:rPr lang="cs-CZ" sz="2400" i="1" dirty="0"/>
              <a:t>, </a:t>
            </a:r>
            <a:r>
              <a:rPr lang="cs-CZ" sz="2400" i="1" dirty="0" err="1"/>
              <a:t>hanno</a:t>
            </a:r>
            <a:r>
              <a:rPr lang="cs-CZ" sz="2400" i="1" dirty="0"/>
              <a:t> </a:t>
            </a:r>
            <a:r>
              <a:rPr lang="cs-CZ" sz="2400" i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promosso</a:t>
            </a:r>
            <a:r>
              <a:rPr lang="cs-CZ" sz="2400" i="1" dirty="0"/>
              <a:t> </a:t>
            </a:r>
            <a:r>
              <a:rPr lang="cs-CZ" sz="2400" i="1" dirty="0" err="1"/>
              <a:t>l’amica</a:t>
            </a:r>
            <a:r>
              <a:rPr lang="cs-CZ" sz="2400" i="1" dirty="0"/>
              <a:t> di Federica?]</a:t>
            </a:r>
            <a:r>
              <a:rPr lang="cs-CZ" sz="2400" dirty="0"/>
              <a:t>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sz="2400" i="1" dirty="0"/>
              <a:t>Hanno </a:t>
            </a:r>
            <a:r>
              <a:rPr lang="cs-CZ" sz="2400" i="1" dirty="0" err="1">
                <a:solidFill>
                  <a:srgbClr val="92D050"/>
                </a:solidFill>
              </a:rPr>
              <a:t>bocciato</a:t>
            </a:r>
            <a:r>
              <a:rPr lang="cs-CZ" sz="2400" i="1" dirty="0"/>
              <a:t> </a:t>
            </a:r>
            <a:r>
              <a:rPr lang="cs-CZ" sz="2400" i="1" dirty="0" err="1"/>
              <a:t>l’amica</a:t>
            </a:r>
            <a:r>
              <a:rPr lang="cs-CZ" sz="2400" i="1" dirty="0"/>
              <a:t> di Federica.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sz="2400" i="1" dirty="0"/>
              <a:t> 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sz="2400" i="1" dirty="0" err="1"/>
              <a:t>Hanno</a:t>
            </a:r>
            <a:r>
              <a:rPr lang="cs-CZ" sz="2400" i="1" dirty="0"/>
              <a:t> </a:t>
            </a:r>
            <a:r>
              <a:rPr lang="cs-CZ" sz="2400" i="1" dirty="0" err="1"/>
              <a:t>bocciato</a:t>
            </a:r>
            <a:r>
              <a:rPr lang="cs-CZ" sz="2400" i="1" dirty="0"/>
              <a:t> </a:t>
            </a:r>
            <a:r>
              <a:rPr lang="cs-CZ" sz="2400" i="1" dirty="0" err="1"/>
              <a:t>l’amica</a:t>
            </a:r>
            <a:r>
              <a:rPr lang="cs-CZ" sz="2400" i="1" dirty="0"/>
              <a:t> </a:t>
            </a:r>
            <a:r>
              <a:rPr lang="cs-CZ" sz="2400" i="1" dirty="0">
                <a:solidFill>
                  <a:srgbClr val="92D050"/>
                </a:solidFill>
              </a:rPr>
              <a:t>di</a:t>
            </a:r>
            <a:r>
              <a:rPr lang="cs-CZ" sz="2400" i="1" dirty="0"/>
              <a:t> </a:t>
            </a:r>
            <a:r>
              <a:rPr lang="cs-CZ" sz="2400" i="1" dirty="0">
                <a:solidFill>
                  <a:srgbClr val="92D050"/>
                </a:solidFill>
              </a:rPr>
              <a:t>Federica</a:t>
            </a:r>
            <a:r>
              <a:rPr lang="cs-CZ" sz="2400" i="1" dirty="0"/>
              <a:t>.</a:t>
            </a:r>
            <a:endParaRPr lang="cs-CZ" sz="24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sz="2400" i="1" dirty="0" err="1"/>
              <a:t>L’amica</a:t>
            </a:r>
            <a:r>
              <a:rPr lang="cs-CZ" sz="2400" i="1" dirty="0"/>
              <a:t> </a:t>
            </a:r>
            <a:r>
              <a:rPr lang="cs-CZ" sz="2400" i="1" dirty="0">
                <a:solidFill>
                  <a:srgbClr val="92D050"/>
                </a:solidFill>
              </a:rPr>
              <a:t>di Federica</a:t>
            </a:r>
            <a:r>
              <a:rPr lang="cs-CZ" sz="2400" i="1" dirty="0"/>
              <a:t> </a:t>
            </a:r>
            <a:r>
              <a:rPr lang="cs-CZ" sz="2400" i="1" dirty="0" err="1"/>
              <a:t>hanno</a:t>
            </a:r>
            <a:r>
              <a:rPr lang="cs-CZ" sz="2400" i="1" dirty="0"/>
              <a:t> </a:t>
            </a:r>
            <a:r>
              <a:rPr lang="cs-CZ" sz="2400" i="1" dirty="0" err="1"/>
              <a:t>bocciato</a:t>
            </a:r>
            <a:r>
              <a:rPr lang="cs-CZ" sz="2400" i="1" dirty="0"/>
              <a:t>          </a:t>
            </a:r>
            <a:r>
              <a:rPr lang="cs-CZ" sz="2400" dirty="0"/>
              <a:t>[</a:t>
            </a:r>
            <a:r>
              <a:rPr lang="cs-CZ" sz="2400" i="1" dirty="0"/>
              <a:t>non </a:t>
            </a:r>
            <a:r>
              <a:rPr lang="cs-CZ" sz="2400" i="1" dirty="0" err="1"/>
              <a:t>l’amica</a:t>
            </a:r>
            <a:r>
              <a:rPr lang="cs-CZ" sz="2400" i="1" dirty="0"/>
              <a:t> di Anna</a:t>
            </a:r>
            <a:r>
              <a:rPr lang="cs-CZ" sz="2400" dirty="0"/>
              <a:t>].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sz="2400" dirty="0"/>
              <a:t> 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sz="2400" dirty="0"/>
              <a:t>  </a:t>
            </a:r>
          </a:p>
          <a:p>
            <a:pPr eaLnBrk="1" hangingPunct="1">
              <a:defRPr/>
            </a:pPr>
            <a:endParaRPr lang="cs-CZ" dirty="0"/>
          </a:p>
        </p:txBody>
      </p:sp>
      <p:sp>
        <p:nvSpPr>
          <p:cNvPr id="25603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7751251-D3A9-4CFB-A6C9-C0B7E8C02976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cs-CZ" altLang="cs-CZ" sz="1400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9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91D7F4C-EA1E-4A3D-B7CD-710E2BD2B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750" y="260350"/>
            <a:ext cx="8375650" cy="6337300"/>
          </a:xfrm>
        </p:spPr>
        <p:txBody>
          <a:bodyPr/>
          <a:lstStyle/>
          <a:p>
            <a:pPr eaLnBrk="1" hangingPunct="1">
              <a:defRPr/>
            </a:pPr>
            <a:r>
              <a:rPr lang="cs-CZ" sz="2400" b="1" dirty="0" err="1">
                <a:solidFill>
                  <a:srgbClr val="FF0000"/>
                </a:solidFill>
              </a:rPr>
              <a:t>Remember</a:t>
            </a:r>
            <a:r>
              <a:rPr lang="cs-CZ" sz="2400" b="1" dirty="0">
                <a:solidFill>
                  <a:srgbClr val="FF0000"/>
                </a:solidFill>
              </a:rPr>
              <a:t>:</a:t>
            </a:r>
          </a:p>
          <a:p>
            <a:pPr eaLnBrk="1" hangingPunct="1">
              <a:defRPr/>
            </a:pPr>
            <a:endParaRPr lang="cs-CZ" sz="24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sz="2400" dirty="0"/>
              <a:t>- prakticky rozpoznat další typy příznakového slovosledu, dokázat je popsat a vědět, co je jejich účelem</a:t>
            </a:r>
          </a:p>
          <a:p>
            <a:pPr marL="457200" lvl="1" indent="0" eaLnBrk="1" hangingPunct="1">
              <a:buFont typeface="Wingdings" panose="05000000000000000000" pitchFamily="2" charset="2"/>
              <a:buNone/>
              <a:defRPr/>
            </a:pPr>
            <a:r>
              <a:rPr lang="cs-CZ" sz="2200" dirty="0"/>
              <a:t>- kontrastivní antepozice (též „</a:t>
            </a:r>
            <a:r>
              <a:rPr lang="cs-CZ" sz="2200" dirty="0" err="1"/>
              <a:t>topicalizzazione</a:t>
            </a:r>
            <a:r>
              <a:rPr lang="cs-CZ" sz="2200" dirty="0"/>
              <a:t>“) /</a:t>
            </a:r>
            <a:r>
              <a:rPr lang="cs-CZ" sz="2200" dirty="0" err="1"/>
              <a:t>rematizace</a:t>
            </a:r>
            <a:r>
              <a:rPr lang="cs-CZ" sz="2200" dirty="0"/>
              <a:t>/</a:t>
            </a:r>
          </a:p>
          <a:p>
            <a:pPr marL="457200" lvl="1" indent="0" eaLnBrk="1" hangingPunct="1">
              <a:buFont typeface="Wingdings" panose="05000000000000000000" pitchFamily="2" charset="2"/>
              <a:buNone/>
              <a:defRPr/>
            </a:pPr>
            <a:r>
              <a:rPr lang="cs-CZ" sz="2200" dirty="0"/>
              <a:t>- anaforická antepozice /tematizace/</a:t>
            </a:r>
          </a:p>
          <a:p>
            <a:pPr marL="457200" lvl="1" indent="0" eaLnBrk="1" hangingPunct="1">
              <a:buFont typeface="Wingdings" panose="05000000000000000000" pitchFamily="2" charset="2"/>
              <a:buNone/>
              <a:defRPr/>
            </a:pPr>
            <a:r>
              <a:rPr lang="cs-CZ" sz="2200" dirty="0"/>
              <a:t>- </a:t>
            </a:r>
            <a:r>
              <a:rPr lang="cs-CZ" sz="2200" dirty="0" err="1"/>
              <a:t>frasi</a:t>
            </a:r>
            <a:r>
              <a:rPr lang="cs-CZ" sz="2200" dirty="0"/>
              <a:t> </a:t>
            </a:r>
            <a:r>
              <a:rPr lang="cs-CZ" sz="2200" dirty="0" err="1"/>
              <a:t>scisse</a:t>
            </a:r>
            <a:r>
              <a:rPr lang="cs-CZ" sz="2200" dirty="0"/>
              <a:t> /</a:t>
            </a:r>
            <a:r>
              <a:rPr lang="cs-CZ" sz="2200" dirty="0" err="1"/>
              <a:t>rematizace</a:t>
            </a:r>
            <a:r>
              <a:rPr lang="cs-CZ" sz="2200" dirty="0"/>
              <a:t>/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sz="24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sz="2400" dirty="0"/>
              <a:t>- důležitost větného přízvuku při </a:t>
            </a:r>
            <a:r>
              <a:rPr lang="cs-CZ" sz="2400" dirty="0" err="1"/>
              <a:t>fokalizaci</a:t>
            </a:r>
            <a:r>
              <a:rPr lang="cs-CZ" sz="2400" dirty="0"/>
              <a:t> členu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sz="24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sz="24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sz="2400" dirty="0"/>
              <a:t>Pro zájemce o tematiku AČ v italštině doporučuji přečíst: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sz="2200" dirty="0">
                <a:solidFill>
                  <a:schemeClr val="tx2">
                    <a:lumMod val="90000"/>
                  </a:schemeClr>
                </a:solidFill>
              </a:rPr>
              <a:t>http://www.treccani.it/enciclopedia/focalizzazioni_(Enciclopedia-dell'Italiano)/</a:t>
            </a:r>
          </a:p>
        </p:txBody>
      </p:sp>
      <p:sp>
        <p:nvSpPr>
          <p:cNvPr id="27651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32F9890-711D-4234-B468-CC3E817D6568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cs-CZ" altLang="cs-CZ" sz="1400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9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Zástupný symbol pro obsah 2"/>
          <p:cNvSpPr>
            <a:spLocks noGrp="1" noChangeArrowheads="1"/>
          </p:cNvSpPr>
          <p:nvPr>
            <p:ph idx="1"/>
          </p:nvPr>
        </p:nvSpPr>
        <p:spPr>
          <a:xfrm>
            <a:off x="3059113" y="765175"/>
            <a:ext cx="5976937" cy="5402263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400" b="1" smtClean="0"/>
              <a:t>Vyjádření kontrastu – různé možnosti: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cs-CZ" sz="2400" b="1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cs-CZ" sz="2400" i="1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400" i="1" smtClean="0"/>
              <a:t>Chi ha rotto il vaso?</a:t>
            </a:r>
            <a:r>
              <a:rPr lang="cs-CZ" altLang="cs-CZ" sz="2400" smtClean="0"/>
              <a:t>  </a:t>
            </a:r>
            <a:r>
              <a:rPr lang="cs-CZ" altLang="cs-CZ" sz="2400" i="1" smtClean="0"/>
              <a:t>Sei stato tu, Michele?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400" smtClean="0">
                <a:cs typeface="Arial" panose="020B0604020202020204" pitchFamily="34" charset="0"/>
              </a:rPr>
              <a:t>→</a:t>
            </a:r>
            <a:r>
              <a:rPr lang="cs-CZ" altLang="cs-CZ" sz="2400" smtClean="0"/>
              <a:t> </a:t>
            </a:r>
            <a:r>
              <a:rPr lang="cs-CZ" altLang="cs-CZ" sz="2400" i="1" smtClean="0"/>
              <a:t>Noo, l’ha rotto </a:t>
            </a:r>
            <a:r>
              <a:rPr lang="cs-CZ" altLang="cs-CZ" sz="2400" i="1" smtClean="0">
                <a:solidFill>
                  <a:srgbClr val="FF0000"/>
                </a:solidFill>
              </a:rPr>
              <a:t>LUI</a:t>
            </a:r>
            <a:r>
              <a:rPr lang="cs-CZ" altLang="cs-CZ" sz="2400" i="1" smtClean="0"/>
              <a:t>. = </a:t>
            </a:r>
            <a:r>
              <a:rPr lang="cs-CZ" altLang="cs-CZ" sz="2400" smtClean="0">
                <a:solidFill>
                  <a:srgbClr val="92D050"/>
                </a:solidFill>
              </a:rPr>
              <a:t>fokalizace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cs-CZ" sz="2400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400" smtClean="0"/>
              <a:t>(Franceso ha rotto il vaso.)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cs-CZ" sz="2400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400" smtClean="0"/>
              <a:t>focus = jádro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400" smtClean="0"/>
              <a:t>focalizzazione = rematizace,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400" smtClean="0"/>
              <a:t>zdůraznění jádra, nové informace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cs-CZ" sz="2400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b="1" smtClean="0">
                <a:solidFill>
                  <a:schemeClr val="tx2"/>
                </a:solidFill>
              </a:rPr>
              <a:t>       </a:t>
            </a:r>
            <a:endParaRPr lang="cs-CZ" altLang="cs-CZ" smtClean="0"/>
          </a:p>
        </p:txBody>
      </p:sp>
      <p:sp>
        <p:nvSpPr>
          <p:cNvPr id="5123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C5CEAAF-8CD7-4BCB-9321-C3F8D2C9D5F1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cs-CZ" altLang="cs-CZ" sz="1400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7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BBA713D-8F93-482B-B44F-14F2558158AD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cs-CZ" altLang="cs-CZ" sz="1400" smtClean="0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D64A83B6-7C7C-4F52-B411-47CA05F25F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9750" y="0"/>
            <a:ext cx="8375650" cy="6858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cs-CZ" altLang="cs-CZ" sz="2400" b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b="1" dirty="0">
                <a:solidFill>
                  <a:schemeClr val="tx2"/>
                </a:solidFill>
              </a:rPr>
              <a:t>       </a:t>
            </a:r>
            <a:r>
              <a:rPr lang="cs-CZ" altLang="cs-CZ" sz="2400" b="1" dirty="0">
                <a:solidFill>
                  <a:srgbClr val="FFC000"/>
                </a:solidFill>
              </a:rPr>
              <a:t>1. KONTRASTIVNÍ ANTEPOZICE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4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dirty="0"/>
              <a:t>též: „</a:t>
            </a:r>
            <a:r>
              <a:rPr lang="cs-CZ" altLang="cs-CZ" sz="2400" i="1" dirty="0" err="1"/>
              <a:t>topicalizzazione</a:t>
            </a:r>
            <a:r>
              <a:rPr lang="cs-CZ" altLang="cs-CZ" sz="2400" i="1" dirty="0"/>
              <a:t>“,</a:t>
            </a:r>
            <a:r>
              <a:rPr lang="cs-CZ" altLang="cs-CZ" sz="2400" dirty="0"/>
              <a:t> popř. </a:t>
            </a:r>
            <a:r>
              <a:rPr lang="cs-CZ" altLang="cs-CZ" sz="2400" i="1" dirty="0" err="1"/>
              <a:t>anteposizione</a:t>
            </a:r>
            <a:r>
              <a:rPr lang="cs-CZ" altLang="cs-CZ" sz="2400" i="1" dirty="0"/>
              <a:t>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i="1" dirty="0"/>
              <a:t>(</a:t>
            </a:r>
            <a:r>
              <a:rPr lang="cs-CZ" altLang="cs-CZ" sz="2400" i="1" dirty="0" err="1"/>
              <a:t>focalizzazione</a:t>
            </a:r>
            <a:r>
              <a:rPr lang="cs-CZ" altLang="cs-CZ" sz="2400" i="1" dirty="0"/>
              <a:t>) </a:t>
            </a:r>
            <a:r>
              <a:rPr lang="cs-CZ" altLang="cs-CZ" sz="2400" i="1" dirty="0" err="1"/>
              <a:t>contrastiva</a:t>
            </a:r>
            <a:r>
              <a:rPr lang="cs-CZ" altLang="cs-CZ" sz="2400" dirty="0"/>
              <a:t>, Hamplová: </a:t>
            </a:r>
            <a:r>
              <a:rPr lang="cs-CZ" altLang="cs-CZ" sz="2400" i="1" dirty="0"/>
              <a:t>kontrastivní předsunutí</a:t>
            </a:r>
            <a:r>
              <a:rPr lang="cs-CZ" altLang="cs-CZ" sz="2400" dirty="0"/>
              <a:t>)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4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i="1" dirty="0"/>
              <a:t>“La </a:t>
            </a:r>
            <a:r>
              <a:rPr lang="cs-CZ" altLang="cs-CZ" sz="2400" i="1" dirty="0" err="1"/>
              <a:t>costruzione</a:t>
            </a:r>
            <a:r>
              <a:rPr lang="cs-CZ" altLang="cs-CZ" sz="2400" i="1" dirty="0"/>
              <a:t> si </a:t>
            </a:r>
            <a:r>
              <a:rPr lang="cs-CZ" altLang="cs-CZ" sz="2400" i="1" dirty="0" err="1"/>
              <a:t>ottiene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anteponendo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un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costituente</a:t>
            </a:r>
            <a:r>
              <a:rPr lang="cs-CZ" altLang="cs-CZ" sz="2400" i="1" dirty="0"/>
              <a:t> </a:t>
            </a:r>
            <a:r>
              <a:rPr lang="cs-CZ" altLang="cs-CZ" sz="2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non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i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come</a:t>
            </a:r>
            <a:r>
              <a:rPr lang="cs-CZ" altLang="cs-CZ" sz="2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cs-CZ" altLang="cs-CZ" sz="2400" i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tema-dato</a:t>
            </a:r>
            <a:r>
              <a:rPr lang="cs-CZ" altLang="cs-CZ" sz="2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, </a:t>
            </a:r>
            <a:r>
              <a:rPr lang="cs-CZ" altLang="cs-CZ" sz="2400" i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ma</a:t>
            </a:r>
            <a:r>
              <a:rPr lang="cs-CZ" altLang="cs-CZ" sz="2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cs-CZ" altLang="cs-CZ" sz="2400" i="1" dirty="0" err="1">
                <a:solidFill>
                  <a:schemeClr val="tx2">
                    <a:lumMod val="50000"/>
                  </a:schemeClr>
                </a:solidFill>
              </a:rPr>
              <a:t>come</a:t>
            </a:r>
            <a:r>
              <a:rPr lang="cs-CZ" altLang="cs-CZ" sz="2400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cs-CZ" altLang="cs-CZ" sz="2400" i="1" dirty="0" err="1">
                <a:solidFill>
                  <a:schemeClr val="tx2">
                    <a:lumMod val="50000"/>
                  </a:schemeClr>
                </a:solidFill>
              </a:rPr>
              <a:t>elemento</a:t>
            </a:r>
            <a:r>
              <a:rPr lang="cs-CZ" altLang="cs-CZ" sz="2400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cs-CZ" altLang="cs-CZ" sz="2400" i="1" dirty="0" err="1">
                <a:solidFill>
                  <a:schemeClr val="tx2">
                    <a:lumMod val="50000"/>
                  </a:schemeClr>
                </a:solidFill>
              </a:rPr>
              <a:t>nuovo</a:t>
            </a:r>
            <a:r>
              <a:rPr lang="cs-CZ" altLang="cs-CZ" sz="2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, in </a:t>
            </a:r>
            <a:r>
              <a:rPr lang="cs-CZ" altLang="cs-CZ" sz="2400" i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contrasto</a:t>
            </a:r>
            <a:r>
              <a:rPr lang="cs-CZ" altLang="cs-CZ" sz="2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i="1" dirty="0"/>
              <a:t>con </a:t>
            </a:r>
            <a:r>
              <a:rPr lang="cs-CZ" altLang="cs-CZ" sz="2400" i="1" dirty="0" err="1"/>
              <a:t>il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contesto</a:t>
            </a:r>
            <a:r>
              <a:rPr lang="cs-CZ" altLang="cs-CZ" sz="2400" i="1" dirty="0"/>
              <a:t> o con </a:t>
            </a:r>
            <a:r>
              <a:rPr lang="cs-CZ" altLang="cs-CZ" sz="2400" i="1" dirty="0" err="1"/>
              <a:t>le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inferenze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suggerite</a:t>
            </a:r>
            <a:r>
              <a:rPr lang="cs-CZ" altLang="cs-CZ" sz="2400" i="1" dirty="0"/>
              <a:t> dal </a:t>
            </a:r>
            <a:r>
              <a:rPr lang="cs-CZ" altLang="cs-CZ" sz="2400" i="1" dirty="0" err="1"/>
              <a:t>contesto</a:t>
            </a:r>
            <a:r>
              <a:rPr lang="cs-CZ" altLang="cs-CZ" sz="2400" i="1" dirty="0"/>
              <a:t>.”</a:t>
            </a:r>
            <a:r>
              <a:rPr lang="cs-CZ" altLang="cs-CZ" sz="2400" dirty="0"/>
              <a:t>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dirty="0"/>
              <a:t>(GGIC, I, p. 135)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dirty="0"/>
              <a:t>                                      </a:t>
            </a:r>
            <a:r>
              <a:rPr lang="cs-CZ" altLang="cs-CZ" sz="2400" b="1" dirty="0">
                <a:solidFill>
                  <a:schemeClr val="tx2">
                    <a:lumMod val="50000"/>
                  </a:schemeClr>
                </a:solidFill>
              </a:rPr>
              <a:t>→ REMATIZACE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4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A MARIA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Piero</a:t>
            </a:r>
            <a:r>
              <a:rPr lang="cs-CZ" altLang="cs-CZ" sz="2400" i="1" dirty="0"/>
              <a:t> ha </a:t>
            </a:r>
            <a:r>
              <a:rPr lang="cs-CZ" altLang="cs-CZ" sz="2400" i="1" dirty="0" err="1"/>
              <a:t>dato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l’anello</a:t>
            </a:r>
            <a:r>
              <a:rPr lang="cs-CZ" altLang="cs-CZ" sz="2400" i="1" dirty="0"/>
              <a:t>, </a:t>
            </a:r>
            <a:r>
              <a:rPr lang="cs-CZ" altLang="cs-CZ" sz="2400" i="1" dirty="0">
                <a:solidFill>
                  <a:schemeClr val="tx2">
                    <a:lumMod val="90000"/>
                  </a:schemeClr>
                </a:solidFill>
              </a:rPr>
              <a:t>non a Carla</a:t>
            </a:r>
            <a:r>
              <a:rPr lang="cs-CZ" altLang="cs-CZ" sz="2400" i="1" dirty="0"/>
              <a:t>.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DOMANI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viene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Piero</a:t>
            </a:r>
            <a:r>
              <a:rPr lang="cs-CZ" altLang="cs-CZ" sz="2400" i="1" dirty="0"/>
              <a:t>, </a:t>
            </a:r>
            <a:r>
              <a:rPr lang="cs-CZ" altLang="cs-CZ" sz="2400" i="1" dirty="0">
                <a:solidFill>
                  <a:schemeClr val="tx2">
                    <a:lumMod val="90000"/>
                  </a:schemeClr>
                </a:solidFill>
              </a:rPr>
              <a:t>non </a:t>
            </a:r>
            <a:r>
              <a:rPr lang="cs-CZ" altLang="cs-CZ" sz="2400" i="1" dirty="0" err="1">
                <a:solidFill>
                  <a:schemeClr val="tx2">
                    <a:lumMod val="90000"/>
                  </a:schemeClr>
                </a:solidFill>
              </a:rPr>
              <a:t>oggi</a:t>
            </a:r>
            <a:r>
              <a:rPr lang="cs-CZ" altLang="cs-CZ" sz="2400" i="1" dirty="0"/>
              <a:t>.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4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i="1" dirty="0"/>
              <a:t>A: </a:t>
            </a:r>
            <a:r>
              <a:rPr lang="cs-CZ" altLang="cs-CZ" sz="2400" i="1" dirty="0" err="1"/>
              <a:t>Dovremmo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invitare</a:t>
            </a:r>
            <a:r>
              <a:rPr lang="cs-CZ" altLang="cs-CZ" sz="2400" i="1" dirty="0"/>
              <a:t> </a:t>
            </a:r>
            <a:r>
              <a:rPr lang="cs-CZ" altLang="cs-CZ" sz="2400" i="1" dirty="0">
                <a:solidFill>
                  <a:schemeClr val="tx2">
                    <a:lumMod val="90000"/>
                  </a:schemeClr>
                </a:solidFill>
              </a:rPr>
              <a:t>Giorgio.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i="1" dirty="0"/>
              <a:t>B: </a:t>
            </a:r>
            <a:r>
              <a:rPr lang="cs-CZ" altLang="cs-CZ" sz="2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CARLO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dovremmo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invitare</a:t>
            </a:r>
            <a:r>
              <a:rPr lang="cs-CZ" altLang="cs-CZ" sz="2400" i="1" dirty="0"/>
              <a:t>. </a:t>
            </a:r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68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269DD76-1B9B-4371-818D-C61AF303D926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cs-CZ" altLang="cs-CZ" sz="1400" smtClean="0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D48E6585-6F28-4D98-82B0-5150F68DB0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987675" y="260350"/>
            <a:ext cx="6156325" cy="6346825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 dirty="0"/>
              <a:t>Předložka ano,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ripresa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pronominale</a:t>
            </a:r>
            <a:r>
              <a:rPr lang="cs-CZ" altLang="cs-CZ" sz="2400" i="1" dirty="0"/>
              <a:t> </a:t>
            </a:r>
            <a:r>
              <a:rPr lang="cs-CZ" altLang="cs-CZ" sz="2400" dirty="0"/>
              <a:t>ne</a:t>
            </a:r>
            <a:r>
              <a:rPr lang="cs-CZ" altLang="cs-CZ" sz="2400" i="1" dirty="0"/>
              <a:t>: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 i="1" dirty="0"/>
              <a:t>A: </a:t>
            </a:r>
            <a:r>
              <a:rPr lang="cs-CZ" altLang="cs-CZ" sz="2400" i="1" dirty="0" err="1"/>
              <a:t>Hai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visto</a:t>
            </a:r>
            <a:r>
              <a:rPr lang="cs-CZ" altLang="cs-CZ" sz="2400" i="1" dirty="0"/>
              <a:t> </a:t>
            </a:r>
            <a:r>
              <a:rPr lang="cs-CZ" altLang="cs-CZ" sz="2400" i="1" dirty="0" err="1">
                <a:solidFill>
                  <a:schemeClr val="tx2"/>
                </a:solidFill>
              </a:rPr>
              <a:t>mia</a:t>
            </a:r>
            <a:r>
              <a:rPr lang="cs-CZ" altLang="cs-CZ" sz="2400" i="1" dirty="0">
                <a:solidFill>
                  <a:schemeClr val="tx2"/>
                </a:solidFill>
              </a:rPr>
              <a:t> </a:t>
            </a:r>
            <a:r>
              <a:rPr lang="cs-CZ" altLang="cs-CZ" sz="2400" i="1" dirty="0" err="1">
                <a:solidFill>
                  <a:schemeClr val="tx2"/>
                </a:solidFill>
              </a:rPr>
              <a:t>sorella</a:t>
            </a:r>
            <a:r>
              <a:rPr lang="cs-CZ" altLang="cs-CZ" sz="2400" i="1" dirty="0"/>
              <a:t>.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 i="1" dirty="0"/>
              <a:t>B. </a:t>
            </a:r>
            <a:r>
              <a:rPr lang="cs-CZ" altLang="cs-CZ" sz="2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TUO FRATELLO </a:t>
            </a:r>
            <a:r>
              <a:rPr lang="cs-CZ" altLang="cs-CZ" sz="2400" i="1" dirty="0"/>
              <a:t>ho </a:t>
            </a:r>
            <a:r>
              <a:rPr lang="cs-CZ" altLang="cs-CZ" sz="2400" i="1" dirty="0" err="1"/>
              <a:t>visto</a:t>
            </a:r>
            <a:r>
              <a:rPr lang="cs-CZ" altLang="cs-CZ" sz="2400" i="1" dirty="0"/>
              <a:t>. / *</a:t>
            </a:r>
            <a:r>
              <a:rPr lang="cs-CZ" altLang="cs-CZ" sz="2400" i="1" dirty="0" err="1"/>
              <a:t>l’ho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visto</a:t>
            </a:r>
            <a:r>
              <a:rPr lang="cs-CZ" altLang="cs-CZ" sz="2400" i="1" dirty="0"/>
              <a:t>.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400" i="1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 i="1" dirty="0"/>
              <a:t>A: </a:t>
            </a:r>
            <a:r>
              <a:rPr lang="cs-CZ" altLang="cs-CZ" sz="2400" i="1" dirty="0" err="1"/>
              <a:t>Hai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parlato</a:t>
            </a:r>
            <a:r>
              <a:rPr lang="cs-CZ" altLang="cs-CZ" sz="2400" i="1" dirty="0"/>
              <a:t> </a:t>
            </a:r>
            <a:r>
              <a:rPr lang="cs-CZ" altLang="cs-CZ" sz="2400" i="1" dirty="0">
                <a:solidFill>
                  <a:schemeClr val="tx2"/>
                </a:solidFill>
              </a:rPr>
              <a:t>a </a:t>
            </a:r>
            <a:r>
              <a:rPr lang="cs-CZ" altLang="cs-CZ" sz="2400" i="1" dirty="0" err="1">
                <a:solidFill>
                  <a:schemeClr val="tx2"/>
                </a:solidFill>
              </a:rPr>
              <a:t>mia</a:t>
            </a:r>
            <a:r>
              <a:rPr lang="cs-CZ" altLang="cs-CZ" sz="2400" i="1" dirty="0">
                <a:solidFill>
                  <a:schemeClr val="tx2"/>
                </a:solidFill>
              </a:rPr>
              <a:t> </a:t>
            </a:r>
            <a:r>
              <a:rPr lang="cs-CZ" altLang="cs-CZ" sz="2400" i="1" dirty="0" err="1">
                <a:solidFill>
                  <a:schemeClr val="tx2"/>
                </a:solidFill>
              </a:rPr>
              <a:t>sorella</a:t>
            </a:r>
            <a:r>
              <a:rPr lang="cs-CZ" altLang="cs-CZ" sz="2400" i="1" dirty="0"/>
              <a:t>.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 i="1" dirty="0"/>
              <a:t>B: </a:t>
            </a:r>
            <a:r>
              <a:rPr lang="cs-CZ" altLang="cs-CZ" sz="2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A TUO FRATELLO </a:t>
            </a:r>
            <a:r>
              <a:rPr lang="cs-CZ" altLang="cs-CZ" sz="2400" i="1" dirty="0"/>
              <a:t>ho </a:t>
            </a:r>
            <a:r>
              <a:rPr lang="cs-CZ" altLang="cs-CZ" sz="2400" i="1" dirty="0" err="1"/>
              <a:t>parlato</a:t>
            </a:r>
            <a:r>
              <a:rPr lang="cs-CZ" altLang="cs-CZ" sz="2400" i="1" dirty="0"/>
              <a:t> / *</a:t>
            </a:r>
            <a:r>
              <a:rPr lang="cs-CZ" altLang="cs-CZ" sz="2400" i="1" dirty="0" err="1"/>
              <a:t>gli</a:t>
            </a:r>
            <a:r>
              <a:rPr lang="cs-CZ" altLang="cs-CZ" sz="2400" i="1" dirty="0"/>
              <a:t> ho </a:t>
            </a:r>
            <a:r>
              <a:rPr lang="cs-CZ" altLang="cs-CZ" sz="2400" i="1" dirty="0" err="1"/>
              <a:t>parlato</a:t>
            </a:r>
            <a:r>
              <a:rPr lang="cs-CZ" altLang="cs-CZ" sz="2400" i="1" dirty="0"/>
              <a:t>.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400" i="1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 i="1" dirty="0"/>
              <a:t>A: </a:t>
            </a:r>
            <a:r>
              <a:rPr lang="cs-CZ" altLang="cs-CZ" sz="2400" i="1" dirty="0" err="1"/>
              <a:t>Stavate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discutendo</a:t>
            </a:r>
            <a:r>
              <a:rPr lang="cs-CZ" altLang="cs-CZ" sz="2400" i="1" dirty="0"/>
              <a:t> </a:t>
            </a:r>
            <a:r>
              <a:rPr lang="cs-CZ" altLang="cs-CZ" sz="2400" i="1" dirty="0">
                <a:solidFill>
                  <a:schemeClr val="tx2"/>
                </a:solidFill>
              </a:rPr>
              <a:t>di musica</a:t>
            </a:r>
            <a:r>
              <a:rPr lang="cs-CZ" altLang="cs-CZ" sz="2400" i="1" dirty="0"/>
              <a:t>.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 i="1" dirty="0"/>
              <a:t>B: </a:t>
            </a:r>
            <a:r>
              <a:rPr lang="cs-CZ" altLang="cs-CZ" sz="2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DI FILOSOFIA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stavamo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discutendo</a:t>
            </a:r>
            <a:r>
              <a:rPr lang="cs-CZ" altLang="cs-CZ" sz="2400" i="1" dirty="0"/>
              <a:t> / *ne </a:t>
            </a:r>
            <a:r>
              <a:rPr lang="cs-CZ" altLang="cs-CZ" sz="2400" i="1" dirty="0" err="1"/>
              <a:t>stavamo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discutendo</a:t>
            </a:r>
            <a:r>
              <a:rPr lang="cs-CZ" altLang="cs-CZ" sz="2400" i="1" dirty="0"/>
              <a:t>.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400" i="1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 i="1" dirty="0"/>
              <a:t>A: Ha </a:t>
            </a:r>
            <a:r>
              <a:rPr lang="cs-CZ" altLang="cs-CZ" sz="2400" i="1" dirty="0" err="1"/>
              <a:t>studiato</a:t>
            </a:r>
            <a:r>
              <a:rPr lang="cs-CZ" altLang="cs-CZ" sz="2400" i="1" dirty="0"/>
              <a:t> </a:t>
            </a:r>
            <a:r>
              <a:rPr lang="cs-CZ" altLang="cs-CZ" sz="2400" i="1" dirty="0">
                <a:solidFill>
                  <a:schemeClr val="tx2"/>
                </a:solidFill>
              </a:rPr>
              <a:t>a </a:t>
            </a:r>
            <a:r>
              <a:rPr lang="cs-CZ" altLang="cs-CZ" sz="2400" i="1" dirty="0" err="1">
                <a:solidFill>
                  <a:schemeClr val="tx2"/>
                </a:solidFill>
              </a:rPr>
              <a:t>Udine</a:t>
            </a:r>
            <a:r>
              <a:rPr lang="cs-CZ" altLang="cs-CZ" sz="2400" i="1" dirty="0"/>
              <a:t>.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 i="1" dirty="0"/>
              <a:t>B: </a:t>
            </a:r>
            <a:r>
              <a:rPr lang="cs-CZ" altLang="cs-CZ" sz="2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A PRAGA</a:t>
            </a:r>
            <a:r>
              <a:rPr lang="cs-CZ" altLang="cs-CZ" sz="2400" i="1" dirty="0"/>
              <a:t> ha </a:t>
            </a:r>
            <a:r>
              <a:rPr lang="cs-CZ" altLang="cs-CZ" sz="2400" i="1" dirty="0" err="1"/>
              <a:t>studiato</a:t>
            </a:r>
            <a:r>
              <a:rPr lang="cs-CZ" altLang="cs-CZ" sz="2400" i="1" dirty="0"/>
              <a:t> / * </a:t>
            </a:r>
            <a:r>
              <a:rPr lang="cs-CZ" altLang="cs-CZ" sz="2400" i="1" dirty="0" err="1"/>
              <a:t>ci</a:t>
            </a:r>
            <a:r>
              <a:rPr lang="cs-CZ" altLang="cs-CZ" sz="2400" i="1" dirty="0"/>
              <a:t> ha </a:t>
            </a:r>
            <a:r>
              <a:rPr lang="cs-CZ" altLang="cs-CZ" sz="2400" i="1" dirty="0" err="1"/>
              <a:t>studiato</a:t>
            </a:r>
            <a:r>
              <a:rPr lang="cs-CZ" altLang="cs-CZ" sz="2400" i="1" dirty="0"/>
              <a:t>.</a:t>
            </a:r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7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Zástupný symbol pro obsah 2"/>
          <p:cNvSpPr>
            <a:spLocks noGrp="1"/>
          </p:cNvSpPr>
          <p:nvPr>
            <p:ph idx="1"/>
          </p:nvPr>
        </p:nvSpPr>
        <p:spPr>
          <a:xfrm>
            <a:off x="2819400" y="549275"/>
            <a:ext cx="6096000" cy="5975350"/>
          </a:xfrm>
        </p:spPr>
        <p:txBody>
          <a:bodyPr/>
          <a:lstStyle/>
          <a:p>
            <a:pPr eaLnBrk="1" hangingPunct="1"/>
            <a:endParaRPr lang="cs-CZ" altLang="cs-CZ" smtClean="0"/>
          </a:p>
          <a:p>
            <a:pPr eaLnBrk="1" hangingPunct="1"/>
            <a:r>
              <a:rPr lang="cs-CZ" altLang="cs-CZ" smtClean="0"/>
              <a:t>dislokovat lze více větných členů x u antepozice není možné – fokalizovat lze jen jeden člen:</a:t>
            </a:r>
            <a:endParaRPr lang="cs-CZ" altLang="cs-CZ" i="1" smtClean="0"/>
          </a:p>
          <a:p>
            <a:pPr eaLnBrk="1" hangingPunct="1"/>
            <a:endParaRPr lang="cs-CZ" altLang="cs-CZ" i="1" smtClean="0"/>
          </a:p>
          <a:p>
            <a:pPr eaLnBrk="1" hangingPunct="1"/>
            <a:r>
              <a:rPr lang="cs-CZ" altLang="cs-CZ" i="1" smtClean="0">
                <a:solidFill>
                  <a:srgbClr val="FFFF00"/>
                </a:solidFill>
              </a:rPr>
              <a:t>Piero, a Maria, l</a:t>
            </a:r>
            <a:r>
              <a:rPr lang="it-IT" altLang="cs-CZ" i="1" smtClean="0">
                <a:solidFill>
                  <a:srgbClr val="FFFF00"/>
                </a:solidFill>
              </a:rPr>
              <a:t>’anello</a:t>
            </a:r>
            <a:r>
              <a:rPr lang="it-IT" altLang="cs-CZ" i="1" smtClean="0"/>
              <a:t>, non glielo vuole dare.</a:t>
            </a:r>
            <a:r>
              <a:rPr lang="it-IT" altLang="cs-CZ" smtClean="0"/>
              <a:t> </a:t>
            </a:r>
            <a:r>
              <a:rPr lang="cs-CZ" altLang="cs-CZ" smtClean="0"/>
              <a:t>- dislokace</a:t>
            </a:r>
          </a:p>
          <a:p>
            <a:pPr eaLnBrk="1" hangingPunct="1"/>
            <a:r>
              <a:rPr lang="it-IT" altLang="cs-CZ" i="1" smtClean="0"/>
              <a:t>* PIERO, LA TORTA, ha portato.</a:t>
            </a:r>
            <a:endParaRPr lang="cs-CZ" altLang="cs-CZ" i="1" smtClean="0"/>
          </a:p>
          <a:p>
            <a:endParaRPr lang="cs-CZ" altLang="cs-CZ" smtClean="0"/>
          </a:p>
        </p:txBody>
      </p:sp>
      <p:sp>
        <p:nvSpPr>
          <p:cNvPr id="11267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0BC9C82-BF82-41BA-AC65-C27A2962264C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cs-CZ" altLang="cs-CZ" sz="1400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81C9B13-3F18-462C-881A-DE10148F58F5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cs-CZ" altLang="cs-CZ" sz="1400" smtClean="0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17639BC1-4297-4CC0-AD12-20D426B686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549275"/>
            <a:ext cx="8447087" cy="5903913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dirty="0"/>
              <a:t>podmět vždy </a:t>
            </a:r>
            <a:r>
              <a:rPr lang="cs-CZ" altLang="cs-CZ" sz="2400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postverbální</a:t>
            </a:r>
            <a:r>
              <a:rPr lang="cs-CZ" altLang="cs-CZ" sz="2400" dirty="0"/>
              <a:t>:</a:t>
            </a:r>
            <a:endParaRPr lang="it-IT" altLang="cs-CZ" sz="24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4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400" i="1" dirty="0"/>
              <a:t>IL DOLCE, porta, </a:t>
            </a:r>
            <a:r>
              <a:rPr lang="it-IT" altLang="cs-CZ" sz="2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Giorgio</a:t>
            </a:r>
            <a:r>
              <a:rPr lang="it-IT" altLang="cs-CZ" sz="2400" i="1" dirty="0"/>
              <a:t>. / * IL DOLCE, Giorgio, porta.</a:t>
            </a:r>
            <a:endParaRPr lang="it-IT" altLang="cs-CZ" sz="24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4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4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400" dirty="0" err="1"/>
              <a:t>preverb</a:t>
            </a:r>
            <a:r>
              <a:rPr lang="cs-CZ" altLang="cs-CZ" sz="2400" dirty="0" err="1"/>
              <a:t>ální</a:t>
            </a:r>
            <a:r>
              <a:rPr lang="cs-CZ" altLang="cs-CZ" sz="2400" dirty="0"/>
              <a:t> pozice možná jen s rozvitým větným členem: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4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i="1" dirty="0"/>
              <a:t>UN COMPUTER, </a:t>
            </a:r>
            <a:r>
              <a:rPr lang="cs-CZ" altLang="cs-CZ" sz="2400" i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mio</a:t>
            </a:r>
            <a:r>
              <a:rPr lang="cs-CZ" altLang="cs-CZ" sz="2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cs-CZ" altLang="cs-CZ" sz="2400" i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fratello</a:t>
            </a:r>
            <a:r>
              <a:rPr lang="cs-CZ" altLang="cs-CZ" sz="2400" i="1" dirty="0"/>
              <a:t>, </a:t>
            </a:r>
            <a:r>
              <a:rPr lang="it-IT" altLang="cs-CZ" sz="2400" i="1" dirty="0"/>
              <a:t>si è portato dall’America.</a:t>
            </a:r>
            <a:endParaRPr lang="cs-CZ" altLang="cs-CZ" sz="24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4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4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dirty="0"/>
              <a:t>v hovorové řeči – možné i s </a:t>
            </a:r>
            <a:r>
              <a:rPr lang="cs-CZ" altLang="cs-CZ" sz="2400" i="1" dirty="0" err="1"/>
              <a:t>ripresa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pronominale</a:t>
            </a:r>
            <a:r>
              <a:rPr lang="cs-CZ" altLang="cs-CZ" sz="2400" dirty="0"/>
              <a:t>: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4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i="1" dirty="0"/>
              <a:t>A GIORGIO, </a:t>
            </a:r>
            <a:r>
              <a:rPr lang="cs-CZ" altLang="cs-CZ" sz="2400" i="1" dirty="0" err="1"/>
              <a:t>dovevi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proporlo</a:t>
            </a:r>
            <a:r>
              <a:rPr lang="cs-CZ" altLang="cs-CZ" sz="2400" i="1" dirty="0"/>
              <a:t> / </a:t>
            </a:r>
            <a:r>
              <a:rPr lang="cs-CZ" altLang="cs-CZ" sz="2400" i="1" dirty="0" err="1"/>
              <a:t>propor</a:t>
            </a:r>
            <a:r>
              <a:rPr lang="cs-CZ" altLang="cs-CZ" sz="2400" i="1" dirty="0" err="1">
                <a:solidFill>
                  <a:srgbClr val="FFFF00"/>
                </a:solidFill>
              </a:rPr>
              <a:t>glielo</a:t>
            </a:r>
            <a:r>
              <a:rPr lang="cs-CZ" altLang="cs-CZ" sz="2400" i="1" dirty="0"/>
              <a:t> / ?? </a:t>
            </a:r>
            <a:r>
              <a:rPr lang="cs-CZ" altLang="cs-CZ" sz="2400" i="1" dirty="0" err="1"/>
              <a:t>proporgli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questo</a:t>
            </a:r>
            <a:r>
              <a:rPr lang="cs-CZ" altLang="cs-CZ" sz="2400" i="1" dirty="0"/>
              <a:t>.</a:t>
            </a:r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88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EB8B37A-38D9-417E-96DD-93FB7332A94E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cs-CZ" altLang="cs-CZ" sz="1400" smtClean="0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895C968B-1F2C-4BEA-8F7D-C34EFB7045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476250"/>
            <a:ext cx="8520112" cy="638175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200" b="1" dirty="0">
                <a:solidFill>
                  <a:schemeClr val="tx2"/>
                </a:solidFill>
              </a:rPr>
              <a:t>                        </a:t>
            </a:r>
            <a:r>
              <a:rPr lang="it-IT" altLang="cs-CZ" sz="2200" b="1" dirty="0">
                <a:solidFill>
                  <a:srgbClr val="FFC000"/>
                </a:solidFill>
              </a:rPr>
              <a:t>2. ANAFORICKÁ ANTEPOZICE</a:t>
            </a:r>
            <a:r>
              <a:rPr lang="it-IT" altLang="cs-CZ" sz="2200" dirty="0">
                <a:solidFill>
                  <a:srgbClr val="FFC000"/>
                </a:solidFill>
              </a:rPr>
              <a:t> </a:t>
            </a:r>
            <a:endParaRPr lang="cs-CZ" altLang="cs-CZ" sz="2200" dirty="0">
              <a:solidFill>
                <a:srgbClr val="FFC000"/>
              </a:solidFill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200" dirty="0">
              <a:solidFill>
                <a:srgbClr val="FFC000"/>
              </a:solidFill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200" dirty="0"/>
              <a:t>(</a:t>
            </a:r>
            <a:r>
              <a:rPr lang="it-IT" altLang="cs-CZ" sz="2200" i="1" dirty="0"/>
              <a:t>anteposizione anaforica</a:t>
            </a:r>
            <a:r>
              <a:rPr lang="it-IT" altLang="cs-CZ" sz="2200" dirty="0"/>
              <a:t>, </a:t>
            </a:r>
            <a:r>
              <a:rPr lang="it-IT" altLang="cs-CZ" sz="2200" dirty="0" err="1"/>
              <a:t>Hampl</a:t>
            </a:r>
            <a:r>
              <a:rPr lang="it-IT" altLang="cs-CZ" sz="2200" dirty="0"/>
              <a:t>.: </a:t>
            </a:r>
            <a:r>
              <a:rPr lang="it-IT" altLang="cs-CZ" sz="2200" i="1" dirty="0" err="1"/>
              <a:t>anaforické</a:t>
            </a:r>
            <a:r>
              <a:rPr lang="it-IT" altLang="cs-CZ" sz="2200" i="1" dirty="0"/>
              <a:t> </a:t>
            </a:r>
            <a:r>
              <a:rPr lang="it-IT" altLang="cs-CZ" sz="2200" i="1" dirty="0" err="1"/>
              <a:t>předsunutí</a:t>
            </a:r>
            <a:r>
              <a:rPr lang="it-IT" altLang="cs-CZ" sz="2200" dirty="0"/>
              <a:t>)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200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200" i="1" dirty="0"/>
              <a:t>“Rispetto alla </a:t>
            </a:r>
            <a:r>
              <a:rPr lang="cs-CZ" altLang="cs-CZ" sz="2200" i="1" dirty="0" err="1"/>
              <a:t>topicalizzazione</a:t>
            </a:r>
            <a:r>
              <a:rPr lang="cs-CZ" altLang="cs-CZ" sz="2200" i="1" dirty="0"/>
              <a:t>, </a:t>
            </a:r>
            <a:r>
              <a:rPr lang="cs-CZ" altLang="cs-CZ" sz="2200" i="1" dirty="0" err="1"/>
              <a:t>nell’anteposizione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anaforica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manca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il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rilievo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intonativo</a:t>
            </a:r>
            <a:r>
              <a:rPr lang="cs-CZ" altLang="cs-CZ" sz="2200" i="1" dirty="0"/>
              <a:t> (</a:t>
            </a:r>
            <a:r>
              <a:rPr lang="cs-CZ" altLang="cs-CZ" sz="2200" i="1" dirty="0" err="1"/>
              <a:t>l’intonazione</a:t>
            </a:r>
            <a:r>
              <a:rPr lang="cs-CZ" altLang="cs-CZ" sz="2200" i="1" dirty="0"/>
              <a:t> è la </a:t>
            </a:r>
            <a:r>
              <a:rPr lang="cs-CZ" altLang="cs-CZ" sz="2200" i="1" dirty="0" err="1"/>
              <a:t>stessa</a:t>
            </a:r>
            <a:r>
              <a:rPr lang="cs-CZ" altLang="cs-CZ" sz="2200" i="1" dirty="0"/>
              <a:t> che </a:t>
            </a:r>
            <a:r>
              <a:rPr lang="cs-CZ" altLang="cs-CZ" sz="2200" i="1" dirty="0" err="1"/>
              <a:t>nella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dislocazione</a:t>
            </a:r>
            <a:r>
              <a:rPr lang="cs-CZ" altLang="cs-CZ" sz="2200" i="1" dirty="0"/>
              <a:t>) e </a:t>
            </a:r>
            <a:r>
              <a:rPr lang="cs-CZ" altLang="cs-CZ" sz="2200" i="1" dirty="0" err="1"/>
              <a:t>manca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il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valore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pragmatico</a:t>
            </a:r>
            <a:r>
              <a:rPr lang="cs-CZ" altLang="cs-CZ" sz="2200" i="1" dirty="0"/>
              <a:t> di </a:t>
            </a:r>
            <a:r>
              <a:rPr lang="cs-CZ" altLang="cs-CZ" sz="2200" i="1" dirty="0" err="1"/>
              <a:t>contrasto</a:t>
            </a:r>
            <a:r>
              <a:rPr lang="cs-CZ" altLang="cs-CZ" sz="2200" i="1" dirty="0"/>
              <a:t> con </a:t>
            </a:r>
            <a:r>
              <a:rPr lang="cs-CZ" altLang="cs-CZ" sz="2200" i="1" dirty="0" err="1"/>
              <a:t>il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contesto</a:t>
            </a:r>
            <a:r>
              <a:rPr lang="cs-CZ" altLang="cs-CZ" sz="2200" i="1" dirty="0"/>
              <a:t>: la </a:t>
            </a:r>
            <a:r>
              <a:rPr lang="cs-CZ" altLang="cs-CZ" sz="2200" i="1" dirty="0" err="1"/>
              <a:t>funzione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dell’anteposizione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anaforica</a:t>
            </a:r>
            <a:r>
              <a:rPr lang="cs-CZ" altLang="cs-CZ" sz="2200" i="1" dirty="0"/>
              <a:t> è </a:t>
            </a:r>
            <a:r>
              <a:rPr lang="cs-CZ" altLang="cs-CZ" sz="2200" i="1" dirty="0" err="1"/>
              <a:t>infatti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quella</a:t>
            </a:r>
            <a:r>
              <a:rPr lang="cs-CZ" altLang="cs-CZ" sz="2200" i="1" dirty="0"/>
              <a:t> di </a:t>
            </a:r>
            <a:r>
              <a:rPr lang="cs-CZ" altLang="cs-CZ" sz="2200" i="1" dirty="0" err="1"/>
              <a:t>sottolineare</a:t>
            </a:r>
            <a:r>
              <a:rPr lang="cs-CZ" altLang="cs-CZ" sz="2200" i="1" dirty="0"/>
              <a:t> la </a:t>
            </a:r>
            <a:r>
              <a:rPr lang="cs-CZ" altLang="cs-CZ" sz="2200" i="1" dirty="0" err="1"/>
              <a:t>relazione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del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sintagma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anteposto</a:t>
            </a:r>
            <a:r>
              <a:rPr lang="cs-CZ" altLang="cs-CZ" sz="2200" i="1" dirty="0"/>
              <a:t> con </a:t>
            </a:r>
            <a:r>
              <a:rPr lang="cs-CZ" altLang="cs-CZ" sz="2200" i="1" dirty="0" err="1"/>
              <a:t>un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sintagma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già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citato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nel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discorso</a:t>
            </a:r>
            <a:r>
              <a:rPr lang="cs-CZ" altLang="cs-CZ" sz="2200" i="1" dirty="0"/>
              <a:t>.” (GGIC, I, p. 140) 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200" dirty="0"/>
              <a:t> 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200" dirty="0"/>
              <a:t>Syntakticky se podobá kontrastivní antepozici, ale pragmaticky 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200" dirty="0"/>
              <a:t>spíš levé dislokaci: jde o </a:t>
            </a:r>
            <a:r>
              <a:rPr lang="cs-CZ" altLang="cs-CZ" sz="2200" dirty="0">
                <a:solidFill>
                  <a:srgbClr val="FFFF00"/>
                </a:solidFill>
              </a:rPr>
              <a:t>TEMATIZACI.</a:t>
            </a:r>
          </a:p>
          <a:p>
            <a:pPr eaLnBrk="1" hangingPunct="1">
              <a:lnSpc>
                <a:spcPct val="90000"/>
              </a:lnSpc>
              <a:defRPr/>
            </a:pPr>
            <a:endParaRPr lang="cs-CZ" altLang="cs-CZ" sz="2200" i="1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7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4CE6E5F-E06F-4812-A7C1-10AA9F5CF1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4438" y="836613"/>
            <a:ext cx="6551612" cy="5259387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i="1" dirty="0"/>
              <a:t>(Hanno </a:t>
            </a:r>
            <a:r>
              <a:rPr lang="cs-CZ" altLang="cs-CZ" sz="2400" i="1" dirty="0" err="1"/>
              <a:t>proposto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le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elezioni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anticipate</a:t>
            </a:r>
            <a:r>
              <a:rPr lang="cs-CZ" altLang="cs-CZ" sz="2400" i="1" dirty="0"/>
              <a:t>.)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La </a:t>
            </a:r>
            <a:r>
              <a:rPr lang="cs-CZ" altLang="cs-CZ" sz="2400" i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stessa</a:t>
            </a:r>
            <a:r>
              <a:rPr lang="cs-CZ" altLang="cs-CZ" sz="2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cs-CZ" altLang="cs-CZ" sz="2400" i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proposta</a:t>
            </a:r>
            <a:r>
              <a:rPr lang="cs-CZ" altLang="cs-CZ" sz="2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cs-CZ" altLang="cs-CZ" sz="2400" i="1" dirty="0" err="1"/>
              <a:t>fece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poi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il</a:t>
            </a:r>
            <a:r>
              <a:rPr lang="cs-CZ" altLang="cs-CZ" sz="2400" i="1" dirty="0"/>
              <a:t> partito socialista. 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400" i="1" dirty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……</a:t>
            </a:r>
            <a:r>
              <a:rPr lang="cs-CZ" altLang="cs-CZ" sz="2400" i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Uguale</a:t>
            </a:r>
            <a:r>
              <a:rPr lang="cs-CZ" altLang="cs-CZ" sz="2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cs-CZ" altLang="cs-CZ" sz="2400" i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sorte</a:t>
            </a:r>
            <a:r>
              <a:rPr lang="cs-CZ" altLang="cs-CZ" sz="2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cs-CZ" altLang="cs-CZ" sz="2400" i="1" dirty="0" err="1"/>
              <a:t>ebbe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il</a:t>
            </a:r>
            <a:r>
              <a:rPr lang="cs-CZ" altLang="cs-CZ" sz="2400" i="1" dirty="0"/>
              <a:t> vicepresidente.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400" i="1" dirty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     Di </a:t>
            </a:r>
            <a:r>
              <a:rPr lang="cs-CZ" altLang="cs-CZ" sz="2400" i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qualcosa</a:t>
            </a:r>
            <a:r>
              <a:rPr lang="cs-CZ" altLang="cs-CZ" sz="2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cs-CZ" altLang="cs-CZ" sz="2400" i="1" dirty="0" err="1"/>
              <a:t>avrete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parlato</a:t>
            </a:r>
            <a:r>
              <a:rPr lang="cs-CZ" altLang="cs-CZ" sz="2400" i="1" dirty="0"/>
              <a:t>.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400" i="1" dirty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   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i="1" dirty="0"/>
              <a:t>     (</a:t>
            </a:r>
            <a:r>
              <a:rPr lang="cs-CZ" altLang="cs-CZ" sz="2400" i="1" dirty="0" err="1"/>
              <a:t>Gli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hanno</a:t>
            </a:r>
            <a:r>
              <a:rPr lang="cs-CZ" altLang="cs-CZ" sz="2400" i="1" dirty="0"/>
              <a:t> detto di </a:t>
            </a:r>
            <a:r>
              <a:rPr lang="cs-CZ" altLang="cs-CZ" sz="2400" i="1" dirty="0" err="1"/>
              <a:t>presentarsi</a:t>
            </a:r>
            <a:r>
              <a:rPr lang="cs-CZ" altLang="cs-CZ" sz="2400" i="1" dirty="0"/>
              <a:t>).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   </a:t>
            </a:r>
            <a:r>
              <a:rPr lang="cs-CZ" altLang="cs-CZ" sz="2400" i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Il</a:t>
            </a:r>
            <a:r>
              <a:rPr lang="cs-CZ" altLang="cs-CZ" sz="2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che </a:t>
            </a:r>
            <a:r>
              <a:rPr lang="cs-CZ" altLang="cs-CZ" sz="2400" i="1" dirty="0" err="1"/>
              <a:t>fece</a:t>
            </a:r>
            <a:r>
              <a:rPr lang="cs-CZ" altLang="cs-CZ" sz="2400" i="1" dirty="0"/>
              <a:t> non senza </a:t>
            </a:r>
            <a:r>
              <a:rPr lang="cs-CZ" altLang="cs-CZ" sz="2400" i="1" dirty="0" err="1"/>
              <a:t>qualche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esitazione</a:t>
            </a:r>
            <a:r>
              <a:rPr lang="cs-CZ" altLang="cs-CZ" sz="2400" i="1" dirty="0"/>
              <a:t>.</a:t>
            </a:r>
          </a:p>
          <a:p>
            <a:pPr>
              <a:defRPr/>
            </a:pPr>
            <a:endParaRPr lang="cs-CZ" dirty="0"/>
          </a:p>
        </p:txBody>
      </p:sp>
      <p:sp>
        <p:nvSpPr>
          <p:cNvPr id="17411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C40E853-1C11-4029-879A-712A3767778E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cs-CZ" altLang="cs-CZ" sz="1400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91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BF56174-2921-464F-AD40-115ADB13B89E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cs-CZ" altLang="cs-CZ" sz="1400" smtClean="0"/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99C991FD-2911-422C-BDB6-BE25239295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627313" y="333375"/>
            <a:ext cx="6361112" cy="6407150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200" b="1" dirty="0">
                <a:solidFill>
                  <a:srgbClr val="FFC000"/>
                </a:solidFill>
              </a:rPr>
              <a:t>FRASI SCISSE</a:t>
            </a:r>
            <a:r>
              <a:rPr lang="cs-CZ" altLang="cs-CZ" sz="2200" dirty="0">
                <a:solidFill>
                  <a:srgbClr val="FFC000"/>
                </a:solidFill>
              </a:rPr>
              <a:t> </a:t>
            </a:r>
            <a:r>
              <a:rPr lang="cs-CZ" altLang="cs-CZ" sz="2200" dirty="0"/>
              <a:t>(vytýkací vazby) = REMATIZACE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2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200" dirty="0"/>
              <a:t>věta řídící (</a:t>
            </a:r>
            <a:r>
              <a:rPr lang="cs-CZ" altLang="cs-CZ" sz="2200" dirty="0" err="1"/>
              <a:t>essere</a:t>
            </a:r>
            <a:r>
              <a:rPr lang="cs-CZ" altLang="cs-CZ" sz="2200" dirty="0"/>
              <a:t> + zdůrazňovaný člen)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200" dirty="0"/>
              <a:t>+ věta závislá (tzv. </a:t>
            </a:r>
            <a:r>
              <a:rPr lang="cs-CZ" altLang="cs-CZ" sz="2200" i="1" dirty="0" err="1"/>
              <a:t>pseudorelativa</a:t>
            </a:r>
            <a:r>
              <a:rPr lang="cs-CZ" altLang="cs-CZ" sz="2200" dirty="0"/>
              <a:t>)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2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200" dirty="0"/>
              <a:t>        a) </a:t>
            </a:r>
            <a:r>
              <a:rPr lang="cs-CZ" altLang="cs-CZ" sz="2200" i="1" dirty="0" err="1">
                <a:solidFill>
                  <a:srgbClr val="FFC000"/>
                </a:solidFill>
              </a:rPr>
              <a:t>Siete</a:t>
            </a:r>
            <a:r>
              <a:rPr lang="cs-CZ" altLang="cs-CZ" sz="2200" i="1" dirty="0">
                <a:solidFill>
                  <a:srgbClr val="FFC000"/>
                </a:solidFill>
              </a:rPr>
              <a:t> VOI che </a:t>
            </a:r>
            <a:r>
              <a:rPr lang="cs-CZ" altLang="cs-CZ" sz="2200" i="1" dirty="0" err="1"/>
              <a:t>avete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invitato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Piero</a:t>
            </a:r>
            <a:r>
              <a:rPr lang="cs-CZ" altLang="cs-CZ" sz="2200" i="1" dirty="0"/>
              <a:t>.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200" i="1" dirty="0">
                <a:solidFill>
                  <a:srgbClr val="92D050"/>
                </a:solidFill>
              </a:rPr>
              <a:t>        	</a:t>
            </a:r>
            <a:r>
              <a:rPr lang="cs-CZ" altLang="cs-CZ" sz="2200" i="1" dirty="0">
                <a:solidFill>
                  <a:srgbClr val="FFC000"/>
                </a:solidFill>
              </a:rPr>
              <a:t>Sono LE FIGLIE che </a:t>
            </a:r>
            <a:r>
              <a:rPr lang="cs-CZ" altLang="cs-CZ" sz="2200" i="1" dirty="0" err="1"/>
              <a:t>hai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visto</a:t>
            </a:r>
            <a:r>
              <a:rPr lang="cs-CZ" altLang="cs-CZ" sz="2200" i="1" dirty="0"/>
              <a:t>.</a:t>
            </a:r>
            <a:endParaRPr lang="it-IT" altLang="cs-CZ" sz="22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2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200" dirty="0"/>
              <a:t>        </a:t>
            </a:r>
            <a:r>
              <a:rPr lang="it-IT" altLang="cs-CZ" sz="2200" dirty="0"/>
              <a:t>b) </a:t>
            </a:r>
            <a:r>
              <a:rPr lang="it-IT" altLang="cs-CZ" sz="2200" i="1" dirty="0">
                <a:solidFill>
                  <a:srgbClr val="FFC000"/>
                </a:solidFill>
              </a:rPr>
              <a:t>È A PIERO che </a:t>
            </a:r>
            <a:r>
              <a:rPr lang="it-IT" altLang="cs-CZ" sz="2200" i="1" dirty="0"/>
              <a:t>vorrei darlo.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2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	</a:t>
            </a:r>
            <a:r>
              <a:rPr lang="it-IT" altLang="cs-CZ" sz="2200" i="1" dirty="0">
                <a:solidFill>
                  <a:srgbClr val="FFC000"/>
                </a:solidFill>
              </a:rPr>
              <a:t>È ALTO che </a:t>
            </a:r>
            <a:r>
              <a:rPr lang="it-IT" altLang="cs-CZ" sz="2200" i="1" dirty="0"/>
              <a:t>è diventato.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2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	</a:t>
            </a:r>
            <a:r>
              <a:rPr lang="it-IT" altLang="cs-CZ" sz="2200" i="1" dirty="0">
                <a:solidFill>
                  <a:srgbClr val="FFC000"/>
                </a:solidFill>
              </a:rPr>
              <a:t>È DOMANI che </a:t>
            </a:r>
            <a:r>
              <a:rPr lang="it-IT" altLang="cs-CZ" sz="2200" i="1" dirty="0"/>
              <a:t>deve partire.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2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	</a:t>
            </a:r>
            <a:r>
              <a:rPr lang="it-IT" altLang="cs-CZ" sz="2200" i="1" dirty="0">
                <a:solidFill>
                  <a:srgbClr val="FFC000"/>
                </a:solidFill>
              </a:rPr>
              <a:t>È LEGGENDO molto che </a:t>
            </a:r>
            <a:r>
              <a:rPr lang="it-IT" altLang="cs-CZ" sz="2200" i="1" dirty="0"/>
              <a:t>si diventa colti. </a:t>
            </a:r>
            <a:endParaRPr lang="cs-CZ" altLang="cs-CZ" sz="22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2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200" i="1" dirty="0"/>
              <a:t>        </a:t>
            </a:r>
            <a:r>
              <a:rPr lang="cs-CZ" altLang="cs-CZ" sz="2200" i="1" dirty="0" err="1"/>
              <a:t>Essere</a:t>
            </a:r>
            <a:r>
              <a:rPr lang="cs-CZ" altLang="cs-CZ" sz="2200" dirty="0"/>
              <a:t> se shoduje se SN bez předložky,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200" dirty="0"/>
              <a:t>        jinak ve 3. os. </a:t>
            </a:r>
            <a:r>
              <a:rPr lang="cs-CZ" altLang="cs-CZ" sz="2200" dirty="0" err="1"/>
              <a:t>sg</a:t>
            </a:r>
            <a:r>
              <a:rPr lang="cs-CZ" altLang="cs-CZ" sz="2200" dirty="0"/>
              <a:t>.</a:t>
            </a:r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64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becná">
  <a:themeElements>
    <a:clrScheme name="Obecná 1">
      <a:dk1>
        <a:srgbClr val="800000"/>
      </a:dk1>
      <a:lt1>
        <a:srgbClr val="FFFFFF"/>
      </a:lt1>
      <a:dk2>
        <a:srgbClr val="000000"/>
      </a:dk2>
      <a:lt2>
        <a:srgbClr val="FFFFCC"/>
      </a:lt2>
      <a:accent1>
        <a:srgbClr val="777777"/>
      </a:accent1>
      <a:accent2>
        <a:srgbClr val="0033CC"/>
      </a:accent2>
      <a:accent3>
        <a:srgbClr val="AAAAAA"/>
      </a:accent3>
      <a:accent4>
        <a:srgbClr val="DADADA"/>
      </a:accent4>
      <a:accent5>
        <a:srgbClr val="BDBDBD"/>
      </a:accent5>
      <a:accent6>
        <a:srgbClr val="002DB9"/>
      </a:accent6>
      <a:hlink>
        <a:srgbClr val="800000"/>
      </a:hlink>
      <a:folHlink>
        <a:srgbClr val="660066"/>
      </a:folHlink>
    </a:clrScheme>
    <a:fontScheme name="Obecná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Obecná 1">
        <a:dk1>
          <a:srgbClr val="800000"/>
        </a:dk1>
        <a:lt1>
          <a:srgbClr val="FFFFFF"/>
        </a:lt1>
        <a:dk2>
          <a:srgbClr val="000000"/>
        </a:dk2>
        <a:lt2>
          <a:srgbClr val="FFFFCC"/>
        </a:lt2>
        <a:accent1>
          <a:srgbClr val="777777"/>
        </a:accent1>
        <a:accent2>
          <a:srgbClr val="0033CC"/>
        </a:accent2>
        <a:accent3>
          <a:srgbClr val="AAAAAA"/>
        </a:accent3>
        <a:accent4>
          <a:srgbClr val="DADADA"/>
        </a:accent4>
        <a:accent5>
          <a:srgbClr val="BDBDBD"/>
        </a:accent5>
        <a:accent6>
          <a:srgbClr val="002DB9"/>
        </a:accent6>
        <a:hlink>
          <a:srgbClr val="800000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becná 2">
        <a:dk1>
          <a:srgbClr val="009999"/>
        </a:dk1>
        <a:lt1>
          <a:srgbClr val="FFFFFF"/>
        </a:lt1>
        <a:dk2>
          <a:srgbClr val="336699"/>
        </a:dk2>
        <a:lt2>
          <a:srgbClr val="010000"/>
        </a:lt2>
        <a:accent1>
          <a:srgbClr val="CCECFF"/>
        </a:accent1>
        <a:accent2>
          <a:srgbClr val="FFFFCC"/>
        </a:accent2>
        <a:accent3>
          <a:srgbClr val="FFFFFF"/>
        </a:accent3>
        <a:accent4>
          <a:srgbClr val="008282"/>
        </a:accent4>
        <a:accent5>
          <a:srgbClr val="E2F4FF"/>
        </a:accent5>
        <a:accent6>
          <a:srgbClr val="E7E7B9"/>
        </a:accent6>
        <a:hlink>
          <a:srgbClr val="FF9966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becná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Úvod do italské syntaxe</Template>
  <TotalTime>1312</TotalTime>
  <Words>788</Words>
  <Application>Microsoft Office PowerPoint</Application>
  <PresentationFormat>Předvádění na obrazovce (4:3)</PresentationFormat>
  <Paragraphs>182</Paragraphs>
  <Slides>15</Slides>
  <Notes>5</Notes>
  <HiddenSlides>0</HiddenSlides>
  <MMClips>15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0" baseType="lpstr">
      <vt:lpstr>Times New Roman</vt:lpstr>
      <vt:lpstr>Arial</vt:lpstr>
      <vt:lpstr>Arial Narrow</vt:lpstr>
      <vt:lpstr>Wingdings</vt:lpstr>
      <vt:lpstr>Obecná</vt:lpstr>
      <vt:lpstr>          Příznakový slovosled – 2. část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Příznakový slovosled – 2. část</dc:title>
  <dc:creator>Zorka</dc:creator>
  <cp:lastModifiedBy>FFUK</cp:lastModifiedBy>
  <cp:revision>40</cp:revision>
  <dcterms:created xsi:type="dcterms:W3CDTF">2014-02-13T21:03:10Z</dcterms:created>
  <dcterms:modified xsi:type="dcterms:W3CDTF">2020-04-20T17:49:33Z</dcterms:modified>
</cp:coreProperties>
</file>