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5" r:id="rId7"/>
    <p:sldId id="266" r:id="rId8"/>
    <p:sldId id="259" r:id="rId9"/>
    <p:sldId id="257" r:id="rId10"/>
    <p:sldId id="258" r:id="rId11"/>
    <p:sldId id="272" r:id="rId12"/>
    <p:sldId id="273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6" r:id="rId21"/>
    <p:sldId id="283" r:id="rId22"/>
    <p:sldId id="285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9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2BFF-33B9-401A-8F56-18E15435FAE3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948F-629C-4A0F-90FA-DB30BACAF1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787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2BFF-33B9-401A-8F56-18E15435FAE3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948F-629C-4A0F-90FA-DB30BACAF1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90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2BFF-33B9-401A-8F56-18E15435FAE3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948F-629C-4A0F-90FA-DB30BACAF1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10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2BFF-33B9-401A-8F56-18E15435FAE3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948F-629C-4A0F-90FA-DB30BACAF1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64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2BFF-33B9-401A-8F56-18E15435FAE3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948F-629C-4A0F-90FA-DB30BACAF1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1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2BFF-33B9-401A-8F56-18E15435FAE3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948F-629C-4A0F-90FA-DB30BACAF1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02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2BFF-33B9-401A-8F56-18E15435FAE3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948F-629C-4A0F-90FA-DB30BACAF1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6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2BFF-33B9-401A-8F56-18E15435FAE3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948F-629C-4A0F-90FA-DB30BACAF1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00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2BFF-33B9-401A-8F56-18E15435FAE3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948F-629C-4A0F-90FA-DB30BACAF1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785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2BFF-33B9-401A-8F56-18E15435FAE3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948F-629C-4A0F-90FA-DB30BACAF1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18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2BFF-33B9-401A-8F56-18E15435FAE3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948F-629C-4A0F-90FA-DB30BACAF1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738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32BFF-33B9-401A-8F56-18E15435FAE3}" type="datetimeFigureOut">
              <a:rPr lang="cs-CZ" smtClean="0"/>
              <a:t>26.04.2021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5948F-629C-4A0F-90FA-DB30BACAF1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930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Methods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Statistical</a:t>
            </a:r>
            <a:r>
              <a:rPr lang="cs-CZ" dirty="0"/>
              <a:t> Inference</a:t>
            </a:r>
          </a:p>
        </p:txBody>
      </p:sp>
    </p:spTree>
    <p:extLst>
      <p:ext uri="{BB962C8B-B14F-4D97-AF65-F5344CB8AC3E}">
        <p14:creationId xmlns:p14="http://schemas.microsoft.com/office/powerpoint/2010/main" val="274109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Central</a:t>
            </a:r>
            <a:r>
              <a:rPr lang="cs-CZ" dirty="0"/>
              <a:t> Limit </a:t>
            </a:r>
            <a:r>
              <a:rPr lang="cs-CZ" dirty="0" err="1"/>
              <a:t>Theorem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4357" y="2126611"/>
            <a:ext cx="6523285" cy="374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389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Hypothesis</a:t>
            </a:r>
            <a:r>
              <a:rPr lang="cs-CZ" dirty="0"/>
              <a:t> </a:t>
            </a:r>
            <a:r>
              <a:rPr lang="cs-CZ" dirty="0" err="1"/>
              <a:t>Testing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146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Variables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Dependent</a:t>
            </a:r>
            <a:r>
              <a:rPr lang="cs-CZ" dirty="0"/>
              <a:t> - </a:t>
            </a:r>
            <a:r>
              <a:rPr lang="cs-CZ" dirty="0" err="1"/>
              <a:t>Outcome</a:t>
            </a:r>
            <a:endParaRPr lang="cs-CZ" dirty="0"/>
          </a:p>
          <a:p>
            <a:r>
              <a:rPr lang="cs-CZ" dirty="0"/>
              <a:t>Independent - </a:t>
            </a:r>
            <a:r>
              <a:rPr lang="cs-CZ" dirty="0" err="1"/>
              <a:t>Predictor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268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Hypothesis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Relation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IV and DV</a:t>
            </a:r>
          </a:p>
          <a:p>
            <a:r>
              <a:rPr lang="cs-CZ" dirty="0" err="1"/>
              <a:t>Null</a:t>
            </a:r>
            <a:r>
              <a:rPr lang="cs-CZ" dirty="0"/>
              <a:t> </a:t>
            </a:r>
            <a:r>
              <a:rPr lang="cs-CZ" dirty="0" err="1"/>
              <a:t>hypothesis</a:t>
            </a:r>
            <a:r>
              <a:rPr lang="cs-CZ" dirty="0"/>
              <a:t> vs. </a:t>
            </a:r>
            <a:r>
              <a:rPr lang="cs-CZ" dirty="0" err="1"/>
              <a:t>Alternative</a:t>
            </a:r>
            <a:r>
              <a:rPr lang="cs-CZ" dirty="0"/>
              <a:t> </a:t>
            </a:r>
            <a:r>
              <a:rPr lang="cs-CZ" dirty="0" err="1"/>
              <a:t>hypothesis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578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Alpha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probability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incorrectly</a:t>
            </a:r>
            <a:r>
              <a:rPr lang="cs-CZ" dirty="0"/>
              <a:t> </a:t>
            </a:r>
            <a:r>
              <a:rPr lang="cs-CZ" dirty="0" err="1"/>
              <a:t>rejected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null</a:t>
            </a:r>
            <a:r>
              <a:rPr lang="cs-CZ" dirty="0"/>
              <a:t> </a:t>
            </a:r>
            <a:r>
              <a:rPr lang="cs-CZ" dirty="0" err="1"/>
              <a:t>hypothesis</a:t>
            </a:r>
            <a:r>
              <a:rPr lang="cs-CZ" dirty="0"/>
              <a:t> (1st type </a:t>
            </a:r>
            <a:r>
              <a:rPr lang="cs-CZ" dirty="0" err="1"/>
              <a:t>error</a:t>
            </a:r>
            <a:r>
              <a:rPr lang="cs-CZ" dirty="0"/>
              <a:t>) </a:t>
            </a:r>
            <a:r>
              <a:rPr lang="el-GR" dirty="0"/>
              <a:t>α </a:t>
            </a:r>
            <a:r>
              <a:rPr lang="cs-CZ" dirty="0"/>
              <a:t>(0.05, 0.01)</a:t>
            </a:r>
            <a:endParaRPr lang="el-G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265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Chi-squered</a:t>
            </a:r>
            <a:r>
              <a:rPr lang="cs-CZ" dirty="0"/>
              <a:t>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IV and DV are </a:t>
            </a:r>
            <a:r>
              <a:rPr lang="cs-CZ" dirty="0" err="1"/>
              <a:t>nominal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ordinal</a:t>
            </a:r>
            <a:endParaRPr lang="cs-CZ" dirty="0"/>
          </a:p>
          <a:p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contingency</a:t>
            </a:r>
            <a:r>
              <a:rPr lang="cs-CZ" dirty="0"/>
              <a:t> </a:t>
            </a:r>
            <a:r>
              <a:rPr lang="cs-CZ" dirty="0" err="1"/>
              <a:t>tables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685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interested</a:t>
            </a:r>
            <a:r>
              <a:rPr lang="cs-CZ" dirty="0"/>
              <a:t> in </a:t>
            </a:r>
            <a:r>
              <a:rPr lang="cs-CZ" dirty="0" err="1"/>
              <a:t>politics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299637"/>
              </p:ext>
            </p:extLst>
          </p:nvPr>
        </p:nvGraphicFramePr>
        <p:xfrm>
          <a:off x="924233" y="2113936"/>
          <a:ext cx="9665110" cy="3097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5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0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19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3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97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429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How</a:t>
                      </a:r>
                      <a:r>
                        <a:rPr lang="cs-CZ" sz="1800" u="none" strike="noStrike" dirty="0">
                          <a:effectLst/>
                        </a:rPr>
                        <a:t> </a:t>
                      </a:r>
                      <a:r>
                        <a:rPr lang="cs-CZ" sz="1800" u="none" strike="noStrike" dirty="0" err="1">
                          <a:effectLst/>
                        </a:rPr>
                        <a:t>interested</a:t>
                      </a:r>
                      <a:r>
                        <a:rPr lang="cs-CZ" sz="1800" u="none" strike="noStrike" dirty="0">
                          <a:effectLst/>
                        </a:rPr>
                        <a:t> in </a:t>
                      </a:r>
                      <a:r>
                        <a:rPr lang="cs-CZ" sz="1800" u="none" strike="noStrike" dirty="0" err="1">
                          <a:effectLst/>
                        </a:rPr>
                        <a:t>politics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Very interested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Quite interested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Hardly interested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Not at all interested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Total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29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Male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39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189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463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303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994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29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Female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24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127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493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477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1121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29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N=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63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316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956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</a:rPr>
                        <a:t>780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</a:rPr>
                        <a:t>2115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11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interested</a:t>
            </a:r>
            <a:r>
              <a:rPr lang="cs-CZ" dirty="0"/>
              <a:t> in </a:t>
            </a:r>
            <a:r>
              <a:rPr lang="cs-CZ" dirty="0" err="1"/>
              <a:t>politics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786823"/>
              </p:ext>
            </p:extLst>
          </p:nvPr>
        </p:nvGraphicFramePr>
        <p:xfrm>
          <a:off x="924233" y="2113936"/>
          <a:ext cx="9665110" cy="3097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3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5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0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19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3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97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429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How</a:t>
                      </a:r>
                      <a:r>
                        <a:rPr lang="cs-CZ" sz="1800" u="none" strike="noStrike" dirty="0">
                          <a:effectLst/>
                        </a:rPr>
                        <a:t> </a:t>
                      </a:r>
                      <a:r>
                        <a:rPr lang="cs-CZ" sz="1800" u="none" strike="noStrike" dirty="0" err="1">
                          <a:effectLst/>
                        </a:rPr>
                        <a:t>interested</a:t>
                      </a:r>
                      <a:r>
                        <a:rPr lang="cs-CZ" sz="1800" u="none" strike="noStrike" dirty="0">
                          <a:effectLst/>
                        </a:rPr>
                        <a:t> in </a:t>
                      </a:r>
                      <a:r>
                        <a:rPr lang="cs-CZ" sz="1800" u="none" strike="noStrike" dirty="0" err="1">
                          <a:effectLst/>
                        </a:rPr>
                        <a:t>politics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Very interested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Quite interested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Hardly interested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Not at all interested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Total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29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Male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39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189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463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303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994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29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err="1">
                          <a:effectLst/>
                        </a:rPr>
                        <a:t>Female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24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127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493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477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1121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29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N=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63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316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956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780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2115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053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"/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interested</a:t>
            </a:r>
            <a:r>
              <a:rPr lang="cs-CZ" dirty="0"/>
              <a:t> in </a:t>
            </a:r>
            <a:r>
              <a:rPr lang="cs-CZ" dirty="0" err="1"/>
              <a:t>politics</a:t>
            </a:r>
            <a:endParaRPr lang="cs-CZ" dirty="0">
              <a:latin typeface="Arial" panose="020B0604020202020204" pitchFamily="34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297075"/>
              </p:ext>
            </p:extLst>
          </p:nvPr>
        </p:nvGraphicFramePr>
        <p:xfrm>
          <a:off x="838200" y="1759975"/>
          <a:ext cx="7993625" cy="2104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3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3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41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619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How</a:t>
                      </a:r>
                      <a:r>
                        <a:rPr lang="cs-CZ" sz="1800" u="none" strike="noStrike" dirty="0">
                          <a:effectLst/>
                        </a:rPr>
                        <a:t> </a:t>
                      </a:r>
                      <a:r>
                        <a:rPr lang="cs-CZ" sz="1800" u="none" strike="noStrike" dirty="0" err="1">
                          <a:effectLst/>
                        </a:rPr>
                        <a:t>interested</a:t>
                      </a:r>
                      <a:r>
                        <a:rPr lang="cs-CZ" sz="1800" u="none" strike="noStrike" dirty="0">
                          <a:effectLst/>
                        </a:rPr>
                        <a:t> in </a:t>
                      </a:r>
                      <a:r>
                        <a:rPr lang="cs-CZ" sz="1800" u="none" strike="noStrike" dirty="0" err="1">
                          <a:effectLst/>
                        </a:rPr>
                        <a:t>politics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Very interested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Quite interested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Hardly interested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Not at all interested</a:t>
                      </a:r>
                      <a:endParaRPr lang="cs-CZ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err="1">
                          <a:effectLst/>
                        </a:rPr>
                        <a:t>Total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19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Male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39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189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463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303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994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19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 err="1">
                          <a:effectLst/>
                        </a:rPr>
                        <a:t>Female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24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127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493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477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1121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19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N=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63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316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956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780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2115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778443"/>
              </p:ext>
            </p:extLst>
          </p:nvPr>
        </p:nvGraphicFramePr>
        <p:xfrm>
          <a:off x="2674374" y="4925033"/>
          <a:ext cx="7295536" cy="14167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6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75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8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8386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29.60851064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148.5125296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449.2973995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366.5815603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0.469976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386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33.39148936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167.4874704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506.7026005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413.4184397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0.530024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Přímá spojnice se šipkou 7"/>
          <p:cNvCxnSpPr/>
          <p:nvPr/>
        </p:nvCxnSpPr>
        <p:spPr>
          <a:xfrm flipH="1">
            <a:off x="9438968" y="3864817"/>
            <a:ext cx="727587" cy="1464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9680129" y="3495485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994/2115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2238103" y="4484914"/>
            <a:ext cx="888274" cy="844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630960" y="4115582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63*0.47</a:t>
            </a:r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1314994" y="5930537"/>
            <a:ext cx="1584960" cy="78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757646" y="5597646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63*0.53</a:t>
            </a:r>
          </a:p>
        </p:txBody>
      </p:sp>
    </p:spTree>
    <p:extLst>
      <p:ext uri="{BB962C8B-B14F-4D97-AF65-F5344CB8AC3E}">
        <p14:creationId xmlns:p14="http://schemas.microsoft.com/office/powerpoint/2010/main" val="4039007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855721"/>
              </p:ext>
            </p:extLst>
          </p:nvPr>
        </p:nvGraphicFramePr>
        <p:xfrm>
          <a:off x="2587988" y="4110446"/>
          <a:ext cx="7016024" cy="1059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3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9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8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9987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2.978875686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11.03769001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0.417899725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11.02787277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987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2.641393784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9.7872113</a:t>
                      </a:r>
                      <a:endParaRPr lang="cs-CZ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0.370555153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9.778506278</a:t>
                      </a:r>
                      <a:endParaRPr lang="cs-CZ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177142" y="1900414"/>
            <a:ext cx="7123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Statistics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(</a:t>
            </a:r>
            <a:r>
              <a:rPr lang="cs-CZ" dirty="0" err="1"/>
              <a:t>observed</a:t>
            </a:r>
            <a:r>
              <a:rPr lang="cs-CZ" dirty="0"/>
              <a:t> – </a:t>
            </a:r>
            <a:r>
              <a:rPr lang="cs-CZ" dirty="0" err="1"/>
              <a:t>expected</a:t>
            </a:r>
            <a:r>
              <a:rPr lang="cs-CZ" dirty="0"/>
              <a:t>)^2/</a:t>
            </a:r>
            <a:r>
              <a:rPr lang="cs-CZ" dirty="0" err="1"/>
              <a:t>expected</a:t>
            </a:r>
            <a:endParaRPr lang="cs-CZ" dirty="0"/>
          </a:p>
          <a:p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673531" y="3483429"/>
            <a:ext cx="539932" cy="862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1505066" y="2658586"/>
            <a:ext cx="18389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39-29,6 = 9,4</a:t>
            </a:r>
          </a:p>
          <a:p>
            <a:r>
              <a:rPr lang="cs-CZ" dirty="0"/>
              <a:t>9,4^2 = 88,36</a:t>
            </a:r>
          </a:p>
          <a:p>
            <a:r>
              <a:rPr lang="cs-CZ" dirty="0"/>
              <a:t>88,36/29,9 = 2,97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811383" y="5477691"/>
            <a:ext cx="37041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Chi-squered</a:t>
            </a:r>
            <a:r>
              <a:rPr lang="cs-CZ" dirty="0"/>
              <a:t> </a:t>
            </a:r>
            <a:r>
              <a:rPr lang="cs-CZ" dirty="0" err="1"/>
              <a:t>statistics</a:t>
            </a:r>
            <a:r>
              <a:rPr lang="cs-CZ" dirty="0"/>
              <a:t> = 48,04</a:t>
            </a:r>
          </a:p>
          <a:p>
            <a:r>
              <a:rPr lang="cs-CZ" dirty="0" err="1"/>
              <a:t>Degrees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freedom</a:t>
            </a:r>
            <a:r>
              <a:rPr lang="cs-CZ" dirty="0"/>
              <a:t>= (IV– 1)*(DV – 1)</a:t>
            </a:r>
          </a:p>
          <a:p>
            <a:r>
              <a:rPr lang="cs-CZ" dirty="0"/>
              <a:t>-&gt; (2-1)*(4-1) = 3</a:t>
            </a:r>
          </a:p>
        </p:txBody>
      </p:sp>
    </p:spTree>
    <p:extLst>
      <p:ext uri="{BB962C8B-B14F-4D97-AF65-F5344CB8AC3E}">
        <p14:creationId xmlns:p14="http://schemas.microsoft.com/office/powerpoint/2010/main" val="347380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Statistical</a:t>
            </a:r>
            <a:r>
              <a:rPr lang="cs-CZ" dirty="0"/>
              <a:t> Inference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Population X Sample</a:t>
            </a:r>
          </a:p>
          <a:p>
            <a:r>
              <a:rPr lang="en-US" dirty="0"/>
              <a:t>Based on observed sample we can estimate characteristics of the whole population</a:t>
            </a:r>
          </a:p>
          <a:p>
            <a:r>
              <a:rPr lang="en-US" dirty="0"/>
              <a:t>Uses the assumptions from the theory of probability</a:t>
            </a:r>
          </a:p>
          <a:p>
            <a:r>
              <a:rPr lang="en-US" dirty="0"/>
              <a:t>Many different methods according to data measurement</a:t>
            </a:r>
          </a:p>
          <a:p>
            <a:r>
              <a:rPr lang="en-US" dirty="0"/>
              <a:t>Why?</a:t>
            </a:r>
          </a:p>
          <a:p>
            <a:pPr lvl="1"/>
            <a:r>
              <a:rPr lang="en-US" dirty="0"/>
              <a:t>Populations are large</a:t>
            </a:r>
          </a:p>
          <a:p>
            <a:pPr lvl="1"/>
            <a:r>
              <a:rPr lang="en-US" dirty="0"/>
              <a:t>Cheaper</a:t>
            </a:r>
          </a:p>
          <a:p>
            <a:pPr lvl="1"/>
            <a:r>
              <a:rPr lang="en-US" dirty="0"/>
              <a:t>Predictions</a:t>
            </a:r>
          </a:p>
          <a:p>
            <a:pPr lvl="1"/>
            <a:r>
              <a:rPr lang="en-US" dirty="0"/>
              <a:t>Significance of results supports the argument</a:t>
            </a:r>
          </a:p>
        </p:txBody>
      </p:sp>
    </p:spTree>
    <p:extLst>
      <p:ext uri="{BB962C8B-B14F-4D97-AF65-F5344CB8AC3E}">
        <p14:creationId xmlns:p14="http://schemas.microsoft.com/office/powerpoint/2010/main" val="857390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4F319-2B14-8045-9781-6594A9C2E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Chi</a:t>
            </a:r>
            <a:r>
              <a:rPr lang="cs-CZ" dirty="0"/>
              <a:t> </a:t>
            </a:r>
            <a:r>
              <a:rPr lang="cs-CZ" dirty="0" err="1"/>
              <a:t>Distribution</a:t>
            </a:r>
            <a:endParaRPr lang="cs-CZ" dirty="0"/>
          </a:p>
        </p:txBody>
      </p:sp>
      <p:pic>
        <p:nvPicPr>
          <p:cNvPr id="1026" name="Picture 2" descr="Chi-Square Tests for Independence">
            <a:extLst>
              <a:ext uri="{FF2B5EF4-FFF2-40B4-BE49-F238E27FC236}">
                <a16:creationId xmlns:a16="http://schemas.microsoft.com/office/drawing/2014/main" id="{0EE03276-7BFF-9049-86EC-0A4014ED14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375694"/>
            <a:ext cx="4343400" cy="32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962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6603194"/>
              </p:ext>
            </p:extLst>
          </p:nvPr>
        </p:nvGraphicFramePr>
        <p:xfrm>
          <a:off x="883459" y="1811462"/>
          <a:ext cx="10425081" cy="4379664"/>
        </p:xfrm>
        <a:graphic>
          <a:graphicData uri="http://schemas.openxmlformats.org/drawingml/2006/table">
            <a:tbl>
              <a:tblPr/>
              <a:tblGrid>
                <a:gridCol w="3475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7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611"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DF</a:t>
                      </a:r>
                      <a:endParaRPr lang="cs-CZ" sz="1800" dirty="0">
                        <a:effectLst/>
                      </a:endParaRP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 </a:t>
                      </a:r>
                      <a:r>
                        <a:rPr lang="el-GR" sz="1800" b="1" dirty="0">
                          <a:effectLst/>
                        </a:rPr>
                        <a:t>α</a:t>
                      </a:r>
                      <a:r>
                        <a:rPr lang="cs-CZ" sz="1800" b="1" dirty="0">
                          <a:effectLst/>
                        </a:rPr>
                        <a:t> = 0.05</a:t>
                      </a:r>
                      <a:endParaRPr lang="cs-CZ" sz="1800" dirty="0">
                        <a:effectLst/>
                      </a:endParaRP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>
                          <a:effectLst/>
                        </a:rPr>
                        <a:t>α</a:t>
                      </a:r>
                      <a:r>
                        <a:rPr lang="cs-CZ" sz="1800" b="1" dirty="0">
                          <a:effectLst/>
                        </a:rPr>
                        <a:t> = 0.01</a:t>
                      </a:r>
                      <a:endParaRPr lang="cs-CZ" sz="1800" dirty="0">
                        <a:effectLst/>
                      </a:endParaRP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1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3,84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6,63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2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5,99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9,21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3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7,81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11,34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4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9,49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13,28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5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11,07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15,09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10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18,31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23,21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15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25,00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30,58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20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31,41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37,57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30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43,77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50,89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40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55,76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63,69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2611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50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67,50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76,15</a:t>
                      </a:r>
                    </a:p>
                  </a:txBody>
                  <a:tcPr marL="90653" marR="90653" marT="45326" marB="45326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094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280502"/>
              </p:ext>
            </p:extLst>
          </p:nvPr>
        </p:nvGraphicFramePr>
        <p:xfrm>
          <a:off x="2516779" y="2325174"/>
          <a:ext cx="5306421" cy="33266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0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7918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B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918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140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380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918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918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25.26316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29.47368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25.26316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0.210526316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918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94.73684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110.5263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94.73684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0.789473684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918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140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918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p-</a:t>
                      </a:r>
                      <a:r>
                        <a:rPr lang="cs-CZ" sz="1100" u="none" strike="noStrike" dirty="0" err="1">
                          <a:effectLst/>
                        </a:rPr>
                        <a:t>value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0.282834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 err="1">
                          <a:effectLst/>
                        </a:rPr>
                        <a:t>Chi-sq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2.525794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7918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918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1.096491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0.009398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0.888158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2.525793651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7918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0.292398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0.002506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0.236842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7918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7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d.f.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18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Population</a:t>
            </a:r>
            <a:r>
              <a:rPr lang="cs-CZ" dirty="0"/>
              <a:t> X Sample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Signal vs. Noise -&gt; uncertainty</a:t>
            </a:r>
          </a:p>
          <a:p>
            <a:r>
              <a:rPr lang="en-US" dirty="0"/>
              <a:t>The question of representativeness</a:t>
            </a:r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691364" y="2101517"/>
            <a:ext cx="4627098" cy="3754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990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Sampling</a:t>
            </a:r>
            <a:r>
              <a:rPr lang="cs-CZ" dirty="0"/>
              <a:t> </a:t>
            </a:r>
            <a:r>
              <a:rPr lang="cs-CZ" dirty="0" err="1"/>
              <a:t>Methods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Random sampling</a:t>
            </a:r>
          </a:p>
          <a:p>
            <a:r>
              <a:rPr lang="en-US" dirty="0"/>
              <a:t>Quotas</a:t>
            </a:r>
          </a:p>
          <a:p>
            <a:r>
              <a:rPr lang="en-US" dirty="0"/>
              <a:t>Snowball</a:t>
            </a:r>
          </a:p>
          <a:p>
            <a:r>
              <a:rPr lang="en-US" dirty="0"/>
              <a:t>Convenience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708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Sample </a:t>
            </a:r>
            <a:r>
              <a:rPr lang="cs-CZ" dirty="0" err="1"/>
              <a:t>Size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Larger sample is more precise in capturing the variance</a:t>
            </a:r>
          </a:p>
          <a:p>
            <a:pPr lvl="1"/>
            <a:r>
              <a:rPr lang="en-US" dirty="0"/>
              <a:t>Sometimes large number of variables</a:t>
            </a:r>
          </a:p>
        </p:txBody>
      </p:sp>
    </p:spTree>
    <p:extLst>
      <p:ext uri="{BB962C8B-B14F-4D97-AF65-F5344CB8AC3E}">
        <p14:creationId xmlns:p14="http://schemas.microsoft.com/office/powerpoint/2010/main" val="1251986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Theory and Randomness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172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Random</a:t>
            </a:r>
            <a:r>
              <a:rPr lang="cs-CZ" dirty="0"/>
              <a:t> Trial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Different results without the ability of prediction</a:t>
            </a:r>
          </a:p>
          <a:p>
            <a:r>
              <a:rPr lang="en-GB" dirty="0"/>
              <a:t>Can be repeated without learning</a:t>
            </a:r>
          </a:p>
          <a:p>
            <a:r>
              <a:rPr lang="en-GB" dirty="0"/>
              <a:t>Trials are independent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954" y="3713480"/>
            <a:ext cx="2600960" cy="2598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697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Probability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7566" y="1894181"/>
            <a:ext cx="7696867" cy="421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185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Normal</a:t>
            </a:r>
            <a:r>
              <a:rPr lang="cs-CZ" dirty="0"/>
              <a:t> </a:t>
            </a:r>
            <a:r>
              <a:rPr lang="cs-CZ" dirty="0" err="1"/>
              <a:t>Distribution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927" y="1909011"/>
            <a:ext cx="7320140" cy="4054036"/>
          </a:xfrm>
        </p:spPr>
      </p:pic>
    </p:spTree>
    <p:extLst>
      <p:ext uri="{BB962C8B-B14F-4D97-AF65-F5344CB8AC3E}">
        <p14:creationId xmlns:p14="http://schemas.microsoft.com/office/powerpoint/2010/main" val="73651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2106</TotalTime>
  <Words>435</Words>
  <Application>Microsoft Macintosh PowerPoint</Application>
  <PresentationFormat>Širokoúhlá obrazovka</PresentationFormat>
  <Paragraphs>225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Research Methods</vt:lpstr>
      <vt:lpstr>Statistical Inference</vt:lpstr>
      <vt:lpstr>Population X Sample</vt:lpstr>
      <vt:lpstr>Sampling Methods</vt:lpstr>
      <vt:lpstr>Sample Size</vt:lpstr>
      <vt:lpstr>Probability Theory and Randomness</vt:lpstr>
      <vt:lpstr>Random Trial</vt:lpstr>
      <vt:lpstr>Probability</vt:lpstr>
      <vt:lpstr>Normal Distribution</vt:lpstr>
      <vt:lpstr>Central Limit Theorem</vt:lpstr>
      <vt:lpstr>Hypothesis Testing</vt:lpstr>
      <vt:lpstr>Variables</vt:lpstr>
      <vt:lpstr>Hypothesis</vt:lpstr>
      <vt:lpstr>Prezentace aplikace PowerPoint</vt:lpstr>
      <vt:lpstr>Chi-squered test</vt:lpstr>
      <vt:lpstr>How interested in politics</vt:lpstr>
      <vt:lpstr>How interested in politics</vt:lpstr>
      <vt:lpstr>How interested in politics</vt:lpstr>
      <vt:lpstr>Prezentace aplikace PowerPoint</vt:lpstr>
      <vt:lpstr>Chi Distribution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Stauber</dc:creator>
  <cp:lastModifiedBy>Jakub Stauber</cp:lastModifiedBy>
  <cp:revision>55</cp:revision>
  <dcterms:created xsi:type="dcterms:W3CDTF">2016-03-30T05:16:36Z</dcterms:created>
  <dcterms:modified xsi:type="dcterms:W3CDTF">2021-04-26T16:46:58Z</dcterms:modified>
</cp:coreProperties>
</file>