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handoutMasterIdLst>
    <p:handoutMasterId r:id="rId49"/>
  </p:handoutMasterIdLst>
  <p:sldIdLst>
    <p:sldId id="442" r:id="rId2"/>
    <p:sldId id="336" r:id="rId3"/>
    <p:sldId id="340" r:id="rId4"/>
    <p:sldId id="492" r:id="rId5"/>
    <p:sldId id="449" r:id="rId6"/>
    <p:sldId id="447" r:id="rId7"/>
    <p:sldId id="500" r:id="rId8"/>
    <p:sldId id="501" r:id="rId9"/>
    <p:sldId id="493" r:id="rId10"/>
    <p:sldId id="448" r:id="rId11"/>
    <p:sldId id="451" r:id="rId12"/>
    <p:sldId id="488" r:id="rId13"/>
    <p:sldId id="489" r:id="rId14"/>
    <p:sldId id="483" r:id="rId15"/>
    <p:sldId id="484" r:id="rId16"/>
    <p:sldId id="485" r:id="rId17"/>
    <p:sldId id="496" r:id="rId18"/>
    <p:sldId id="498" r:id="rId19"/>
    <p:sldId id="497" r:id="rId20"/>
    <p:sldId id="487" r:id="rId21"/>
    <p:sldId id="454" r:id="rId22"/>
    <p:sldId id="455" r:id="rId23"/>
    <p:sldId id="480" r:id="rId24"/>
    <p:sldId id="479" r:id="rId25"/>
    <p:sldId id="478" r:id="rId26"/>
    <p:sldId id="456" r:id="rId27"/>
    <p:sldId id="457" r:id="rId28"/>
    <p:sldId id="458" r:id="rId29"/>
    <p:sldId id="459" r:id="rId30"/>
    <p:sldId id="495" r:id="rId31"/>
    <p:sldId id="460" r:id="rId32"/>
    <p:sldId id="467" r:id="rId33"/>
    <p:sldId id="481" r:id="rId34"/>
    <p:sldId id="470" r:id="rId35"/>
    <p:sldId id="471" r:id="rId36"/>
    <p:sldId id="472" r:id="rId37"/>
    <p:sldId id="473" r:id="rId38"/>
    <p:sldId id="474" r:id="rId39"/>
    <p:sldId id="475" r:id="rId40"/>
    <p:sldId id="491" r:id="rId41"/>
    <p:sldId id="430" r:id="rId42"/>
    <p:sldId id="445" r:id="rId43"/>
    <p:sldId id="499" r:id="rId44"/>
    <p:sldId id="295" r:id="rId45"/>
    <p:sldId id="444" r:id="rId46"/>
    <p:sldId id="490" r:id="rId47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ECE"/>
    <a:srgbClr val="EB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291E-A9DD-459F-B843-7C7A4FD36C4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9DF3-F1E2-4BB1-A14C-B0159ABA9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45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FBC39-5299-4274-A222-5D86362AB0A1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9EF5-DF16-44BE-83D2-39182F91DF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9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DVOJDIMENZIÁLNOST</a:t>
            </a:r>
            <a:r>
              <a:rPr lang="cs-CZ"/>
              <a:t>,</a:t>
            </a:r>
            <a:r>
              <a:rPr lang="cs-CZ" baseline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CAFE-20F5-480E-8F25-FDA60135DB7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0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Já jsem nenašla nic jiného, krátkého, funkčního – budu ráda za Vaše nápady!!!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EF5-DF16-44BE-83D2-39182F91DF6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9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EF5-DF16-44BE-83D2-39182F91DF6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9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9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64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06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71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97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06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72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0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1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5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58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1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24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2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D345-1C45-4FDF-89B4-8B39CAEEC57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0452-FB7C-46DB-9D3E-07708DC79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5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zskunratice.cz/files/users/2/tiny_browser_files/files/pprs/pprs_16-17/iiiq-1617/11-kriteria_hodnoceni_prezentac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each-nology.com/web_tools/rubric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qZQiwhDHY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412" y="771701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cs-CZ" sz="1400" dirty="0"/>
              <a:t>Projekt pregraduálního vzdělávání na </a:t>
            </a:r>
            <a:r>
              <a:rPr lang="cs-CZ" sz="1400" dirty="0" err="1"/>
              <a:t>PedF</a:t>
            </a:r>
            <a:r>
              <a:rPr lang="cs-CZ" sz="1400" dirty="0"/>
              <a:t> UK, č. projektu </a:t>
            </a:r>
            <a:r>
              <a:rPr lang="cs-CZ" sz="1400" dirty="0" smtClean="0"/>
              <a:t>CZ.02.3.68/0.0/0.0/16_038/0006965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KA </a:t>
            </a:r>
            <a:r>
              <a:rPr lang="cs-CZ" sz="2800" dirty="0" smtClean="0"/>
              <a:t>03 </a:t>
            </a:r>
            <a:r>
              <a:rPr lang="cs-CZ" sz="2800" dirty="0"/>
              <a:t>Zvyšování kompetencí VŠ učitelů pro poskytování popisné zpětné vazby studentům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2. dubna 2019 </a:t>
            </a:r>
            <a:endParaRPr lang="cs-CZ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41" y="1948873"/>
            <a:ext cx="6533403" cy="49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link_OP_VVV_hor_barva_cz.jpg (1559Ã34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58" y="5803237"/>
            <a:ext cx="4752528" cy="10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s cíli v </a:t>
            </a:r>
            <a:r>
              <a:rPr lang="cs-CZ" dirty="0" smtClean="0"/>
              <a:t>praxi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vést studenty k plánování /stanovování osobních cílů/ např. při psaní na závěrečné práce? </a:t>
            </a:r>
          </a:p>
          <a:p>
            <a:r>
              <a:rPr lang="cs-CZ" dirty="0"/>
              <a:t>Jak lze využít práci s cíli např. při nepřímé výuce, průběžnou práci studenta v semestru?</a:t>
            </a:r>
          </a:p>
          <a:p>
            <a:r>
              <a:rPr lang="cs-CZ" dirty="0"/>
              <a:t>Jak zajistit, aby studenti postupně plnili úkoly, které by je vedli k cíli předmětu?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Diskuze, sdílení zkušeností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4395020"/>
            <a:ext cx="2374490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Objektivita hodnocení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2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1200726"/>
            <a:ext cx="9613861" cy="6334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Objektivita </a:t>
            </a:r>
            <a:r>
              <a:rPr lang="cs-CZ" dirty="0"/>
              <a:t>hodnocení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05781"/>
            <a:ext cx="9613861" cy="3930408"/>
          </a:xfrm>
        </p:spPr>
        <p:txBody>
          <a:bodyPr/>
          <a:lstStyle/>
          <a:p>
            <a:r>
              <a:rPr lang="cs-CZ" dirty="0" smtClean="0"/>
              <a:t>Ohodnoťte tyto dva výkony žáků na klasifikační stupnici 1-5:</a:t>
            </a:r>
          </a:p>
          <a:p>
            <a:pPr marL="624078" indent="-514350">
              <a:buAutoNum type="arabicPeriod"/>
            </a:pPr>
            <a:r>
              <a:rPr lang="cs-CZ" dirty="0" smtClean="0"/>
              <a:t>1. třída ZŠ, ČJ, přepis</a:t>
            </a:r>
          </a:p>
          <a:p>
            <a:pPr marL="624078" indent="-514350">
              <a:buAutoNum type="arabicPeriod"/>
            </a:pPr>
            <a:r>
              <a:rPr lang="cs-CZ" dirty="0" smtClean="0"/>
              <a:t>4. třída ZŠ, AJ</a:t>
            </a:r>
          </a:p>
          <a:p>
            <a:pPr marL="624078" indent="-514350">
              <a:buAutoNum type="arabicPeriod"/>
            </a:pPr>
            <a:endParaRPr lang="cs-CZ" dirty="0"/>
          </a:p>
          <a:p>
            <a:pPr marL="624078" indent="-514350">
              <a:buAutoNum type="arabicPeriod"/>
            </a:pPr>
            <a:endParaRPr lang="cs-CZ" dirty="0"/>
          </a:p>
        </p:txBody>
      </p:sp>
      <p:pic>
        <p:nvPicPr>
          <p:cNvPr id="4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8488" y="150688"/>
            <a:ext cx="1516680" cy="2022241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810" y="3351684"/>
            <a:ext cx="4257038" cy="30470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3081408"/>
            <a:ext cx="3357594" cy="33173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66133" y="6488668"/>
            <a:ext cx="85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FB Učitelé+; přepis: </a:t>
            </a:r>
            <a:r>
              <a:rPr lang="pt-BR" dirty="0"/>
              <a:t>přepisování tištěného textu do psané podoby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2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334" y="2134262"/>
            <a:ext cx="4191363" cy="46028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6" y="2134086"/>
            <a:ext cx="4536504" cy="46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Objektivita hodnocení</a:t>
            </a:r>
            <a:br>
              <a:rPr lang="cs-CZ" dirty="0" smtClean="0"/>
            </a:br>
            <a:r>
              <a:rPr lang="cs-CZ" sz="2700" dirty="0"/>
              <a:t>(USA: Strach a </a:t>
            </a:r>
            <a:r>
              <a:rPr lang="cs-CZ" sz="2700" dirty="0" err="1"/>
              <a:t>Elliott</a:t>
            </a:r>
            <a:r>
              <a:rPr lang="cs-CZ" sz="2700" dirty="0"/>
              <a:t>, in </a:t>
            </a:r>
            <a:r>
              <a:rPr lang="cs-CZ" sz="2700" dirty="0" err="1"/>
              <a:t>Guskey</a:t>
            </a:r>
            <a:r>
              <a:rPr lang="cs-CZ" sz="2700" dirty="0"/>
              <a:t> &amp; </a:t>
            </a:r>
            <a:r>
              <a:rPr lang="cs-CZ" sz="2700" dirty="0" err="1"/>
              <a:t>Bailey</a:t>
            </a:r>
            <a:r>
              <a:rPr lang="cs-CZ" sz="2700" dirty="0"/>
              <a:t>, 2001)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63" y="1956618"/>
            <a:ext cx="9880175" cy="4571621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/>
              <a:t>prokázána vysoká míru subjektivity při hodnocení žákovských prací:</a:t>
            </a:r>
          </a:p>
          <a:p>
            <a:r>
              <a:rPr lang="cs-CZ" b="1" dirty="0"/>
              <a:t>SŠ, hodnocení slohové práce v AJ: </a:t>
            </a:r>
            <a:r>
              <a:rPr lang="cs-CZ" dirty="0"/>
              <a:t>hodnocení stejné práce se lišilo od 64 do 98 bodů</a:t>
            </a:r>
          </a:p>
          <a:p>
            <a:r>
              <a:rPr lang="cs-CZ" dirty="0"/>
              <a:t>Subjektivitu způsobily rozdílné priority učitelů – zatímco někteří se zaměřili na gramatiku a stylistiku, jiným šlo o komunikační záměr a celkové vyznění včetně originality. </a:t>
            </a:r>
          </a:p>
          <a:p>
            <a:r>
              <a:rPr lang="cs-CZ" dirty="0"/>
              <a:t>--- Kritika: hodnocení tvořivé práce žáka je vždy z podstaty věci subjektivní. </a:t>
            </a:r>
          </a:p>
        </p:txBody>
      </p:sp>
    </p:spTree>
    <p:extLst>
      <p:ext uri="{BB962C8B-B14F-4D97-AF65-F5344CB8AC3E}">
        <p14:creationId xmlns:p14="http://schemas.microsoft.com/office/powerpoint/2010/main" val="28089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O</a:t>
            </a:r>
            <a:r>
              <a:rPr lang="cs-CZ" sz="2800" dirty="0" smtClean="0"/>
              <a:t>bjektivita </a:t>
            </a:r>
            <a:r>
              <a:rPr lang="cs-CZ" sz="2800" dirty="0"/>
              <a:t>hodnocení</a:t>
            </a:r>
            <a:br>
              <a:rPr lang="cs-CZ" sz="2800" dirty="0"/>
            </a:br>
            <a:r>
              <a:rPr lang="cs-CZ" sz="2800" dirty="0"/>
              <a:t>(USA: Strach a </a:t>
            </a:r>
            <a:r>
              <a:rPr lang="cs-CZ" sz="2800" dirty="0" err="1"/>
              <a:t>Elliott</a:t>
            </a:r>
            <a:r>
              <a:rPr lang="cs-CZ" sz="2800" dirty="0"/>
              <a:t>, in </a:t>
            </a:r>
            <a:r>
              <a:rPr lang="cs-CZ" sz="2800" dirty="0" err="1"/>
              <a:t>Guskey</a:t>
            </a:r>
            <a:r>
              <a:rPr lang="cs-CZ" sz="2800" dirty="0"/>
              <a:t> &amp; </a:t>
            </a:r>
            <a:r>
              <a:rPr lang="cs-CZ" sz="2800" dirty="0" err="1"/>
              <a:t>Bailey</a:t>
            </a:r>
            <a:r>
              <a:rPr lang="cs-CZ" sz="2800" dirty="0"/>
              <a:t>, 2001)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6414" y="2231922"/>
            <a:ext cx="9875611" cy="4388589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/>
              <a:t>SŠ, matematika, geometrie:</a:t>
            </a:r>
            <a:r>
              <a:rPr lang="cs-CZ" dirty="0"/>
              <a:t> </a:t>
            </a:r>
          </a:p>
          <a:p>
            <a:r>
              <a:rPr lang="cs-CZ" dirty="0"/>
              <a:t>hodnocení jednoho testu v rozmezí od 28 do 95 bodů</a:t>
            </a:r>
          </a:p>
          <a:p>
            <a:r>
              <a:rPr lang="cs-CZ" dirty="0"/>
              <a:t>(některý učitel odečítal body na nesprávné odpovědi, další bral v potaz způsob uvažování, jiný zdůrazňoval úhlednost vypracování)</a:t>
            </a:r>
          </a:p>
          <a:p>
            <a:r>
              <a:rPr lang="cs-CZ" dirty="0"/>
              <a:t>Výslednou známku mnohdy ovlivňovaly i další faktory, jako je vynaložené úsilí, přístup k danému předmětu či celkové chování. </a:t>
            </a:r>
          </a:p>
        </p:txBody>
      </p:sp>
    </p:spTree>
    <p:extLst>
      <p:ext uri="{BB962C8B-B14F-4D97-AF65-F5344CB8AC3E}">
        <p14:creationId xmlns:p14="http://schemas.microsoft.com/office/powerpoint/2010/main" val="3102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189" y="635361"/>
            <a:ext cx="8787507" cy="1320800"/>
          </a:xfrm>
        </p:spPr>
        <p:txBody>
          <a:bodyPr>
            <a:noAutofit/>
          </a:bodyPr>
          <a:lstStyle/>
          <a:p>
            <a:r>
              <a:rPr lang="cs-CZ" sz="2600" b="1" dirty="0"/>
              <a:t>Nespravedlivost v hodnocení z pohledu </a:t>
            </a:r>
            <a:r>
              <a:rPr lang="cs-CZ" sz="2600" b="1" dirty="0" smtClean="0"/>
              <a:t>studentů (</a:t>
            </a:r>
            <a:r>
              <a:rPr lang="cs-CZ" sz="2800" dirty="0" smtClean="0"/>
              <a:t>dle </a:t>
            </a:r>
            <a:r>
              <a:rPr lang="cs-CZ" sz="2800" dirty="0" err="1"/>
              <a:t>Carless</a:t>
            </a:r>
            <a:r>
              <a:rPr lang="cs-CZ" sz="2800" dirty="0"/>
              <a:t>, </a:t>
            </a:r>
            <a:r>
              <a:rPr lang="cs-CZ" sz="2800" dirty="0" smtClean="0"/>
              <a:t>2018)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796" y="2074148"/>
            <a:ext cx="8607900" cy="5026310"/>
          </a:xfrm>
        </p:spPr>
        <p:txBody>
          <a:bodyPr>
            <a:noAutofit/>
          </a:bodyPr>
          <a:lstStyle/>
          <a:p>
            <a:r>
              <a:rPr lang="cs-CZ" dirty="0"/>
              <a:t>netransparentní </a:t>
            </a:r>
            <a:r>
              <a:rPr lang="cs-CZ" dirty="0" smtClean="0"/>
              <a:t>hodnocení</a:t>
            </a:r>
          </a:p>
          <a:p>
            <a:r>
              <a:rPr lang="cs-CZ" dirty="0" smtClean="0"/>
              <a:t>neobjektivní hodnocení</a:t>
            </a:r>
          </a:p>
          <a:p>
            <a:r>
              <a:rPr lang="cs-CZ" dirty="0"/>
              <a:t>v</a:t>
            </a:r>
            <a:r>
              <a:rPr lang="cs-CZ" dirty="0" smtClean="0"/>
              <a:t>nášení osobních sympatií / nesympatií</a:t>
            </a:r>
          </a:p>
          <a:p>
            <a:endParaRPr lang="cs-CZ" dirty="0" smtClean="0"/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Řekni jim, co se naučí, nauč je, co jsi jim slíbil, a vyzkoušej je z toho, co jsi vyučoval“ </a:t>
            </a:r>
            <a:r>
              <a:rPr lang="cs-CZ" dirty="0"/>
              <a:t>(Pasch, 2005, s. 109</a:t>
            </a:r>
            <a:r>
              <a:rPr lang="cs-CZ" dirty="0" smtClean="0"/>
              <a:t>)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949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07" y="753228"/>
            <a:ext cx="10048376" cy="1080938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Šticová</a:t>
            </a:r>
            <a:r>
              <a:rPr lang="cs-CZ" sz="3200" dirty="0" smtClean="0"/>
              <a:t> – Hodnocení na VŠ (DP, 2015, UTB ve Zlíně)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807" y="2017018"/>
            <a:ext cx="10156722" cy="4747576"/>
          </a:xfrm>
        </p:spPr>
        <p:txBody>
          <a:bodyPr>
            <a:normAutofit fontScale="85000" lnSpcReduction="20000"/>
          </a:bodyPr>
          <a:lstStyle/>
          <a:p>
            <a:r>
              <a:rPr lang="cs-CZ" sz="3000" dirty="0"/>
              <a:t>UTB ve Zlíně, Fakulta humanitních studií</a:t>
            </a:r>
          </a:p>
          <a:p>
            <a:r>
              <a:rPr lang="cs-CZ" sz="3000" dirty="0" smtClean="0"/>
              <a:t>120 respondentů (60 PS – průměrný věk 22 let, 60 KS – průměrný věk 27 let) </a:t>
            </a:r>
          </a:p>
          <a:p>
            <a:pPr lvl="1"/>
            <a:endParaRPr lang="cs-CZ" sz="3000" dirty="0" smtClean="0"/>
          </a:p>
          <a:p>
            <a:pPr lvl="1"/>
            <a:r>
              <a:rPr lang="cs-CZ" sz="3000" dirty="0" smtClean="0"/>
              <a:t>76 % žen, 24 % mužů</a:t>
            </a:r>
          </a:p>
          <a:p>
            <a:pPr lvl="1"/>
            <a:r>
              <a:rPr lang="cs-CZ" sz="3000" dirty="0" smtClean="0"/>
              <a:t>53 % Bc., 47 % Mgr.</a:t>
            </a:r>
          </a:p>
          <a:p>
            <a:endParaRPr lang="cs-CZ" sz="3000" dirty="0" smtClean="0"/>
          </a:p>
          <a:p>
            <a:r>
              <a:rPr lang="cs-CZ" sz="3000" dirty="0" smtClean="0"/>
              <a:t>Dotazník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Zdroj: https</a:t>
            </a:r>
            <a:r>
              <a:rPr lang="cs-CZ" sz="1400" dirty="0"/>
              <a:t>://digilib.k.utb.cz/bitstream/handle/10563/31938/%C5%A1ticov%C3%A1_2015_dp.pdf?sequence=1&amp;isAllowed=y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3180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850" y="763060"/>
            <a:ext cx="9613861" cy="1080938"/>
          </a:xfrm>
        </p:spPr>
        <p:txBody>
          <a:bodyPr>
            <a:normAutofit/>
          </a:bodyPr>
          <a:lstStyle/>
          <a:p>
            <a:r>
              <a:rPr lang="cs-CZ" sz="3200" dirty="0" err="1"/>
              <a:t>Šticová</a:t>
            </a:r>
            <a:r>
              <a:rPr lang="cs-CZ" sz="3200" dirty="0"/>
              <a:t> – Hodnocení na VŠ (DP, 2015, UTB ve Zlíně)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effectLst/>
              </a:rPr>
              <a:t>Jakým způsobem bych byl/a nejraději hodnocen/a po ústní zkoušce?</a:t>
            </a:r>
          </a:p>
          <a:p>
            <a:pPr lvl="1"/>
            <a:r>
              <a:rPr lang="cs-CZ" sz="2400" dirty="0">
                <a:effectLst/>
              </a:rPr>
              <a:t>68 % PS / 50 % KS by chtělo, aby jim učitel udělil známku, ale slovně jim vysvětlil, co by měli změnit</a:t>
            </a:r>
          </a:p>
          <a:p>
            <a:pPr lvl="1"/>
            <a:r>
              <a:rPr lang="cs-CZ" sz="2400" dirty="0">
                <a:effectLst/>
              </a:rPr>
              <a:t>13 % PS / 30 % KS by chtěli, aby jim učitel udělil známku, ale poté k ní dopsal, co by měli změnit</a:t>
            </a:r>
          </a:p>
          <a:p>
            <a:pPr lvl="1"/>
            <a:r>
              <a:rPr lang="cs-CZ" sz="2400" dirty="0">
                <a:effectLst/>
              </a:rPr>
              <a:t>8 % PS / 17 % KS stačí známka bez komentáře</a:t>
            </a:r>
          </a:p>
          <a:p>
            <a:pPr lvl="1"/>
            <a:r>
              <a:rPr lang="cs-CZ" sz="2400" dirty="0">
                <a:effectLst/>
              </a:rPr>
              <a:t>29 % současná klasifikace motivuje k dalšímu </a:t>
            </a:r>
            <a:r>
              <a:rPr lang="cs-CZ" sz="2400" dirty="0" smtClean="0">
                <a:effectLst/>
              </a:rPr>
              <a:t>studiu (více motivuje PS)</a:t>
            </a:r>
          </a:p>
          <a:p>
            <a:pPr lvl="1"/>
            <a:r>
              <a:rPr lang="cs-CZ" sz="2400" dirty="0" smtClean="0">
                <a:effectLst/>
              </a:rPr>
              <a:t>48 % by si přálo dostávat slovní hodnocení / komentář ke známce</a:t>
            </a:r>
          </a:p>
          <a:p>
            <a:pPr lvl="1"/>
            <a:r>
              <a:rPr lang="cs-CZ" sz="2400" dirty="0" smtClean="0">
                <a:effectLst/>
              </a:rPr>
              <a:t>7 % by změnilo spravedlivost v současné klasifikaci</a:t>
            </a:r>
            <a:endParaRPr lang="cs-CZ" sz="240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7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459" y="743396"/>
            <a:ext cx="9613861" cy="1080938"/>
          </a:xfrm>
        </p:spPr>
        <p:txBody>
          <a:bodyPr>
            <a:normAutofit/>
          </a:bodyPr>
          <a:lstStyle/>
          <a:p>
            <a:r>
              <a:rPr lang="cs-CZ" sz="3200" dirty="0" err="1"/>
              <a:t>Šticová</a:t>
            </a:r>
            <a:r>
              <a:rPr lang="cs-CZ" sz="3200" dirty="0"/>
              <a:t> – Hodnocení na VŠ (DP, 2015, UTB ve Zlíně)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042447"/>
              </p:ext>
            </p:extLst>
          </p:nvPr>
        </p:nvGraphicFramePr>
        <p:xfrm>
          <a:off x="383459" y="2336798"/>
          <a:ext cx="9911478" cy="431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515">
                  <a:extLst>
                    <a:ext uri="{9D8B030D-6E8A-4147-A177-3AD203B41FA5}">
                      <a16:colId xmlns:a16="http://schemas.microsoft.com/office/drawing/2014/main" val="3521687182"/>
                    </a:ext>
                  </a:extLst>
                </a:gridCol>
                <a:gridCol w="2821858">
                  <a:extLst>
                    <a:ext uri="{9D8B030D-6E8A-4147-A177-3AD203B41FA5}">
                      <a16:colId xmlns:a16="http://schemas.microsoft.com/office/drawing/2014/main" val="214464055"/>
                    </a:ext>
                  </a:extLst>
                </a:gridCol>
                <a:gridCol w="2665105">
                  <a:extLst>
                    <a:ext uri="{9D8B030D-6E8A-4147-A177-3AD203B41FA5}">
                      <a16:colId xmlns:a16="http://schemas.microsoft.com/office/drawing/2014/main" val="2642967692"/>
                    </a:ext>
                  </a:extLst>
                </a:gridCol>
              </a:tblGrid>
              <a:tr h="426067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Ano + Spíše ano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Ne + Spíše ne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082192"/>
                  </a:ext>
                </a:extLst>
              </a:tr>
              <a:tr h="964381">
                <a:tc>
                  <a:txBody>
                    <a:bodyPr/>
                    <a:lstStyle/>
                    <a:p>
                      <a:endParaRPr lang="cs-CZ" sz="2400" b="0" dirty="0" smtClean="0"/>
                    </a:p>
                    <a:p>
                      <a:r>
                        <a:rPr lang="cs-CZ" sz="2400" b="0" dirty="0" smtClean="0"/>
                        <a:t>Spokojenost s klasifikací</a:t>
                      </a:r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53,5 %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46,5</a:t>
                      </a:r>
                      <a:r>
                        <a:rPr lang="cs-CZ" sz="2400" baseline="0" dirty="0" smtClean="0"/>
                        <a:t> 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72652"/>
                  </a:ext>
                </a:extLst>
              </a:tr>
              <a:tr h="964381">
                <a:tc>
                  <a:txBody>
                    <a:bodyPr/>
                    <a:lstStyle/>
                    <a:p>
                      <a:endParaRPr lang="cs-CZ" sz="2400" b="0" dirty="0" smtClean="0"/>
                    </a:p>
                    <a:p>
                      <a:r>
                        <a:rPr lang="cs-CZ" sz="2400" b="0" dirty="0" smtClean="0"/>
                        <a:t>Jasnost hodnotících kritérií</a:t>
                      </a:r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44 %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56</a:t>
                      </a:r>
                      <a:r>
                        <a:rPr lang="cs-CZ" sz="2400" baseline="0" dirty="0" smtClean="0"/>
                        <a:t> 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189789"/>
                  </a:ext>
                </a:extLst>
              </a:tr>
              <a:tr h="964381">
                <a:tc>
                  <a:txBody>
                    <a:bodyPr/>
                    <a:lstStyle/>
                    <a:p>
                      <a:endParaRPr lang="cs-CZ" sz="2400" dirty="0" smtClean="0"/>
                    </a:p>
                    <a:p>
                      <a:r>
                        <a:rPr lang="cs-CZ" sz="2400" dirty="0" smtClean="0"/>
                        <a:t>Spravedlivost klasifikace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67 %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33 %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42805"/>
                  </a:ext>
                </a:extLst>
              </a:tr>
              <a:tr h="96438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Zohlednění studijních aktivit</a:t>
                      </a:r>
                      <a:r>
                        <a:rPr lang="cs-CZ" sz="2400" baseline="0" dirty="0" smtClean="0"/>
                        <a:t> klasifikací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61 %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39 %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0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r>
              <a:rPr lang="cs-CZ" dirty="0"/>
              <a:t>dnešního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0973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/>
              </a:rPr>
              <a:t>Účastník identifikuje v konkrétních cílech jaké kognitivní procesy rozvíjejí. </a:t>
            </a:r>
          </a:p>
          <a:p>
            <a:r>
              <a:rPr lang="cs-CZ" dirty="0" smtClean="0">
                <a:solidFill>
                  <a:schemeClr val="bg1"/>
                </a:solidFill>
                <a:effectLst/>
              </a:rPr>
              <a:t>Účastník rozpozná různé druhy kritérií a uvede jejich hlavní klady a zápory</a:t>
            </a:r>
          </a:p>
          <a:p>
            <a:r>
              <a:rPr lang="cs-CZ" dirty="0" smtClean="0">
                <a:solidFill>
                  <a:schemeClr val="bg1"/>
                </a:solidFill>
                <a:effectLst/>
              </a:rPr>
              <a:t>Účastník využijete informace k úpravám / formulaci vlastních /katedrálních kritérií </a:t>
            </a:r>
          </a:p>
          <a:p>
            <a:r>
              <a:rPr lang="cs-CZ" dirty="0" smtClean="0">
                <a:solidFill>
                  <a:schemeClr val="bg1"/>
                </a:solidFill>
                <a:effectLst/>
              </a:rPr>
              <a:t>Účastník reflektuje svou dnešní práci ve skupině</a:t>
            </a:r>
          </a:p>
          <a:p>
            <a:endParaRPr lang="cs-CZ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69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116" y="2160591"/>
            <a:ext cx="9901083" cy="4594170"/>
          </a:xfrm>
        </p:spPr>
        <p:txBody>
          <a:bodyPr>
            <a:noAutofit/>
          </a:bodyPr>
          <a:lstStyle/>
          <a:p>
            <a:r>
              <a:rPr lang="cs-CZ" sz="2800" dirty="0"/>
              <a:t>Hodnocení je vždy subjektivní (provádějí ho subjekty, srov. Slavík, 1999), ale liší se v míře objektivizace. </a:t>
            </a:r>
          </a:p>
          <a:p>
            <a:r>
              <a:rPr lang="cs-CZ" sz="2800" dirty="0"/>
              <a:t>Objektivita sama spočívá v </a:t>
            </a:r>
            <a:r>
              <a:rPr lang="cs-CZ" sz="2800" b="1" dirty="0"/>
              <a:t>nezaujatosti a nezávislosti hodnotitele</a:t>
            </a:r>
            <a:r>
              <a:rPr lang="cs-CZ" sz="2800" dirty="0"/>
              <a:t> – nejen učitele, ale </a:t>
            </a:r>
            <a:r>
              <a:rPr lang="cs-CZ" sz="2800" dirty="0" smtClean="0"/>
              <a:t>také studenta </a:t>
            </a:r>
            <a:r>
              <a:rPr lang="cs-CZ" sz="2800" dirty="0"/>
              <a:t>(spolužáka). </a:t>
            </a:r>
          </a:p>
          <a:p>
            <a:r>
              <a:rPr lang="cs-CZ" sz="2800" dirty="0"/>
              <a:t>K zajištění objektivity pomáhá řada metod či </a:t>
            </a:r>
            <a:r>
              <a:rPr lang="cs-CZ" sz="2800" dirty="0" smtClean="0"/>
              <a:t>nástrojů.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75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Kritéria hodnocení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7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891" y="334297"/>
            <a:ext cx="7803588" cy="1320800"/>
          </a:xfrm>
        </p:spPr>
        <p:txBody>
          <a:bodyPr/>
          <a:lstStyle/>
          <a:p>
            <a:pPr algn="ctr"/>
            <a:r>
              <a:rPr lang="cs-CZ" b="1" dirty="0" smtClean="0"/>
              <a:t>Kritéria 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10805652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Máte měřítka na to, jak má vypadat a chutnat bábovka? 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Výsledek obrázku pro bábov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8" y="2517552"/>
            <a:ext cx="5049382" cy="37821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08" y="2486624"/>
            <a:ext cx="5090673" cy="3813091"/>
          </a:xfrm>
          <a:prstGeom prst="rect">
            <a:avLst/>
          </a:prstGeom>
        </p:spPr>
      </p:pic>
      <p:pic>
        <p:nvPicPr>
          <p:cNvPr id="7" name="Picture 2" descr="Výsledek obrázku pro otazní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3975" y="591149"/>
            <a:ext cx="1002891" cy="133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5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3117167"/>
            <a:ext cx="8144134" cy="1373070"/>
          </a:xfrm>
        </p:spPr>
        <p:txBody>
          <a:bodyPr/>
          <a:lstStyle/>
          <a:p>
            <a:r>
              <a:rPr lang="cs-CZ" b="1" dirty="0"/>
              <a:t>Kritéria na </a:t>
            </a:r>
            <a:r>
              <a:rPr lang="cs-CZ" b="1" dirty="0" smtClean="0"/>
              <a:t>vysoké škole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39064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240774"/>
            <a:ext cx="8144134" cy="1373070"/>
          </a:xfrm>
        </p:spPr>
        <p:txBody>
          <a:bodyPr/>
          <a:lstStyle/>
          <a:p>
            <a:r>
              <a:rPr lang="cs-CZ" dirty="0" smtClean="0"/>
              <a:t>Práce ve 3 skupinách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9" y="3873909"/>
            <a:ext cx="3587695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Zadání úkolu (</a:t>
            </a:r>
            <a:r>
              <a:rPr lang="cs-CZ" b="1" dirty="0" err="1" smtClean="0"/>
              <a:t>flipcharty</a:t>
            </a:r>
            <a:r>
              <a:rPr lang="cs-CZ" b="1" dirty="0" smtClean="0"/>
              <a:t>): </a:t>
            </a:r>
            <a:br>
              <a:rPr lang="cs-CZ" b="1" dirty="0" smtClean="0"/>
            </a:br>
            <a:r>
              <a:rPr lang="cs-CZ" b="1" dirty="0" smtClean="0"/>
              <a:t>Kritéria hodnocení na VŠ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701" y="2336873"/>
            <a:ext cx="10203989" cy="45211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3600" dirty="0" smtClean="0"/>
              <a:t>Definujte kritéria hodnocení</a:t>
            </a:r>
          </a:p>
          <a:p>
            <a:pPr marL="457200" indent="-457200">
              <a:buAutoNum type="arabicPeriod"/>
            </a:pPr>
            <a:r>
              <a:rPr lang="cs-CZ" sz="3600" dirty="0" smtClean="0"/>
              <a:t>Jakou podobu mohou mít kritéria hodnocení?</a:t>
            </a:r>
          </a:p>
          <a:p>
            <a:pPr marL="457200" indent="-457200">
              <a:buAutoNum type="arabicPeriod"/>
            </a:pPr>
            <a:r>
              <a:rPr lang="cs-CZ" sz="3600" dirty="0" smtClean="0"/>
              <a:t> Proč a k jakým účelům používat kritéria hodnocení na VŠ?</a:t>
            </a:r>
          </a:p>
          <a:p>
            <a:pPr marL="457200" indent="-457200">
              <a:buAutoNum type="arabicPeriod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243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-407936" y="849160"/>
            <a:ext cx="6299200" cy="88865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Kritéria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6244" y="2084439"/>
            <a:ext cx="9035845" cy="4773561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cs-CZ" sz="3400" dirty="0"/>
              <a:t>Kritéria hodnocení „jsou </a:t>
            </a:r>
            <a:r>
              <a:rPr lang="cs-CZ" sz="3400" b="1" dirty="0"/>
              <a:t>měřítka, kterými poměřujeme kvalitu různých produktů</a:t>
            </a:r>
            <a:r>
              <a:rPr lang="cs-CZ" sz="3400" dirty="0"/>
              <a:t>“ (Chvál, 2008) / </a:t>
            </a:r>
            <a:r>
              <a:rPr lang="cs-CZ" sz="3400" b="1" dirty="0"/>
              <a:t>průvodci učení </a:t>
            </a:r>
            <a:r>
              <a:rPr lang="cs-CZ" sz="3400" dirty="0"/>
              <a:t>(</a:t>
            </a:r>
            <a:r>
              <a:rPr lang="cs-CZ" sz="3400" dirty="0" err="1"/>
              <a:t>Heritage</a:t>
            </a:r>
            <a:r>
              <a:rPr lang="cs-CZ" sz="3400" dirty="0"/>
              <a:t>, 2010).</a:t>
            </a:r>
          </a:p>
          <a:p>
            <a:pPr marL="0" indent="0" algn="just">
              <a:buNone/>
              <a:defRPr/>
            </a:pPr>
            <a:r>
              <a:rPr lang="cs-CZ" sz="3400" dirty="0" smtClean="0"/>
              <a:t>Mají </a:t>
            </a:r>
            <a:r>
              <a:rPr lang="cs-CZ" sz="3400" dirty="0"/>
              <a:t>úzkou </a:t>
            </a:r>
            <a:r>
              <a:rPr lang="cs-CZ" sz="3400" b="1" dirty="0"/>
              <a:t>vazbu na výchovně-vzdělávací cíle</a:t>
            </a:r>
            <a:r>
              <a:rPr lang="cs-CZ" sz="3400" dirty="0" smtClean="0"/>
              <a:t>.</a:t>
            </a:r>
            <a:endParaRPr lang="cs-CZ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358491" y="862857"/>
            <a:ext cx="6348413" cy="803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Kritéria hodnocení I – </a:t>
            </a:r>
            <a:r>
              <a:rPr lang="cs-CZ" dirty="0" err="1" smtClean="0"/>
              <a:t>Checklist</a:t>
            </a:r>
            <a:endParaRPr lang="cs-CZ" dirty="0" smtClean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636" y="1931592"/>
            <a:ext cx="5598190" cy="49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669" y="728111"/>
            <a:ext cx="9784034" cy="110455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Kritéria hodnocení </a:t>
            </a:r>
            <a:r>
              <a:rPr lang="cs-CZ" dirty="0" smtClean="0"/>
              <a:t>II </a:t>
            </a:r>
            <a:r>
              <a:rPr lang="cs-CZ" dirty="0"/>
              <a:t>– </a:t>
            </a:r>
            <a:r>
              <a:rPr lang="cs-CZ" dirty="0" smtClean="0"/>
              <a:t>Holistická sada kritérií </a:t>
            </a:r>
            <a:r>
              <a:rPr lang="cs-CZ" sz="2400" dirty="0" smtClean="0"/>
              <a:t>(Zdroj: Moskal, 2000)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62121"/>
              </p:ext>
            </p:extLst>
          </p:nvPr>
        </p:nvGraphicFramePr>
        <p:xfrm>
          <a:off x="1524000" y="2015615"/>
          <a:ext cx="7914968" cy="48423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8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Sada kritérií pro písemný projev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Popis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Excelentní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splňuje všechny formální i obsahové náležitosti.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je koherentní a kohezní, srozumitelný. Žák používá vhodné slovní obraty, vyjadřuje se bez gramatických chyb a téma pojímá zcela originálně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Adekvátní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splňuje alespoň dvě třetiny formálních i obsahových náležitostí.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Koheznost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koherentnost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textu je na dobré úrovni. Nevhodné slovní obraty jsou užity nejvíce třikrát, gramatických chyb text obsahuje maximálně pět. Téma je pojato originálně. 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Potřebuje vylepšení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splňuje polovinu formálních a obsahových náležitostí.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Koheznost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koherentnost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textu není na tak dobré úrovni – text je proto místy nesrozumitelný. Nevhodné slovní obraty jsou použity na několika místech v textu. Gramatických chyb je v textu maximálně 10. Téma není pojato příliš originálně.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Neadekvátní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nevyhovuje žádným formálním ani obsahovým náležitostem. Text je zcela nekoherentní, nekohezní a nesrozumitelný. Žák používá nevhodné slovní obraty. V textu je více než 10 gramatických chyb. Pojetí tématu není originální.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75" y="1131991"/>
            <a:ext cx="10933471" cy="9699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dirty="0" smtClean="0"/>
              <a:t>Kritéria III – Analytická sada kritérií (</a:t>
            </a:r>
            <a:r>
              <a:rPr lang="cs-CZ" dirty="0" err="1" smtClean="0"/>
              <a:t>rubrics</a:t>
            </a:r>
            <a:r>
              <a:rPr lang="cs-CZ" dirty="0" smtClean="0"/>
              <a:t> – rubriky): Prezentace </a:t>
            </a:r>
            <a:br>
              <a:rPr lang="cs-CZ" dirty="0" smtClean="0"/>
            </a:br>
            <a:r>
              <a:rPr lang="cs-CZ" sz="1600" dirty="0" smtClean="0"/>
              <a:t>(Zdroj: ZŠ </a:t>
            </a:r>
            <a:r>
              <a:rPr lang="cs-CZ" sz="1600" dirty="0"/>
              <a:t>Kunratice: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www.zskunratice.cz/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users</a:t>
            </a:r>
            <a:r>
              <a:rPr lang="cs-CZ" sz="1600" dirty="0" smtClean="0">
                <a:hlinkClick r:id="rId2"/>
              </a:rPr>
              <a:t>/2/</a:t>
            </a:r>
            <a:r>
              <a:rPr lang="cs-CZ" sz="1600" dirty="0" err="1" smtClean="0">
                <a:hlinkClick r:id="rId2"/>
              </a:rPr>
              <a:t>tiny_browser_files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pprs</a:t>
            </a:r>
            <a:r>
              <a:rPr lang="cs-CZ" sz="1600" dirty="0" smtClean="0">
                <a:hlinkClick r:id="rId2"/>
              </a:rPr>
              <a:t>/pprs_16-17/iiiq-1617/11-kriteria_hodnoceni_prezentace.pdf</a:t>
            </a:r>
            <a:r>
              <a:rPr lang="cs-CZ" sz="1600" dirty="0" smtClean="0"/>
              <a:t>)</a:t>
            </a:r>
            <a:br>
              <a:rPr lang="cs-CZ" sz="16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31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432" y="2101953"/>
            <a:ext cx="7992656" cy="475604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586886" y="324433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indikátor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981" y="2733709"/>
            <a:ext cx="8647475" cy="1373070"/>
          </a:xfrm>
        </p:spPr>
        <p:txBody>
          <a:bodyPr>
            <a:normAutofit fontScale="90000"/>
          </a:bodyPr>
          <a:lstStyle/>
          <a:p>
            <a:r>
              <a:rPr lang="cs-CZ" dirty="0"/>
              <a:t>„Startéry“ – úvodní formulace k poskytování zpětné vazby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Moodlu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5127" y="1467843"/>
            <a:ext cx="8761763" cy="1250052"/>
          </a:xfrm>
        </p:spPr>
        <p:txBody>
          <a:bodyPr>
            <a:normAutofit fontScale="90000"/>
          </a:bodyPr>
          <a:lstStyle/>
          <a:p>
            <a:pPr lvl="0"/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Schéma vystihující podobu </a:t>
            </a:r>
            <a:r>
              <a:rPr lang="cs-CZ" alt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analytické sady kritérií</a:t>
            </a:r>
            <a:br>
              <a:rPr lang="cs-CZ" alt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(zdroj: </a:t>
            </a:r>
            <a:r>
              <a:rPr lang="cs-CZ" altLang="cs-C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Stevens</a:t>
            </a:r>
            <a:r>
              <a:rPr lang="cs-CZ" alt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2005, s. </a:t>
            </a:r>
            <a:r>
              <a:rPr lang="cs-CZ" alt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cs-CZ" altLang="cs-CZ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Kritérium – popis kvality / kritéria = indikátor = deskriptor</a:t>
            </a:r>
            <a:r>
              <a:rPr lang="cs-CZ" altLang="cs-CZ" sz="48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cs-CZ" altLang="cs-CZ" sz="4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21476"/>
              </p:ext>
            </p:extLst>
          </p:nvPr>
        </p:nvGraphicFramePr>
        <p:xfrm>
          <a:off x="1775521" y="3356992"/>
          <a:ext cx="8695834" cy="3132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3725">
                  <a:extLst>
                    <a:ext uri="{9D8B030D-6E8A-4147-A177-3AD203B41FA5}">
                      <a16:colId xmlns:a16="http://schemas.microsoft.com/office/drawing/2014/main" val="3212867248"/>
                    </a:ext>
                  </a:extLst>
                </a:gridCol>
                <a:gridCol w="2173725">
                  <a:extLst>
                    <a:ext uri="{9D8B030D-6E8A-4147-A177-3AD203B41FA5}">
                      <a16:colId xmlns:a16="http://schemas.microsoft.com/office/drawing/2014/main" val="3083971179"/>
                    </a:ext>
                  </a:extLst>
                </a:gridCol>
                <a:gridCol w="2173725">
                  <a:extLst>
                    <a:ext uri="{9D8B030D-6E8A-4147-A177-3AD203B41FA5}">
                      <a16:colId xmlns:a16="http://schemas.microsoft.com/office/drawing/2014/main" val="727999210"/>
                    </a:ext>
                  </a:extLst>
                </a:gridCol>
                <a:gridCol w="2174659">
                  <a:extLst>
                    <a:ext uri="{9D8B030D-6E8A-4147-A177-3AD203B41FA5}">
                      <a16:colId xmlns:a16="http://schemas.microsoft.com/office/drawing/2014/main" val="1059561039"/>
                    </a:ext>
                  </a:extLst>
                </a:gridCol>
              </a:tblGrid>
              <a:tr h="754292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Úroveň 1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Úroveň 2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</a:rPr>
                        <a:t>Úroveň 3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14493"/>
                  </a:ext>
                </a:extLst>
              </a:tr>
              <a:tr h="792006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Kritérium 1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Popis kvality1/1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Popis kvality 1/2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</a:rPr>
                        <a:t>Popis kvality 1/3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8400"/>
                  </a:ext>
                </a:extLst>
              </a:tr>
              <a:tr h="77811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</a:rPr>
                        <a:t>Kritérium 2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</a:rPr>
                        <a:t>Popis kvality 2/1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Popis kvality 2/2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</a:rPr>
                        <a:t>Popis kvality 2/3 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58765"/>
                  </a:ext>
                </a:extLst>
              </a:tr>
              <a:tr h="807887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</a:rPr>
                        <a:t>Kritérium 3</a:t>
                      </a:r>
                      <a:endParaRPr lang="cs-CZ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</a:rPr>
                        <a:t>Popis kvality 3/1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</a:rPr>
                        <a:t>Popis kvality 3/2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</a:rPr>
                        <a:t>Popis kvality 3/3 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4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361" y="707922"/>
            <a:ext cx="10146890" cy="1320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Generátor kritérií</a:t>
            </a:r>
            <a:br>
              <a:rPr lang="cs-CZ" dirty="0" smtClean="0"/>
            </a:br>
            <a:r>
              <a:rPr lang="cs-CZ" u="sng" dirty="0">
                <a:hlinkClick r:id="rId2"/>
              </a:rPr>
              <a:t>http://www.teach-nology.com/web_tools/rubrics/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13039" y="2153141"/>
            <a:ext cx="7086832" cy="45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11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66473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https://rubrics.kon.org/rubric-documents/Undergraduate-Research-Paper-Rubric4.pdf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60" y="1873137"/>
            <a:ext cx="8367739" cy="49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787" y="2733709"/>
            <a:ext cx="8401669" cy="1373070"/>
          </a:xfrm>
        </p:spPr>
        <p:txBody>
          <a:bodyPr/>
          <a:lstStyle/>
          <a:p>
            <a:r>
              <a:rPr lang="cs-CZ" sz="4000" dirty="0" smtClean="0"/>
              <a:t>Příklad práce s kritérii hodnocení: hodnocení prezentace v EN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A73C2-76FC-4DFE-86A3-C2E1B8B6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JSOU PRÁVĚ TEĎ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CFD58-603E-4D19-83AC-841C9C73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Různá vstupní úroveň</a:t>
            </a:r>
          </a:p>
          <a:p>
            <a:r>
              <a:rPr lang="cs-CZ" dirty="0"/>
              <a:t>Osobní zkušenosti s prezentacemi (SŠ, </a:t>
            </a:r>
            <a:r>
              <a:rPr lang="cs-CZ" dirty="0" err="1"/>
              <a:t>TEDxPrague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, pracovní zkušenosti)</a:t>
            </a:r>
          </a:p>
          <a:p>
            <a:r>
              <a:rPr lang="cs-CZ" dirty="0"/>
              <a:t>Znalost nástrojů (</a:t>
            </a:r>
            <a:r>
              <a:rPr lang="cs-CZ" dirty="0" err="1"/>
              <a:t>Prezi</a:t>
            </a:r>
            <a:r>
              <a:rPr lang="cs-CZ" dirty="0"/>
              <a:t>, </a:t>
            </a:r>
            <a:r>
              <a:rPr lang="cs-CZ" dirty="0" err="1"/>
              <a:t>Canva</a:t>
            </a:r>
            <a:r>
              <a:rPr lang="cs-CZ" dirty="0"/>
              <a:t>, </a:t>
            </a:r>
            <a:r>
              <a:rPr lang="cs-CZ" dirty="0" err="1"/>
              <a:t>Keynote</a:t>
            </a:r>
            <a:r>
              <a:rPr lang="cs-CZ" dirty="0"/>
              <a:t>, Google </a:t>
            </a:r>
            <a:r>
              <a:rPr lang="cs-CZ" dirty="0" err="1"/>
              <a:t>Slides</a:t>
            </a:r>
            <a:r>
              <a:rPr lang="cs-CZ" dirty="0"/>
              <a:t>, PPT?)-výhody a nevýhody</a:t>
            </a:r>
          </a:p>
          <a:p>
            <a:r>
              <a:rPr lang="cs-CZ" dirty="0"/>
              <a:t>Znalost eventů a formátů (TED </a:t>
            </a:r>
            <a:r>
              <a:rPr lang="cs-CZ" dirty="0" err="1"/>
              <a:t>Talks</a:t>
            </a:r>
            <a:r>
              <a:rPr lang="cs-CZ" dirty="0"/>
              <a:t>, Pecha </a:t>
            </a:r>
            <a:r>
              <a:rPr lang="cs-CZ" dirty="0" err="1"/>
              <a:t>Kucha</a:t>
            </a:r>
            <a:r>
              <a:rPr lang="cs-CZ" dirty="0"/>
              <a:t> </a:t>
            </a:r>
            <a:r>
              <a:rPr lang="cs-CZ" dirty="0" err="1"/>
              <a:t>Nights</a:t>
            </a:r>
            <a:r>
              <a:rPr lang="cs-CZ" dirty="0"/>
              <a:t>, …)</a:t>
            </a:r>
          </a:p>
          <a:p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  <a:p>
            <a:r>
              <a:rPr lang="cs-CZ" dirty="0"/>
              <a:t>Různá vstupní úroveň AJ dle SERRJ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DDDA739-1EBB-4D43-ABC4-027A11CFBAC5}"/>
              </a:ext>
            </a:extLst>
          </p:cNvPr>
          <p:cNvSpPr/>
          <p:nvPr/>
        </p:nvSpPr>
        <p:spPr>
          <a:xfrm>
            <a:off x="2539014" y="5657625"/>
            <a:ext cx="1180729" cy="45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4B67D4-6BED-43F6-BD75-8CB41A348BFA}"/>
              </a:ext>
            </a:extLst>
          </p:cNvPr>
          <p:cNvSpPr txBox="1"/>
          <p:nvPr/>
        </p:nvSpPr>
        <p:spPr>
          <a:xfrm>
            <a:off x="1162975" y="6127234"/>
            <a:ext cx="543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Studenti jako zdroje učení pro sebe navzájem (Wiliam)</a:t>
            </a:r>
          </a:p>
        </p:txBody>
      </p:sp>
    </p:spTree>
    <p:extLst>
      <p:ext uri="{BB962C8B-B14F-4D97-AF65-F5344CB8AC3E}">
        <p14:creationId xmlns:p14="http://schemas.microsoft.com/office/powerpoint/2010/main" val="22202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401F7-CE4C-4A34-B8A9-9B175CA0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SMĚŘUJÍ a </a:t>
            </a:r>
            <a:r>
              <a:rPr lang="cs-CZ" dirty="0">
                <a:solidFill>
                  <a:srgbClr val="0070C0"/>
                </a:solidFill>
              </a:rPr>
              <a:t>JAK SE TAM DOSTANOU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2101E-8446-4ED7-966D-292D8C2C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55" y="2287712"/>
            <a:ext cx="9613861" cy="4570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fáze, 4 termíny</a:t>
            </a:r>
          </a:p>
          <a:p>
            <a:pPr marL="0" indent="0">
              <a:buNone/>
            </a:pPr>
            <a:endParaRPr lang="cs-CZ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Zvolení tématu</a:t>
            </a:r>
          </a:p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– výběr, zdůvodnění, struktura, expertíza,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písemně, </a:t>
            </a:r>
            <a:r>
              <a:rPr lang="cs-CZ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průběžné ZV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Návrh prezentace</a:t>
            </a:r>
          </a:p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– nástroj, PK ?, zdůvodnění,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ústně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průběžné ZV</a:t>
            </a:r>
          </a:p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Prezentace – předchozí znalost kritérií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vrstevnické hodnocení 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na základě kritérií, doporučení,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písemně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(5x)</a:t>
            </a:r>
          </a:p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Sebehodnocení, sebereflexe –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písemně</a:t>
            </a:r>
          </a:p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finální ZV –AKTIVIZACE vlastníka učení, samostatnost, přesah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3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31F05-BA3B-468E-8B2C-89EFC90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Zvolení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19538-6C62-4DA7-A1D0-0090E7A3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287711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March</a:t>
            </a:r>
            <a:r>
              <a:rPr lang="cs-CZ" dirty="0">
                <a:effectLst/>
              </a:rPr>
              <a:t> X</a:t>
            </a:r>
            <a:r>
              <a:rPr lang="en-US" dirty="0">
                <a:effectLst/>
              </a:rPr>
              <a:t>, 2018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I would like my presentation to be about one of the original ”fathers of ﬁlm”, </a:t>
            </a:r>
            <a:r>
              <a:rPr lang="en-US" dirty="0">
                <a:solidFill>
                  <a:srgbClr val="0070C0"/>
                </a:solidFill>
                <a:effectLst/>
              </a:rPr>
              <a:t>George </a:t>
            </a:r>
            <a:r>
              <a:rPr lang="cs-CZ" dirty="0" err="1">
                <a:solidFill>
                  <a:srgbClr val="0070C0"/>
                </a:solidFill>
                <a:effectLst/>
              </a:rPr>
              <a:t>Méliès</a:t>
            </a:r>
            <a:r>
              <a:rPr lang="cs-CZ" dirty="0">
                <a:effectLst/>
              </a:rPr>
              <a:t>. </a:t>
            </a:r>
            <a:r>
              <a:rPr lang="en-US" dirty="0">
                <a:effectLst/>
              </a:rPr>
              <a:t>I would </a:t>
            </a:r>
            <a:r>
              <a:rPr lang="en-US" dirty="0">
                <a:solidFill>
                  <a:srgbClr val="0070C0"/>
                </a:solidFill>
                <a:effectLst/>
              </a:rPr>
              <a:t>ﬁrst </a:t>
            </a:r>
            <a:r>
              <a:rPr lang="en-US" dirty="0">
                <a:effectLst/>
              </a:rPr>
              <a:t>line out who he is and his line of artistry, </a:t>
            </a:r>
            <a:r>
              <a:rPr lang="en-US" dirty="0">
                <a:solidFill>
                  <a:srgbClr val="0070C0"/>
                </a:solidFill>
                <a:effectLst/>
              </a:rPr>
              <a:t>then</a:t>
            </a:r>
            <a:r>
              <a:rPr lang="en-US" dirty="0">
                <a:effectLst/>
              </a:rPr>
              <a:t> show a bit of history concerning him and ﬁlm and </a:t>
            </a:r>
            <a:r>
              <a:rPr lang="en-US" dirty="0">
                <a:solidFill>
                  <a:srgbClr val="0070C0"/>
                </a:solidFill>
                <a:effectLst/>
              </a:rPr>
              <a:t>then</a:t>
            </a:r>
            <a:r>
              <a:rPr lang="en-US" dirty="0">
                <a:effectLst/>
              </a:rPr>
              <a:t> present bits of his work and how they inﬂuenced modern cinematography, fantasy and adventure ﬁlms. </a:t>
            </a:r>
            <a:r>
              <a:rPr lang="en-US" dirty="0">
                <a:solidFill>
                  <a:srgbClr val="0070C0"/>
                </a:solidFill>
                <a:effectLst/>
              </a:rPr>
              <a:t>I have a great deal of respect for him </a:t>
            </a:r>
            <a:r>
              <a:rPr lang="en-US" dirty="0">
                <a:effectLst/>
              </a:rPr>
              <a:t>and think his inﬂuence is incredible, yet very obscure, thus I would like to give the presentation. </a:t>
            </a:r>
            <a:r>
              <a:rPr lang="en-US" dirty="0">
                <a:solidFill>
                  <a:srgbClr val="0070C0"/>
                </a:solidFill>
                <a:effectLst/>
              </a:rPr>
              <a:t>As for the expertise</a:t>
            </a:r>
            <a:r>
              <a:rPr lang="en-US" dirty="0">
                <a:effectLst/>
              </a:rPr>
              <a:t>, I watch his ﬁlms often and I am quite familiar with his history, I’m quite fond of his techniques and, most importantly, I love his movies!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16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548854-9B1F-49FE-B38F-DFE8928994C7}"/>
              </a:ext>
            </a:extLst>
          </p:cNvPr>
          <p:cNvSpPr/>
          <p:nvPr/>
        </p:nvSpPr>
        <p:spPr>
          <a:xfrm>
            <a:off x="570270" y="816078"/>
            <a:ext cx="9891252" cy="563231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Jméno přednášejícího:				1	2 	3	4	5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Organizace   	jasný začátek</a:t>
            </a:r>
          </a:p>
          <a:p>
            <a:r>
              <a:rPr lang="cs-CZ" dirty="0">
                <a:solidFill>
                  <a:schemeClr val="bg1"/>
                </a:solidFill>
              </a:rPr>
              <a:t>		logická struktura</a:t>
            </a:r>
          </a:p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dirty="0" smtClean="0">
                <a:solidFill>
                  <a:schemeClr val="bg1"/>
                </a:solidFill>
              </a:rPr>
              <a:t>„poselství“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Obsah		kvalita informací</a:t>
            </a:r>
          </a:p>
          <a:p>
            <a:r>
              <a:rPr lang="cs-CZ" dirty="0">
                <a:solidFill>
                  <a:schemeClr val="bg1"/>
                </a:solidFill>
              </a:rPr>
              <a:t>		jednoduchost</a:t>
            </a:r>
          </a:p>
          <a:p>
            <a:r>
              <a:rPr lang="cs-CZ" dirty="0">
                <a:solidFill>
                  <a:schemeClr val="bg1"/>
                </a:solidFill>
              </a:rPr>
              <a:t>		vizuály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Prezentace	kontakt s publikem</a:t>
            </a:r>
          </a:p>
          <a:p>
            <a:r>
              <a:rPr lang="cs-CZ" dirty="0">
                <a:solidFill>
                  <a:schemeClr val="bg1"/>
                </a:solidFill>
              </a:rPr>
              <a:t>		srozumitelný jazyk a tempo</a:t>
            </a:r>
          </a:p>
          <a:p>
            <a:r>
              <a:rPr lang="cs-CZ" dirty="0">
                <a:solidFill>
                  <a:schemeClr val="bg1"/>
                </a:solidFill>
              </a:rPr>
              <a:t>		odpovídající řeč těla</a:t>
            </a:r>
          </a:p>
          <a:p>
            <a:r>
              <a:rPr lang="cs-CZ" dirty="0">
                <a:solidFill>
                  <a:schemeClr val="bg1"/>
                </a:solidFill>
              </a:rPr>
              <a:t>		délka nepřesahující časový rámec</a:t>
            </a:r>
          </a:p>
          <a:p>
            <a:r>
              <a:rPr lang="cs-CZ" dirty="0">
                <a:solidFill>
                  <a:schemeClr val="bg1"/>
                </a:solidFill>
              </a:rPr>
              <a:t>		vhodný oděv</a:t>
            </a:r>
          </a:p>
          <a:p>
            <a:r>
              <a:rPr lang="cs-CZ" dirty="0">
                <a:solidFill>
                  <a:schemeClr val="bg1"/>
                </a:solidFill>
              </a:rPr>
              <a:t>		celkový dojem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Komentář, návrhy na zlepšení: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730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AC6C9-3BA8-48C6-85C4-72FA3A45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Vrstevnické </a:t>
            </a:r>
            <a:r>
              <a:rPr lang="cs-CZ" dirty="0" smtClean="0"/>
              <a:t>hodnocení: autentické výroky studentů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96CA4-C84F-4CEC-BA75-CF99F672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Jedna z nejlepších prezentací, které jsem dosud viděl</a:t>
            </a:r>
          </a:p>
          <a:p>
            <a:r>
              <a:rPr lang="cs-CZ" i="1" dirty="0"/>
              <a:t>Hodně zajímavé a pro mne nové téma</a:t>
            </a:r>
          </a:p>
          <a:p>
            <a:r>
              <a:rPr lang="cs-CZ" i="1" dirty="0"/>
              <a:t>Máš příliš rychlé tempo řeči, asi je to tvým zaujetím, zkus zpomalit</a:t>
            </a:r>
          </a:p>
          <a:p>
            <a:r>
              <a:rPr lang="cs-CZ" i="1" dirty="0"/>
              <a:t>Skvělá angličtina</a:t>
            </a:r>
          </a:p>
        </p:txBody>
      </p:sp>
    </p:spTree>
    <p:extLst>
      <p:ext uri="{BB962C8B-B14F-4D97-AF65-F5344CB8AC3E}">
        <p14:creationId xmlns:p14="http://schemas.microsoft.com/office/powerpoint/2010/main" val="1377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225D7FE-8830-4F61-9A76-EA71D9A36EC6}"/>
              </a:ext>
            </a:extLst>
          </p:cNvPr>
          <p:cNvSpPr/>
          <p:nvPr/>
        </p:nvSpPr>
        <p:spPr>
          <a:xfrm>
            <a:off x="838200" y="1220472"/>
            <a:ext cx="10715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r>
              <a:rPr lang="cs-CZ" sz="2000" dirty="0" err="1"/>
              <a:t>English</a:t>
            </a:r>
            <a:r>
              <a:rPr lang="cs-CZ" sz="2000" dirty="0"/>
              <a:t>- </a:t>
            </a:r>
            <a:r>
              <a:rPr lang="cs-CZ" sz="2000" dirty="0" err="1"/>
              <a:t>Presentation</a:t>
            </a:r>
            <a:r>
              <a:rPr lang="cs-CZ" sz="2000" dirty="0"/>
              <a:t> </a:t>
            </a:r>
            <a:r>
              <a:rPr lang="cs-CZ" sz="2000" dirty="0" err="1"/>
              <a:t>Self-Assessment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April</a:t>
            </a:r>
            <a:r>
              <a:rPr lang="cs-CZ" sz="2000" dirty="0"/>
              <a:t> X, 2018</a:t>
            </a:r>
          </a:p>
          <a:p>
            <a:r>
              <a:rPr lang="cs-CZ" sz="2000" dirty="0"/>
              <a:t>I </a:t>
            </a:r>
            <a:r>
              <a:rPr lang="cs-CZ" sz="2000" dirty="0" err="1"/>
              <a:t>think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overall</a:t>
            </a:r>
            <a:r>
              <a:rPr lang="cs-CZ" sz="2000" dirty="0"/>
              <a:t>, my </a:t>
            </a:r>
            <a:r>
              <a:rPr lang="cs-CZ" sz="2000" dirty="0" err="1"/>
              <a:t>presentation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quite</a:t>
            </a:r>
            <a:r>
              <a:rPr lang="cs-CZ" sz="2000" dirty="0"/>
              <a:t> </a:t>
            </a:r>
            <a:r>
              <a:rPr lang="cs-CZ" sz="2000" dirty="0" err="1"/>
              <a:t>good</a:t>
            </a:r>
            <a:r>
              <a:rPr lang="cs-CZ" sz="2000" dirty="0"/>
              <a:t>. I </a:t>
            </a:r>
            <a:r>
              <a:rPr lang="cs-CZ" sz="2000" dirty="0" err="1"/>
              <a:t>explained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0070C0"/>
                </a:solidFill>
              </a:rPr>
              <a:t>all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points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I had </a:t>
            </a:r>
            <a:r>
              <a:rPr lang="cs-CZ" sz="2000" dirty="0" err="1"/>
              <a:t>prepared</a:t>
            </a:r>
            <a:r>
              <a:rPr lang="cs-CZ" sz="2000" dirty="0"/>
              <a:t> in </a:t>
            </a:r>
            <a:r>
              <a:rPr lang="cs-CZ" sz="2000" dirty="0">
                <a:solidFill>
                  <a:srgbClr val="0070C0"/>
                </a:solidFill>
              </a:rPr>
              <a:t>proper </a:t>
            </a:r>
            <a:r>
              <a:rPr lang="cs-CZ" sz="2000" dirty="0" err="1">
                <a:solidFill>
                  <a:srgbClr val="0070C0"/>
                </a:solidFill>
              </a:rPr>
              <a:t>time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0070C0"/>
                </a:solidFill>
              </a:rPr>
              <a:t>visual</a:t>
            </a:r>
            <a:r>
              <a:rPr lang="cs-CZ" sz="2000" dirty="0">
                <a:solidFill>
                  <a:srgbClr val="0070C0"/>
                </a:solidFill>
              </a:rPr>
              <a:t> aids </a:t>
            </a:r>
            <a:r>
              <a:rPr lang="cs-CZ" sz="2000" dirty="0" err="1"/>
              <a:t>helped</a:t>
            </a:r>
            <a:r>
              <a:rPr lang="cs-CZ" sz="2000" dirty="0"/>
              <a:t> as to </a:t>
            </a:r>
            <a:r>
              <a:rPr lang="cs-CZ" sz="2000" dirty="0" err="1"/>
              <a:t>illustrate</a:t>
            </a:r>
            <a:r>
              <a:rPr lang="cs-CZ" sz="2000" dirty="0"/>
              <a:t> and </a:t>
            </a:r>
            <a:r>
              <a:rPr lang="cs-CZ" sz="2000" dirty="0" err="1"/>
              <a:t>prove</a:t>
            </a:r>
            <a:r>
              <a:rPr lang="cs-CZ" sz="2000" dirty="0"/>
              <a:t> my </a:t>
            </a:r>
            <a:r>
              <a:rPr lang="cs-CZ" sz="2000" dirty="0" err="1"/>
              <a:t>arguments</a:t>
            </a:r>
            <a:r>
              <a:rPr lang="cs-CZ" sz="2000" dirty="0"/>
              <a:t> and posed as 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ideas</a:t>
            </a:r>
            <a:r>
              <a:rPr lang="cs-CZ" sz="2000" dirty="0"/>
              <a:t> I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trying</a:t>
            </a:r>
            <a:r>
              <a:rPr lang="cs-CZ" sz="2000" dirty="0"/>
              <a:t> to </a:t>
            </a:r>
            <a:r>
              <a:rPr lang="cs-CZ" sz="2000" dirty="0" err="1"/>
              <a:t>get</a:t>
            </a:r>
            <a:r>
              <a:rPr lang="cs-CZ" sz="2000" dirty="0"/>
              <a:t> </a:t>
            </a:r>
            <a:r>
              <a:rPr lang="cs-CZ" sz="2000" dirty="0" err="1"/>
              <a:t>across</a:t>
            </a:r>
            <a:r>
              <a:rPr lang="cs-CZ" sz="2000" dirty="0"/>
              <a:t> and I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0070C0"/>
                </a:solidFill>
              </a:rPr>
              <a:t>quite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ﬂuent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cs-CZ" sz="2000" dirty="0" err="1">
                <a:solidFill>
                  <a:srgbClr val="0070C0"/>
                </a:solidFill>
              </a:rPr>
              <a:t>clear</a:t>
            </a:r>
            <a:r>
              <a:rPr lang="cs-CZ" sz="2000" dirty="0">
                <a:solidFill>
                  <a:srgbClr val="0070C0"/>
                </a:solidFill>
              </a:rPr>
              <a:t> in my </a:t>
            </a:r>
            <a:r>
              <a:rPr lang="cs-CZ" sz="2000" dirty="0" err="1">
                <a:solidFill>
                  <a:srgbClr val="0070C0"/>
                </a:solidFill>
              </a:rPr>
              <a:t>speech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cs-CZ" sz="2000" dirty="0" err="1">
                <a:solidFill>
                  <a:srgbClr val="0070C0"/>
                </a:solidFill>
              </a:rPr>
              <a:t>vocabulary</a:t>
            </a:r>
            <a:r>
              <a:rPr lang="cs-CZ" sz="2000" dirty="0"/>
              <a:t>. </a:t>
            </a:r>
            <a:r>
              <a:rPr lang="cs-CZ" sz="2000" dirty="0" err="1"/>
              <a:t>The</a:t>
            </a:r>
            <a:r>
              <a:rPr lang="cs-CZ" sz="2000" dirty="0"/>
              <a:t> style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presentation</a:t>
            </a:r>
            <a:r>
              <a:rPr lang="cs-CZ" sz="2000" dirty="0"/>
              <a:t> </a:t>
            </a:r>
            <a:r>
              <a:rPr lang="cs-CZ" sz="2000" dirty="0" err="1"/>
              <a:t>quite</a:t>
            </a:r>
            <a:r>
              <a:rPr lang="cs-CZ" sz="2000" dirty="0"/>
              <a:t> </a:t>
            </a:r>
            <a:r>
              <a:rPr lang="cs-CZ" sz="2000" dirty="0" err="1"/>
              <a:t>succeeded</a:t>
            </a:r>
            <a:r>
              <a:rPr lang="cs-CZ" sz="2000" dirty="0"/>
              <a:t> (</a:t>
            </a:r>
            <a:r>
              <a:rPr lang="cs-CZ" sz="2000" dirty="0" err="1"/>
              <a:t>at</a:t>
            </a:r>
            <a:r>
              <a:rPr lang="cs-CZ" sz="2000" dirty="0"/>
              <a:t> least I hope)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0070C0"/>
                </a:solidFill>
              </a:rPr>
              <a:t>keeping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viewer</a:t>
            </a:r>
            <a:r>
              <a:rPr lang="cs-CZ" sz="2000" dirty="0">
                <a:solidFill>
                  <a:srgbClr val="0070C0"/>
                </a:solidFill>
              </a:rPr>
              <a:t> ”on his </a:t>
            </a:r>
            <a:r>
              <a:rPr lang="cs-CZ" sz="2000" dirty="0" err="1">
                <a:solidFill>
                  <a:srgbClr val="0070C0"/>
                </a:solidFill>
              </a:rPr>
              <a:t>toes</a:t>
            </a:r>
            <a:r>
              <a:rPr lang="cs-CZ" sz="2000" dirty="0">
                <a:solidFill>
                  <a:srgbClr val="0070C0"/>
                </a:solidFill>
              </a:rPr>
              <a:t>” and </a:t>
            </a:r>
            <a:r>
              <a:rPr lang="cs-CZ" sz="2000" dirty="0" err="1">
                <a:solidFill>
                  <a:srgbClr val="0070C0"/>
                </a:solidFill>
              </a:rPr>
              <a:t>interested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I, </a:t>
            </a:r>
            <a:r>
              <a:rPr lang="cs-CZ" sz="2000" dirty="0" err="1"/>
              <a:t>however</a:t>
            </a:r>
            <a:r>
              <a:rPr lang="cs-CZ" sz="2000" dirty="0"/>
              <a:t>, </a:t>
            </a:r>
            <a:r>
              <a:rPr lang="cs-CZ" sz="2000" dirty="0" err="1"/>
              <a:t>could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found</a:t>
            </a:r>
            <a:r>
              <a:rPr lang="cs-CZ" sz="2000" dirty="0"/>
              <a:t> a </a:t>
            </a:r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way</a:t>
            </a:r>
            <a:r>
              <a:rPr lang="cs-CZ" sz="2000" dirty="0"/>
              <a:t> to make </a:t>
            </a:r>
            <a:r>
              <a:rPr lang="cs-CZ" sz="2000" dirty="0" err="1"/>
              <a:t>people</a:t>
            </a:r>
            <a:r>
              <a:rPr lang="cs-CZ" sz="2000" dirty="0"/>
              <a:t> </a:t>
            </a:r>
            <a:r>
              <a:rPr lang="cs-CZ" sz="2000" dirty="0" err="1"/>
              <a:t>understand</a:t>
            </a:r>
            <a:r>
              <a:rPr lang="cs-CZ" sz="2000" dirty="0"/>
              <a:t> </a:t>
            </a:r>
            <a:r>
              <a:rPr lang="cs-CZ" sz="2000" dirty="0" err="1"/>
              <a:t>why</a:t>
            </a:r>
            <a:r>
              <a:rPr lang="cs-CZ" sz="2000" dirty="0"/>
              <a:t> I </a:t>
            </a:r>
            <a:r>
              <a:rPr lang="cs-CZ" sz="2000" dirty="0" err="1"/>
              <a:t>like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topic</a:t>
            </a:r>
            <a:r>
              <a:rPr lang="cs-CZ" sz="2000" dirty="0"/>
              <a:t>. </a:t>
            </a:r>
            <a:r>
              <a:rPr lang="cs-CZ" sz="2000" dirty="0" err="1"/>
              <a:t>Despite</a:t>
            </a:r>
            <a:r>
              <a:rPr lang="cs-CZ" sz="2000" dirty="0"/>
              <a:t> my </a:t>
            </a:r>
            <a:r>
              <a:rPr lang="cs-CZ" sz="2000" dirty="0" err="1"/>
              <a:t>enthusiasm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understandable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most ”</a:t>
            </a:r>
            <a:r>
              <a:rPr lang="cs-CZ" sz="2000" dirty="0" err="1"/>
              <a:t>attendees</a:t>
            </a:r>
            <a:r>
              <a:rPr lang="cs-CZ" sz="2000" dirty="0"/>
              <a:t>” in </a:t>
            </a:r>
            <a:r>
              <a:rPr lang="cs-CZ" sz="2000" dirty="0" err="1"/>
              <a:t>the</a:t>
            </a:r>
            <a:r>
              <a:rPr lang="cs-CZ" sz="2000" dirty="0"/>
              <a:t> audience do not </a:t>
            </a:r>
            <a:r>
              <a:rPr lang="cs-CZ" sz="2000" dirty="0" err="1"/>
              <a:t>possess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kind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passion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topic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I do, </a:t>
            </a:r>
            <a:r>
              <a:rPr lang="cs-CZ" sz="2000" dirty="0" err="1"/>
              <a:t>thus</a:t>
            </a:r>
            <a:r>
              <a:rPr lang="cs-CZ" sz="2000" dirty="0"/>
              <a:t> I </a:t>
            </a:r>
            <a:r>
              <a:rPr lang="cs-CZ" sz="2000" dirty="0" err="1"/>
              <a:t>should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shown</a:t>
            </a:r>
            <a:r>
              <a:rPr lang="cs-CZ" sz="2000" dirty="0"/>
              <a:t> </a:t>
            </a:r>
            <a:r>
              <a:rPr lang="cs-CZ" sz="2000" dirty="0" err="1"/>
              <a:t>some</a:t>
            </a:r>
            <a:r>
              <a:rPr lang="cs-CZ" sz="2000" dirty="0"/>
              <a:t> more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 and </a:t>
            </a:r>
            <a:r>
              <a:rPr lang="cs-CZ" sz="2000" dirty="0" err="1"/>
              <a:t>inﬂuences</a:t>
            </a:r>
            <a:r>
              <a:rPr lang="cs-CZ" sz="2000" dirty="0"/>
              <a:t> to </a:t>
            </a:r>
            <a:r>
              <a:rPr lang="cs-CZ" sz="2000" dirty="0" err="1"/>
              <a:t>draw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point </a:t>
            </a:r>
            <a:r>
              <a:rPr lang="cs-CZ" sz="2000" dirty="0" err="1"/>
              <a:t>that</a:t>
            </a:r>
            <a:r>
              <a:rPr lang="cs-CZ" sz="2000" dirty="0"/>
              <a:t> George </a:t>
            </a:r>
            <a:r>
              <a:rPr lang="cs-CZ" sz="2000" dirty="0" err="1"/>
              <a:t>M´eli`es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still</a:t>
            </a:r>
            <a:r>
              <a:rPr lang="cs-CZ" sz="2000" dirty="0"/>
              <a:t> </a:t>
            </a:r>
            <a:r>
              <a:rPr lang="cs-CZ" sz="2000" dirty="0" err="1"/>
              <a:t>present</a:t>
            </a:r>
            <a:r>
              <a:rPr lang="cs-CZ" sz="2000" dirty="0"/>
              <a:t> </a:t>
            </a:r>
            <a:r>
              <a:rPr lang="cs-CZ" sz="2000" dirty="0" err="1"/>
              <a:t>today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inﬂuence. I </a:t>
            </a:r>
            <a:r>
              <a:rPr lang="cs-CZ" sz="2000" dirty="0" err="1">
                <a:solidFill>
                  <a:srgbClr val="0070C0"/>
                </a:solidFill>
              </a:rPr>
              <a:t>could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have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also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slightly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relaxed</a:t>
            </a:r>
            <a:r>
              <a:rPr lang="cs-CZ" sz="2000" dirty="0">
                <a:solidFill>
                  <a:srgbClr val="0070C0"/>
                </a:solidFill>
              </a:rPr>
              <a:t> my pace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times</a:t>
            </a:r>
            <a:r>
              <a:rPr lang="cs-CZ" sz="2000" dirty="0"/>
              <a:t>. </a:t>
            </a:r>
            <a:r>
              <a:rPr lang="cs-CZ" sz="2000" dirty="0" err="1"/>
              <a:t>Still</a:t>
            </a:r>
            <a:r>
              <a:rPr lang="cs-CZ" sz="2000" dirty="0"/>
              <a:t>, I </a:t>
            </a:r>
            <a:r>
              <a:rPr lang="cs-CZ" sz="2000" dirty="0" err="1"/>
              <a:t>am</a:t>
            </a:r>
            <a:r>
              <a:rPr lang="cs-CZ" sz="2000" dirty="0"/>
              <a:t> very </a:t>
            </a:r>
            <a:r>
              <a:rPr lang="cs-CZ" sz="2000" dirty="0" err="1"/>
              <a:t>satisﬁed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way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presentation</a:t>
            </a:r>
            <a:r>
              <a:rPr lang="cs-CZ" sz="2000" dirty="0"/>
              <a:t> </a:t>
            </a:r>
            <a:r>
              <a:rPr lang="cs-CZ" sz="2000" dirty="0" err="1"/>
              <a:t>turned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1C8905-74CB-463A-98ED-B809593C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201"/>
          </a:xfrm>
        </p:spPr>
        <p:txBody>
          <a:bodyPr/>
          <a:lstStyle/>
          <a:p>
            <a:r>
              <a:rPr lang="cs-CZ" dirty="0"/>
              <a:t>Sebehodnocení</a:t>
            </a:r>
          </a:p>
        </p:txBody>
      </p:sp>
    </p:spTree>
    <p:extLst>
      <p:ext uri="{BB962C8B-B14F-4D97-AF65-F5344CB8AC3E}">
        <p14:creationId xmlns:p14="http://schemas.microsoft.com/office/powerpoint/2010/main" val="17845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REFLEXE POUŽITÝCH METOD PRO ZJIŠŤOVÁNÍ AKTUÁLNÍHO STAVU POROZUMĚNÍ STUDENTŮ </a:t>
            </a:r>
            <a:r>
              <a:rPr lang="cs-CZ" sz="3000" dirty="0" smtClean="0"/>
              <a:t>V PRŮBĚHU MINULÉHO SEMINÁŘE</a:t>
            </a:r>
            <a:endParaRPr lang="cs-CZ" sz="3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otaz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945" y="4621160"/>
            <a:ext cx="1480379" cy="197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4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Vyzkoušejte si hodnocení prezentace na základě přiložených kritérií (viz formulář)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1939709"/>
            <a:ext cx="9613861" cy="3599316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www.youtube.com/watch?v=bhqZQiwhDHY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6548854-9B1F-49FE-B38F-DFE8928994C7}"/>
              </a:ext>
            </a:extLst>
          </p:cNvPr>
          <p:cNvSpPr/>
          <p:nvPr/>
        </p:nvSpPr>
        <p:spPr>
          <a:xfrm>
            <a:off x="571891" y="2392220"/>
            <a:ext cx="11278364" cy="45550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Jméno přednášejícího:				1	2 	3	4	5 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Organizace   	jasný začátek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logická struktura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„co si odnesu domů“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Obsah		kvalita informací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jednoduchost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vizuály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Prezentace	kontakt s publikem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srozumitelný jazyk a tempo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odpovídající řeč těla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délka nepřesahující časový rámec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vhodný oděv</a:t>
            </a:r>
          </a:p>
          <a:p>
            <a:r>
              <a:rPr lang="cs-CZ" sz="1600" dirty="0">
                <a:solidFill>
                  <a:schemeClr val="bg1"/>
                </a:solidFill>
              </a:rPr>
              <a:t>		celkový dojem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Komentář, návrhy na zlepšení</a:t>
            </a:r>
            <a:r>
              <a:rPr lang="cs-CZ" sz="1600" dirty="0" smtClean="0">
                <a:solidFill>
                  <a:schemeClr val="bg1"/>
                </a:solidFill>
              </a:rPr>
              <a:t>:</a:t>
            </a:r>
            <a:r>
              <a:rPr lang="cs-CZ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641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347" y="2359499"/>
            <a:ext cx="7814750" cy="1373070"/>
          </a:xfrm>
        </p:spPr>
        <p:txBody>
          <a:bodyPr/>
          <a:lstStyle/>
          <a:p>
            <a:r>
              <a:rPr lang="cs-CZ" dirty="0"/>
              <a:t>Zadání domácího </a:t>
            </a:r>
            <a:r>
              <a:rPr lang="cs-CZ" dirty="0" smtClean="0"/>
              <a:t>úkolu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4" y="4017704"/>
            <a:ext cx="2724150" cy="25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domácího úkolu (</a:t>
            </a:r>
            <a:r>
              <a:rPr lang="cs-CZ" dirty="0" err="1" smtClean="0"/>
              <a:t>Moodle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8"/>
          </a:xfrm>
        </p:spPr>
        <p:txBody>
          <a:bodyPr>
            <a:normAutofit/>
          </a:bodyPr>
          <a:lstStyle/>
          <a:p>
            <a:pPr marL="457200" indent="-457200" fontAlgn="base"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/>
              </a:rPr>
              <a:t>Vraťte se k Vámi formulovanému cíli, promyslete jeho případné upřesnění na základě diskuze s kolegy.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Zamyslete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se nad tím,</a:t>
            </a:r>
            <a:r>
              <a:rPr lang="cs-CZ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/>
              </a:rPr>
              <a:t>jakým způsobem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se dozvíte, že bylo cíle dosaženo a promyslete / navrhněte kritéria pro hodnocení vycházející z tohoto cíle</a:t>
            </a:r>
            <a:endParaRPr lang="cs-CZ" b="1" dirty="0" smtClean="0">
              <a:solidFill>
                <a:schemeClr val="bg1"/>
              </a:solidFill>
              <a:effectLst/>
            </a:endParaRPr>
          </a:p>
          <a:p>
            <a:pPr marL="0" indent="0" fontAlgn="base">
              <a:buNone/>
            </a:pPr>
            <a:endParaRPr lang="cs-CZ" dirty="0" smtClean="0">
              <a:solidFill>
                <a:schemeClr val="bg1"/>
              </a:solidFill>
              <a:effectLst/>
            </a:endParaRPr>
          </a:p>
          <a:p>
            <a:pPr marL="0" indent="0" fontAlgn="base">
              <a:buNone/>
            </a:pPr>
            <a:r>
              <a:rPr lang="cs-CZ" dirty="0" smtClean="0">
                <a:solidFill>
                  <a:schemeClr val="bg1"/>
                </a:solidFill>
                <a:effectLst/>
              </a:rPr>
              <a:t>b)  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Pokud někdo z Vašich kolegů nějaký materiál vytvoří, poskytněte mu, prosíme, zpětnou vazbu k jeho návrhu (alespoň 1 kolegovi).</a:t>
            </a:r>
          </a:p>
          <a:p>
            <a:pPr fontAlgn="base"/>
            <a:endParaRPr lang="cs-CZ" b="1" i="1" dirty="0" smtClean="0">
              <a:solidFill>
                <a:srgbClr val="FF0000"/>
              </a:solidFill>
              <a:effectLst/>
            </a:endParaRPr>
          </a:p>
          <a:p>
            <a:pPr fontAlgn="base"/>
            <a:r>
              <a:rPr lang="cs-CZ" b="1" dirty="0" err="1" smtClean="0">
                <a:solidFill>
                  <a:schemeClr val="bg1"/>
                </a:solidFill>
                <a:effectLst/>
              </a:rPr>
              <a:t>Deadline</a:t>
            </a:r>
            <a:r>
              <a:rPr lang="cs-CZ" b="1" dirty="0" smtClean="0">
                <a:solidFill>
                  <a:schemeClr val="bg1"/>
                </a:solidFill>
                <a:effectLst/>
              </a:rPr>
              <a:t>: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čtvrtek 25. 4. 2019; zpětná vazba kolegovi: pondělí 29. 4. 2019</a:t>
            </a:r>
            <a:endParaRPr lang="cs-CZ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2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Příští setkání je až </a:t>
            </a:r>
            <a:r>
              <a:rPr lang="cs-CZ" b="1" dirty="0"/>
              <a:t>30. 4. 2019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Čeká nás </a:t>
            </a:r>
            <a:r>
              <a:rPr lang="cs-CZ" b="1" dirty="0" smtClean="0"/>
              <a:t>pokračování tématu kritérií hodnocení + nově</a:t>
            </a:r>
            <a:r>
              <a:rPr lang="cs-CZ" b="1" dirty="0" smtClean="0"/>
              <a:t> </a:t>
            </a:r>
            <a:r>
              <a:rPr lang="cs-CZ" b="1" dirty="0"/>
              <a:t>sebehodnocení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Reflexe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1231213"/>
            <a:ext cx="4578927" cy="28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710" y="726232"/>
            <a:ext cx="10104326" cy="132080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cs-CZ" dirty="0"/>
              <a:t>Hodnocení práce ve skupině na základě </a:t>
            </a:r>
            <a:r>
              <a:rPr lang="cs-CZ" dirty="0" smtClean="0"/>
              <a:t>kritérií</a:t>
            </a:r>
            <a:br>
              <a:rPr lang="cs-CZ" dirty="0" smtClean="0"/>
            </a:b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Košťálová a kol., 2008, upraveno</a:t>
            </a:r>
            <a:r>
              <a:rPr lang="cs-CZ" altLang="cs-CZ" sz="4800" dirty="0">
                <a:latin typeface="Arial" panose="020B0604020202020204" pitchFamily="34" charset="0"/>
              </a:rPr>
              <a:t/>
            </a:r>
            <a:br>
              <a:rPr lang="cs-CZ" altLang="cs-CZ" sz="4800" dirty="0">
                <a:latin typeface="Arial" panose="020B0604020202020204" pitchFamily="34" charset="0"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13920"/>
              </p:ext>
            </p:extLst>
          </p:nvPr>
        </p:nvGraphicFramePr>
        <p:xfrm>
          <a:off x="369710" y="2047032"/>
          <a:ext cx="11306203" cy="4697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8798">
                  <a:extLst>
                    <a:ext uri="{9D8B030D-6E8A-4147-A177-3AD203B41FA5}">
                      <a16:colId xmlns:a16="http://schemas.microsoft.com/office/drawing/2014/main" val="4179961208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2114778281"/>
                    </a:ext>
                  </a:extLst>
                </a:gridCol>
                <a:gridCol w="1415846">
                  <a:extLst>
                    <a:ext uri="{9D8B030D-6E8A-4147-A177-3AD203B41FA5}">
                      <a16:colId xmlns:a16="http://schemas.microsoft.com/office/drawing/2014/main" val="3376040770"/>
                    </a:ext>
                  </a:extLst>
                </a:gridCol>
                <a:gridCol w="1347019">
                  <a:extLst>
                    <a:ext uri="{9D8B030D-6E8A-4147-A177-3AD203B41FA5}">
                      <a16:colId xmlns:a16="http://schemas.microsoft.com/office/drawing/2014/main" val="942806499"/>
                    </a:ext>
                  </a:extLst>
                </a:gridCol>
                <a:gridCol w="1229031">
                  <a:extLst>
                    <a:ext uri="{9D8B030D-6E8A-4147-A177-3AD203B41FA5}">
                      <a16:colId xmlns:a16="http://schemas.microsoft.com/office/drawing/2014/main" val="455775061"/>
                    </a:ext>
                  </a:extLst>
                </a:gridCol>
              </a:tblGrid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Kritérium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Stále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Často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Někdy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Výjimečně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6798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Aktivně jsem se podílel/a na splnění úkolu skupiny.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07199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Diskutoval/a jsem ve skupině.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52790222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Snažil/a jsem se zapojit ostatní členy skupiny, ptal/a jsme se na jejich názor a vybízel/a je ke spolupráci.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82727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Držel/a jsem se tématu, svými poznámkami jsem se snažil/a vracet členy skupiny k tématu.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54594062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Naslouchal</a:t>
                      </a:r>
                      <a:r>
                        <a:rPr lang="de-DE" sz="1600" dirty="0">
                          <a:effectLst/>
                        </a:rPr>
                        <a:t>/a </a:t>
                      </a:r>
                      <a:r>
                        <a:rPr lang="de-DE" sz="1600" dirty="0" err="1">
                          <a:effectLst/>
                        </a:rPr>
                        <a:t>jsem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druhým</a:t>
                      </a:r>
                      <a:r>
                        <a:rPr lang="de-DE" sz="1600" dirty="0">
                          <a:effectLst/>
                        </a:rPr>
                        <a:t>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73349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Nabízel/a jsem vlastní nápady.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55868551"/>
                  </a:ext>
                </a:extLst>
              </a:tr>
              <a:tr h="52088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Přemýšlel/a jsem vážně o nápadech a názorech druhých.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33044"/>
                  </a:ext>
                </a:extLst>
              </a:tr>
              <a:tr h="53690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Vyjadřoval/a jsem ostatním uznání za jejich nápady a činnosti.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34295068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Kritizoval/a jsem nápady, nikoli jejich autory.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37638"/>
                  </a:ext>
                </a:extLst>
              </a:tr>
              <a:tr h="33091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Spolupracoval/a jsem </a:t>
                      </a:r>
                      <a:r>
                        <a:rPr lang="cs-CZ" sz="1600" dirty="0">
                          <a:effectLst/>
                        </a:rPr>
                        <a:t>s ostatními.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493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„propustka“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ffectLst/>
              </a:rPr>
              <a:t>1. Co jsem se dnes na hodině dozvěděl/a?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marL="0" indent="0">
              <a:buNone/>
            </a:pPr>
            <a:r>
              <a:rPr lang="cs-CZ" dirty="0">
                <a:effectLst/>
              </a:rPr>
              <a:t>2. O čem bych se ještě chtěl/a dozvědět více? </a:t>
            </a:r>
          </a:p>
          <a:p>
            <a:pPr mar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mar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marL="0" indent="0">
              <a:buNone/>
            </a:pPr>
            <a:r>
              <a:rPr lang="cs-CZ" dirty="0">
                <a:effectLst/>
              </a:rPr>
              <a:t>3. Libovolný slovní komentář: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Reflexe domácího úkolu: Cíle - KAREL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1926"/>
            <a:ext cx="10515600" cy="4946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000" b="1" dirty="0"/>
              <a:t>Naformulujte </a:t>
            </a:r>
            <a:r>
              <a:rPr lang="cs-CZ" sz="3000" dirty="0" smtClean="0"/>
              <a:t>jeden </a:t>
            </a:r>
            <a:r>
              <a:rPr lang="cs-CZ" sz="3000" dirty="0"/>
              <a:t>kognitivní cíl pro tematický celek, který právě </a:t>
            </a:r>
            <a:r>
              <a:rPr lang="cs-CZ" sz="3000" dirty="0" smtClean="0"/>
              <a:t>učíte, v </a:t>
            </a:r>
            <a:r>
              <a:rPr lang="cs-CZ" sz="3000" dirty="0"/>
              <a:t>souladu s novou taxonomií vzdělávacích cílů a metodou ABCD.</a:t>
            </a:r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r>
              <a:rPr lang="cs-CZ" sz="3000" b="1" dirty="0" smtClean="0"/>
              <a:t>Sdílejte </a:t>
            </a:r>
            <a:r>
              <a:rPr lang="cs-CZ" sz="3000" b="1" dirty="0"/>
              <a:t>v </a:t>
            </a:r>
            <a:r>
              <a:rPr lang="cs-CZ" sz="3000" b="1" dirty="0" err="1"/>
              <a:t>Moodlu</a:t>
            </a:r>
            <a:r>
              <a:rPr lang="cs-CZ" sz="3000" b="1" dirty="0"/>
              <a:t> </a:t>
            </a:r>
            <a:r>
              <a:rPr lang="cs-CZ" sz="3000" dirty="0"/>
              <a:t>(diskuzní fórum k tématu 19. 3. 2019)</a:t>
            </a:r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r>
              <a:rPr lang="cs-CZ" sz="3000" b="1" dirty="0" err="1"/>
              <a:t>Deadline</a:t>
            </a:r>
            <a:r>
              <a:rPr lang="cs-CZ" sz="3000" b="1" dirty="0"/>
              <a:t>: </a:t>
            </a:r>
            <a:r>
              <a:rPr lang="cs-CZ" sz="3000" dirty="0"/>
              <a:t>do středy 27. 3. 2019</a:t>
            </a:r>
            <a:endParaRPr lang="cs-CZ" sz="3000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45" y="35300"/>
            <a:ext cx="2095500" cy="1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minulého setkání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Účastníci vysvětlí rozdíl mezi </a:t>
            </a:r>
            <a:r>
              <a:rPr lang="cs-CZ" dirty="0" err="1" smtClean="0"/>
              <a:t>Bloomovou</a:t>
            </a:r>
            <a:r>
              <a:rPr lang="cs-CZ" dirty="0" smtClean="0"/>
              <a:t> a </a:t>
            </a:r>
            <a:r>
              <a:rPr lang="cs-CZ" dirty="0" err="1" smtClean="0"/>
              <a:t>Marzanovou</a:t>
            </a:r>
            <a:r>
              <a:rPr lang="cs-CZ" dirty="0" smtClean="0"/>
              <a:t> taxonomií vzdělávacích cílů. </a:t>
            </a:r>
          </a:p>
          <a:p>
            <a:r>
              <a:rPr lang="cs-CZ" dirty="0" smtClean="0"/>
              <a:t>Účastníci správně zařadí naformulovaný cíl do taxonomické tabulky.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79657"/>
              </p:ext>
            </p:extLst>
          </p:nvPr>
        </p:nvGraphicFramePr>
        <p:xfrm>
          <a:off x="492370" y="2042380"/>
          <a:ext cx="10676791" cy="4529934"/>
        </p:xfrm>
        <a:graphic>
          <a:graphicData uri="http://schemas.openxmlformats.org/drawingml/2006/table">
            <a:tbl>
              <a:tblPr/>
              <a:tblGrid>
                <a:gridCol w="92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192"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MYŠLENKOVÉ (kognitivní) OPERACE 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1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Zapamatovat</a:t>
                      </a: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Aplikovat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Analyzovat</a:t>
                      </a: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Hodnotit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Tvořit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2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knowledge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vert="vert27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Poznatky faktické </a:t>
                      </a: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Poznatky konceptuální </a:t>
                      </a: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890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Poznatky procedurální</a:t>
                      </a: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95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Poznatky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metakognitivní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5DACB92D-C7AC-4F5A-B47E-19950ADB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Revidovaná </a:t>
            </a:r>
            <a:r>
              <a:rPr lang="cs-CZ" dirty="0" err="1"/>
              <a:t>Bloomova</a:t>
            </a:r>
            <a:r>
              <a:rPr lang="cs-CZ" dirty="0"/>
              <a:t> taxonomie (2001)</a:t>
            </a:r>
          </a:p>
        </p:txBody>
      </p:sp>
    </p:spTree>
    <p:extLst>
      <p:ext uri="{BB962C8B-B14F-4D97-AF65-F5344CB8AC3E}">
        <p14:creationId xmlns:p14="http://schemas.microsoft.com/office/powerpoint/2010/main" val="197137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823" y="159221"/>
            <a:ext cx="10515600" cy="1325563"/>
          </a:xfrm>
        </p:spPr>
        <p:txBody>
          <a:bodyPr/>
          <a:lstStyle/>
          <a:p>
            <a:r>
              <a:rPr lang="cs-CZ" sz="2000" dirty="0"/>
              <a:t>Nová taxonomie vzdělávacích  cílů (</a:t>
            </a:r>
            <a:r>
              <a:rPr lang="cs-CZ" sz="2000" dirty="0" err="1"/>
              <a:t>Marzano</a:t>
            </a:r>
            <a:r>
              <a:rPr lang="cs-CZ" sz="2000" dirty="0"/>
              <a:t>, </a:t>
            </a:r>
            <a:r>
              <a:rPr lang="cs-CZ" sz="2000" dirty="0" err="1"/>
              <a:t>Kendall</a:t>
            </a:r>
            <a:r>
              <a:rPr lang="cs-CZ" sz="2000" dirty="0"/>
              <a:t>, 2007)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742073"/>
              </p:ext>
            </p:extLst>
          </p:nvPr>
        </p:nvGraphicFramePr>
        <p:xfrm>
          <a:off x="508489" y="1340768"/>
          <a:ext cx="11122267" cy="50901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8916">
                  <a:extLst>
                    <a:ext uri="{9D8B030D-6E8A-4147-A177-3AD203B41FA5}">
                      <a16:colId xmlns:a16="http://schemas.microsoft.com/office/drawing/2014/main" val="623979118"/>
                    </a:ext>
                  </a:extLst>
                </a:gridCol>
                <a:gridCol w="1225001">
                  <a:extLst>
                    <a:ext uri="{9D8B030D-6E8A-4147-A177-3AD203B41FA5}">
                      <a16:colId xmlns:a16="http://schemas.microsoft.com/office/drawing/2014/main" val="297275497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endParaRPr lang="cs-CZ" dirty="0"/>
                    </a:p>
                    <a:p>
                      <a:pPr algn="l"/>
                      <a:endParaRPr lang="cs-CZ" dirty="0"/>
                    </a:p>
                    <a:p>
                      <a:pPr algn="l"/>
                      <a:r>
                        <a:rPr lang="cs-CZ" dirty="0"/>
                        <a:t>Dimenze znalostí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Dimenze myšlenkových operací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 Kognice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Meta-</a:t>
                      </a:r>
                    </a:p>
                    <a:p>
                      <a:r>
                        <a:rPr lang="cs-CZ" dirty="0"/>
                        <a:t>kognice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Sebe-řízení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Zapamatování 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Pochopení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Analyzování 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Použití 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0822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Deklarativní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Procedurální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Psychomotorické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Šipka dolů 6"/>
          <p:cNvSpPr/>
          <p:nvPr/>
        </p:nvSpPr>
        <p:spPr>
          <a:xfrm flipH="1">
            <a:off x="1962804" y="1340768"/>
            <a:ext cx="432048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1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z 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8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effectLst/>
              </a:rPr>
              <a:t>- Benefity</a:t>
            </a:r>
            <a:r>
              <a:rPr lang="cs-CZ" dirty="0">
                <a:effectLst/>
              </a:rPr>
              <a:t> využívání cílů + úskalí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 Zda existuje přiřazení mezi taxonomií cílů a metodami (formami, systémem) hodnocení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 Jak stanovit cíle pro studenty, kteří jsou na různé úrovni porozumění daného tématu?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 Je vhodné/efektivní stanovit v heterogenní skupině různé cíle?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 Jak více pracovat s transformací cílů pro </a:t>
            </a:r>
            <a:r>
              <a:rPr lang="cs-CZ" dirty="0" smtClean="0">
                <a:effectLst/>
              </a:rPr>
              <a:t>studenty?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 Jak cíle studentům zprostředkovat a přiblížit jim konkrétní využití ve </a:t>
            </a:r>
            <a:r>
              <a:rPr lang="cs-CZ" dirty="0" smtClean="0">
                <a:effectLst/>
              </a:rPr>
              <a:t>výuce?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 Pochopí žák </a:t>
            </a:r>
            <a:r>
              <a:rPr lang="cs-CZ" dirty="0" smtClean="0">
                <a:effectLst/>
              </a:rPr>
              <a:t>cíl </a:t>
            </a:r>
            <a:r>
              <a:rPr lang="cs-CZ" dirty="0">
                <a:effectLst/>
              </a:rPr>
              <a:t>výuky, i když mu to řeknu? Nebude i přesto brát výuku jen jako sled úloh bez většího významu?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 Adaptivní cíle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 Techniky (</a:t>
            </a:r>
            <a:r>
              <a:rPr lang="cs-CZ" dirty="0" smtClean="0">
                <a:effectLst/>
              </a:rPr>
              <a:t>konkrétní</a:t>
            </a:r>
            <a:r>
              <a:rPr lang="cs-CZ" dirty="0">
                <a:effectLst/>
              </a:rPr>
              <a:t> metody) vedoucí jedince ke splnění cílů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- Jak uplatňovat ABCD pro cíle v oblasti hodnotové?</a:t>
            </a:r>
          </a:p>
        </p:txBody>
      </p:sp>
    </p:spTree>
    <p:extLst>
      <p:ext uri="{BB962C8B-B14F-4D97-AF65-F5344CB8AC3E}">
        <p14:creationId xmlns:p14="http://schemas.microsoft.com/office/powerpoint/2010/main" val="25016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2250</TotalTime>
  <Words>1719</Words>
  <Application>Microsoft Office PowerPoint</Application>
  <PresentationFormat>Širokoúhlá obrazovka</PresentationFormat>
  <Paragraphs>360</Paragraphs>
  <Slides>46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Trebuchet MS</vt:lpstr>
      <vt:lpstr>Berlín</vt:lpstr>
      <vt:lpstr>Projekt pregraduálního vzdělávání na PedF UK, č. projektu CZ.02.3.68/0.0/0.0/16_038/0006965 KA 03 Zvyšování kompetencí VŠ učitelů pro poskytování popisné zpětné vazby studentům 2. dubna 2019 </vt:lpstr>
      <vt:lpstr>Cíle dnešního setkání</vt:lpstr>
      <vt:lpstr>„Startéry“ – úvodní formulace k poskytování zpětné vazby</vt:lpstr>
      <vt:lpstr>REFLEXE POUŽITÝCH METOD PRO ZJIŠŤOVÁNÍ AKTUÁLNÍHO STAVU POROZUMĚNÍ STUDENTŮ V PRŮBĚHU MINULÉHO SEMINÁŘE</vt:lpstr>
      <vt:lpstr>Reflexe domácího úkolu: Cíle - KAREL</vt:lpstr>
      <vt:lpstr>Cíle minulého setkání </vt:lpstr>
      <vt:lpstr>Revidovaná Bloomova taxonomie (2001)</vt:lpstr>
      <vt:lpstr>Nová taxonomie vzdělávacích  cílů (Marzano, Kendall, 2007) </vt:lpstr>
      <vt:lpstr>Otázky z reflexe</vt:lpstr>
      <vt:lpstr>Práce s cíli v praxi</vt:lpstr>
      <vt:lpstr>Objektivita hodnocení</vt:lpstr>
      <vt:lpstr>Objektivita hodnocení </vt:lpstr>
      <vt:lpstr>Prezentace aplikace PowerPoint</vt:lpstr>
      <vt:lpstr>Objektivita hodnocení (USA: Strach a Elliott, in Guskey &amp; Bailey, 2001)</vt:lpstr>
      <vt:lpstr>Objektivita hodnocení (USA: Strach a Elliott, in Guskey &amp; Bailey, 2001)</vt:lpstr>
      <vt:lpstr>Nespravedlivost v hodnocení z pohledu studentů (dle Carless, 2018)</vt:lpstr>
      <vt:lpstr>Šticová – Hodnocení na VŠ (DP, 2015, UTB ve Zlíně)</vt:lpstr>
      <vt:lpstr>Šticová – Hodnocení na VŠ (DP, 2015, UTB ve Zlíně)</vt:lpstr>
      <vt:lpstr>Šticová – Hodnocení na VŠ (DP, 2015, UTB ve Zlíně)</vt:lpstr>
      <vt:lpstr>Prezentace aplikace PowerPoint</vt:lpstr>
      <vt:lpstr>Kritéria hodnocení</vt:lpstr>
      <vt:lpstr>Kritéria hodnocení</vt:lpstr>
      <vt:lpstr>Kritéria na vysoké škole </vt:lpstr>
      <vt:lpstr>Práce ve 3 skupinách</vt:lpstr>
      <vt:lpstr>Zadání úkolu (flipcharty):  Kritéria hodnocení na VŠ</vt:lpstr>
      <vt:lpstr>Kritéria hodnocení</vt:lpstr>
      <vt:lpstr>Kritéria hodnocení I – Checklist</vt:lpstr>
      <vt:lpstr>Kritéria hodnocení II – Holistická sada kritérií (Zdroj: Moskal, 2000)</vt:lpstr>
      <vt:lpstr>Kritéria III – Analytická sada kritérií (rubrics – rubriky): Prezentace  (Zdroj: ZŠ Kunratice: http://www.zskunratice.cz/files/users/2/tiny_browser_files/files/pprs/pprs_16-17/iiiq-1617/11-kriteria_hodnoceni_prezentace.pdf)  </vt:lpstr>
      <vt:lpstr>Schéma vystihující podobu analytické sady kritérií (zdroj: Stevens a Levi, 2005, s. 6)  Kritérium – popis kvality / kritéria = indikátor = deskriptor </vt:lpstr>
      <vt:lpstr>Generátor kritérií http://www.teach-nology.com/web_tools/rubrics/</vt:lpstr>
      <vt:lpstr>https://rubrics.kon.org/rubric-documents/Undergraduate-Research-Paper-Rubric4.pdf</vt:lpstr>
      <vt:lpstr>Příklad práce s kritérii hodnocení: hodnocení prezentace v EN </vt:lpstr>
      <vt:lpstr>KDE JSOU PRÁVĚ TEĎ</vt:lpstr>
      <vt:lpstr>KAM SMĚŘUJÍ a JAK SE TAM DOSTANOU</vt:lpstr>
      <vt:lpstr>Zvolení tématu</vt:lpstr>
      <vt:lpstr>Prezentace aplikace PowerPoint</vt:lpstr>
      <vt:lpstr>Vrstevnické hodnocení: autentické výroky studentů</vt:lpstr>
      <vt:lpstr>Sebehodnocení</vt:lpstr>
      <vt:lpstr>Vyzkoušejte si hodnocení prezentace na základě přiložených kritérií (viz formulář)</vt:lpstr>
      <vt:lpstr>Zadání domácího úkolu</vt:lpstr>
      <vt:lpstr>Zadání domácího úkolu (Moodle)</vt:lpstr>
      <vt:lpstr>Příští setkání je až 30. 4. 2019  Čeká nás pokračování tématu kritérií hodnocení + nově sebehodnocení</vt:lpstr>
      <vt:lpstr>Reflexe</vt:lpstr>
      <vt:lpstr>Hodnocení práce ve skupině na základě kritérií Zdroj: Košťálová a kol., 2008, upraveno </vt:lpstr>
      <vt:lpstr>Dnešní „propustka“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kompetencí VŠ učitelů pro poskytování popisné zpětné vazby studentům</dc:title>
  <dc:creator>Veronika Laufkova</dc:creator>
  <cp:lastModifiedBy>Veronika Laufkova</cp:lastModifiedBy>
  <cp:revision>109</cp:revision>
  <cp:lastPrinted>2019-03-19T13:03:10Z</cp:lastPrinted>
  <dcterms:created xsi:type="dcterms:W3CDTF">2019-03-04T10:35:52Z</dcterms:created>
  <dcterms:modified xsi:type="dcterms:W3CDTF">2019-04-09T16:01:33Z</dcterms:modified>
</cp:coreProperties>
</file>