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9" r:id="rId4"/>
    <p:sldId id="257" r:id="rId5"/>
    <p:sldId id="261" r:id="rId6"/>
    <p:sldId id="267" r:id="rId7"/>
    <p:sldId id="266" r:id="rId8"/>
    <p:sldId id="269" r:id="rId9"/>
    <p:sldId id="26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ustainabilityguide.e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Education for Sustainable Development</a:t>
            </a:r>
            <a:r>
              <a:rPr lang="cs-CZ" dirty="0" smtClean="0"/>
              <a:t> for future teachers</a:t>
            </a:r>
            <a:endParaRPr lang="en-US" dirty="0"/>
          </a:p>
        </p:txBody>
      </p:sp>
      <p:sp>
        <p:nvSpPr>
          <p:cNvPr id="3" name="Subtitle 2"/>
          <p:cNvSpPr>
            <a:spLocks noGrp="1"/>
          </p:cNvSpPr>
          <p:nvPr>
            <p:ph type="subTitle" idx="1"/>
          </p:nvPr>
        </p:nvSpPr>
        <p:spPr/>
        <p:txBody>
          <a:bodyPr/>
          <a:lstStyle/>
          <a:p>
            <a:r>
              <a:rPr lang="cs-CZ" dirty="0" smtClean="0"/>
              <a:t>PhDr. Kateřina Jančaříková, Ph.D.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Global world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All definitions of sustainable development require that we see the world as a system</a:t>
            </a:r>
            <a:r>
              <a:rPr lang="cs-CZ" dirty="0" smtClean="0"/>
              <a:t>.</a:t>
            </a:r>
          </a:p>
          <a:p>
            <a:r>
              <a:rPr lang="cs-CZ" dirty="0" smtClean="0"/>
              <a:t>A </a:t>
            </a:r>
            <a:r>
              <a:rPr lang="en-US" dirty="0" smtClean="0"/>
              <a:t>system that connects </a:t>
            </a:r>
            <a:r>
              <a:rPr lang="en-US" b="1" dirty="0" smtClean="0"/>
              <a:t>spac</a:t>
            </a:r>
            <a:r>
              <a:rPr lang="en-US" dirty="0" smtClean="0"/>
              <a:t>e</a:t>
            </a:r>
            <a:r>
              <a:rPr lang="cs-CZ" dirty="0" smtClean="0"/>
              <a:t> (a</a:t>
            </a:r>
            <a:r>
              <a:rPr lang="en-US" dirty="0" err="1" smtClean="0"/>
              <a:t>ir</a:t>
            </a:r>
            <a:r>
              <a:rPr lang="en-US" dirty="0" smtClean="0"/>
              <a:t> pollution from North America affects air quality in Asia, and that pesticides sprayed in Argentina could harm fish stocks off the coast of Australia</a:t>
            </a:r>
            <a:r>
              <a:rPr lang="cs-CZ" dirty="0" smtClean="0"/>
              <a:t>)</a:t>
            </a:r>
            <a:r>
              <a:rPr lang="en-US" dirty="0" smtClean="0"/>
              <a:t>.</a:t>
            </a:r>
          </a:p>
          <a:p>
            <a:r>
              <a:rPr lang="cs-CZ" dirty="0" smtClean="0"/>
              <a:t>And a</a:t>
            </a:r>
            <a:r>
              <a:rPr lang="en-US" dirty="0" smtClean="0"/>
              <a:t> system that connects </a:t>
            </a:r>
            <a:r>
              <a:rPr lang="en-US" b="1" dirty="0" smtClean="0"/>
              <a:t>time</a:t>
            </a:r>
            <a:r>
              <a:rPr lang="cs-CZ" dirty="0" smtClean="0"/>
              <a:t> (</a:t>
            </a:r>
            <a:r>
              <a:rPr lang="en-US" dirty="0" smtClean="0"/>
              <a:t>grandparents made about how to farm the land continue to affect agricultural practice today; and the economic policies we endorse today will have an impact on urban poverty when our children are adults</a:t>
            </a:r>
            <a:r>
              <a:rPr lang="cs-CZ" dirty="0" smtClean="0"/>
              <a:t>)</a:t>
            </a:r>
            <a:r>
              <a:rPr lang="en-US" dirty="0" smtClean="0"/>
              <a:t>.</a:t>
            </a:r>
            <a:endParaRPr lang="cs-CZ"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Definition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Sustainable development has been defined in many ways, but the most frequently quoted definition is </a:t>
            </a:r>
            <a:r>
              <a:rPr lang="en-US" dirty="0" err="1" smtClean="0"/>
              <a:t>from</a:t>
            </a:r>
            <a:r>
              <a:rPr lang="en-US" i="1" dirty="0" err="1" smtClean="0"/>
              <a:t>Our</a:t>
            </a:r>
            <a:r>
              <a:rPr lang="en-US" i="1" dirty="0" smtClean="0"/>
              <a:t> Common Future</a:t>
            </a:r>
            <a:r>
              <a:rPr lang="en-US" dirty="0" smtClean="0"/>
              <a:t>, also known as the </a:t>
            </a:r>
            <a:r>
              <a:rPr lang="en-US" dirty="0" err="1" smtClean="0"/>
              <a:t>Brundtland</a:t>
            </a:r>
            <a:r>
              <a:rPr lang="en-US" dirty="0" smtClean="0"/>
              <a:t> Report</a:t>
            </a:r>
            <a:r>
              <a:rPr lang="cs-CZ" dirty="0" smtClean="0"/>
              <a:t>:</a:t>
            </a:r>
            <a:endParaRPr lang="en-US" dirty="0" smtClean="0"/>
          </a:p>
          <a:p>
            <a:r>
              <a:rPr lang="en-US" i="1" dirty="0" smtClean="0"/>
              <a:t>"Sustainable development is development that meets the needs of the present without compromising the ability of future generations to meet their own needs. It contains within it two key concepts:</a:t>
            </a:r>
            <a:endParaRPr lang="en-US" dirty="0" smtClean="0"/>
          </a:p>
          <a:p>
            <a:r>
              <a:rPr lang="en-US" i="1" dirty="0" smtClean="0"/>
              <a:t>the concept of</a:t>
            </a:r>
            <a:r>
              <a:rPr lang="en-US" dirty="0" smtClean="0"/>
              <a:t> </a:t>
            </a:r>
            <a:r>
              <a:rPr lang="en-US" b="1" i="1" dirty="0" smtClean="0"/>
              <a:t>needs</a:t>
            </a:r>
            <a:r>
              <a:rPr lang="en-US" i="1" dirty="0" smtClean="0"/>
              <a:t>, in particular the essential needs of the world's poor, to which overriding priority should be given; and</a:t>
            </a:r>
            <a:endParaRPr lang="en-US" dirty="0" smtClean="0"/>
          </a:p>
          <a:p>
            <a:r>
              <a:rPr lang="en-US" i="1" dirty="0" smtClean="0"/>
              <a:t>the idea of</a:t>
            </a:r>
            <a:r>
              <a:rPr lang="en-US" dirty="0" smtClean="0"/>
              <a:t> </a:t>
            </a:r>
            <a:r>
              <a:rPr lang="en-US" b="1" i="1" dirty="0" smtClean="0"/>
              <a:t>limitations</a:t>
            </a:r>
            <a:r>
              <a:rPr lang="en-US" dirty="0" smtClean="0"/>
              <a:t> </a:t>
            </a:r>
            <a:r>
              <a:rPr lang="en-US" i="1" dirty="0" smtClean="0"/>
              <a:t>imposed by the state of technology and social organization on the environment's ability to meet present and future needs."</a:t>
            </a: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Three pillars</a:t>
            </a:r>
            <a:endParaRPr lang="en-US" dirty="0"/>
          </a:p>
        </p:txBody>
      </p:sp>
      <p:pic>
        <p:nvPicPr>
          <p:cNvPr id="4" name="Content Placeholder 3" descr="images.png"/>
          <p:cNvPicPr>
            <a:picLocks noGrp="1" noChangeAspect="1"/>
          </p:cNvPicPr>
          <p:nvPr>
            <p:ph idx="1"/>
          </p:nvPr>
        </p:nvPicPr>
        <p:blipFill>
          <a:blip r:embed="rId2" cstate="print"/>
          <a:stretch>
            <a:fillRect/>
          </a:stretch>
        </p:blipFill>
        <p:spPr>
          <a:xfrm>
            <a:off x="1143000" y="1510984"/>
            <a:ext cx="6553200" cy="4933877"/>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Economy pillar</a:t>
            </a:r>
            <a:endParaRPr lang="en-US" dirty="0"/>
          </a:p>
        </p:txBody>
      </p:sp>
      <p:sp>
        <p:nvSpPr>
          <p:cNvPr id="3" name="Content Placeholder 2"/>
          <p:cNvSpPr>
            <a:spLocks noGrp="1"/>
          </p:cNvSpPr>
          <p:nvPr>
            <p:ph idx="1"/>
          </p:nvPr>
        </p:nvSpPr>
        <p:spPr/>
        <p:txBody>
          <a:bodyPr/>
          <a:lstStyle/>
          <a:p>
            <a:r>
              <a:rPr lang="en-US" dirty="0" smtClean="0"/>
              <a:t>Dates: </a:t>
            </a:r>
            <a:r>
              <a:rPr lang="cs-CZ" dirty="0" smtClean="0"/>
              <a:t>economics, economy, </a:t>
            </a:r>
            <a:r>
              <a:rPr lang="en-US" dirty="0" smtClean="0"/>
              <a:t>price, value,</a:t>
            </a:r>
            <a:r>
              <a:rPr lang="cs-CZ" dirty="0" smtClean="0"/>
              <a:t> economic value of products, valuation, yield method, gross domestic product (GDP). </a:t>
            </a:r>
          </a:p>
          <a:p>
            <a:r>
              <a:rPr lang="cs-CZ" dirty="0" smtClean="0"/>
              <a:t>Topics: sustainable economy, how do business carefully, ecological footprint.</a:t>
            </a:r>
          </a:p>
          <a:p>
            <a:r>
              <a:rPr lang="cs-CZ" dirty="0" smtClean="0"/>
              <a:t>We try to change the</a:t>
            </a:r>
            <a:r>
              <a:rPr lang="en-US" dirty="0" smtClean="0"/>
              <a:t> economic systems</a:t>
            </a:r>
            <a:r>
              <a:rPr lang="cs-CZ" dirty="0" smtClean="0"/>
              <a:t> and human thinking and behavior to sustainable (longer) existence.</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Circular</a:t>
            </a:r>
            <a:r>
              <a:rPr lang="cs-CZ" b="1" dirty="0"/>
              <a:t> </a:t>
            </a:r>
            <a:r>
              <a:rPr lang="cs-CZ" b="1" dirty="0" err="1" smtClean="0"/>
              <a:t>Economy</a:t>
            </a:r>
            <a:endParaRPr lang="cs-CZ" dirty="0"/>
          </a:p>
        </p:txBody>
      </p:sp>
      <p:pic>
        <p:nvPicPr>
          <p:cNvPr id="4" name="Zástupný symbol pro obsah 3"/>
          <p:cNvPicPr>
            <a:picLocks noGrp="1" noChangeAspect="1"/>
          </p:cNvPicPr>
          <p:nvPr>
            <p:ph idx="1"/>
          </p:nvPr>
        </p:nvPicPr>
        <p:blipFill>
          <a:blip r:embed="rId2"/>
          <a:stretch>
            <a:fillRect/>
          </a:stretch>
        </p:blipFill>
        <p:spPr>
          <a:xfrm>
            <a:off x="4038600" y="1828800"/>
            <a:ext cx="4527787" cy="4525963"/>
          </a:xfrm>
          <a:prstGeom prst="rect">
            <a:avLst/>
          </a:prstGeom>
        </p:spPr>
      </p:pic>
      <p:sp>
        <p:nvSpPr>
          <p:cNvPr id="5" name="Obdélník 4"/>
          <p:cNvSpPr/>
          <p:nvPr/>
        </p:nvSpPr>
        <p:spPr>
          <a:xfrm>
            <a:off x="457200" y="1828800"/>
            <a:ext cx="3276600" cy="2677656"/>
          </a:xfrm>
          <a:prstGeom prst="rect">
            <a:avLst/>
          </a:prstGeom>
        </p:spPr>
        <p:txBody>
          <a:bodyPr wrap="square">
            <a:spAutoFit/>
          </a:bodyPr>
          <a:lstStyle/>
          <a:p>
            <a:r>
              <a:rPr lang="cs-CZ" sz="2800" dirty="0" smtClean="0"/>
              <a:t>1. </a:t>
            </a:r>
            <a:r>
              <a:rPr lang="en-US" sz="2800" dirty="0" smtClean="0"/>
              <a:t>No </a:t>
            </a:r>
            <a:r>
              <a:rPr lang="en-US" sz="2800" dirty="0"/>
              <a:t>waste</a:t>
            </a:r>
          </a:p>
          <a:p>
            <a:r>
              <a:rPr lang="cs-CZ" sz="2800" dirty="0" smtClean="0"/>
              <a:t>2. </a:t>
            </a:r>
            <a:r>
              <a:rPr lang="en-US" sz="2800" dirty="0" smtClean="0"/>
              <a:t>Value </a:t>
            </a:r>
            <a:r>
              <a:rPr lang="en-US" sz="2800" dirty="0"/>
              <a:t>is maintained</a:t>
            </a:r>
          </a:p>
          <a:p>
            <a:r>
              <a:rPr lang="cs-CZ" sz="2800" dirty="0" smtClean="0"/>
              <a:t>3. </a:t>
            </a:r>
            <a:r>
              <a:rPr lang="en-US" sz="2800" dirty="0" smtClean="0"/>
              <a:t>Consider </a:t>
            </a:r>
            <a:r>
              <a:rPr lang="en-US" sz="2800" dirty="0"/>
              <a:t>economic framework conditions</a:t>
            </a:r>
            <a:endParaRPr lang="cs-CZ" sz="2800" dirty="0"/>
          </a:p>
        </p:txBody>
      </p:sp>
    </p:spTree>
    <p:extLst>
      <p:ext uri="{BB962C8B-B14F-4D97-AF65-F5344CB8AC3E}">
        <p14:creationId xmlns:p14="http://schemas.microsoft.com/office/powerpoint/2010/main" val="3545765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a:t>
            </a:r>
            <a:r>
              <a:rPr lang="en-US" dirty="0" smtClean="0"/>
              <a:t> sustainable fishery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 conventional idea of a </a:t>
            </a:r>
            <a:r>
              <a:rPr lang="en-US" b="1" dirty="0" smtClean="0"/>
              <a:t>sustainable fishery</a:t>
            </a:r>
            <a:r>
              <a:rPr lang="en-US" dirty="0" smtClean="0"/>
              <a:t> is that it is one that is harvested at a sustainable rate, where the fish population does not decline over time because of fishing practices. </a:t>
            </a:r>
            <a:endParaRPr lang="cs-CZ" dirty="0" smtClean="0"/>
          </a:p>
          <a:p>
            <a:r>
              <a:rPr lang="en-US" dirty="0" smtClean="0"/>
              <a:t>Sustainability in fisheries</a:t>
            </a:r>
            <a:r>
              <a:rPr lang="cs-CZ" dirty="0" smtClean="0"/>
              <a:t> </a:t>
            </a:r>
            <a:r>
              <a:rPr lang="en-US" dirty="0" smtClean="0"/>
              <a:t>combines theoretical disciplines, such as the population dynamics of fisheries, with practical strategies, such as avoiding overfishing through techniques such as individual fishing quotas, curtailing destructive and illegal fishing practices by lobbying for appropriate law and policy, setting up protected areas, restoring collapsed fisheries, incorporating all externalities involved in harvesting marine ecosystems into fishery economics, educating stakeholders and the wider public, and developing independent certification programs.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a:t>2030 </a:t>
            </a:r>
            <a:r>
              <a:rPr lang="cs-CZ" b="1" smtClean="0"/>
              <a:t>Agenda</a:t>
            </a:r>
            <a:endParaRPr lang="cs-CZ"/>
          </a:p>
        </p:txBody>
      </p:sp>
      <p:pic>
        <p:nvPicPr>
          <p:cNvPr id="4" name="Zástupný symbol pro obsah 3"/>
          <p:cNvPicPr>
            <a:picLocks noGrp="1" noChangeAspect="1"/>
          </p:cNvPicPr>
          <p:nvPr>
            <p:ph idx="1"/>
          </p:nvPr>
        </p:nvPicPr>
        <p:blipFill>
          <a:blip r:embed="rId2"/>
          <a:stretch>
            <a:fillRect/>
          </a:stretch>
        </p:blipFill>
        <p:spPr>
          <a:xfrm>
            <a:off x="677390" y="1600200"/>
            <a:ext cx="7789220" cy="4525963"/>
          </a:xfrm>
          <a:prstGeom prst="rect">
            <a:avLst/>
          </a:prstGeom>
        </p:spPr>
      </p:pic>
    </p:spTree>
    <p:extLst>
      <p:ext uri="{BB962C8B-B14F-4D97-AF65-F5344CB8AC3E}">
        <p14:creationId xmlns:p14="http://schemas.microsoft.com/office/powerpoint/2010/main" val="2505981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Sources</a:t>
            </a:r>
            <a:endParaRPr lang="cs-CZ" dirty="0"/>
          </a:p>
        </p:txBody>
      </p:sp>
      <p:sp>
        <p:nvSpPr>
          <p:cNvPr id="3" name="Zástupný symbol pro obsah 2"/>
          <p:cNvSpPr>
            <a:spLocks noGrp="1"/>
          </p:cNvSpPr>
          <p:nvPr>
            <p:ph idx="1"/>
          </p:nvPr>
        </p:nvSpPr>
        <p:spPr/>
        <p:txBody>
          <a:bodyPr/>
          <a:lstStyle/>
          <a:p>
            <a:r>
              <a:rPr lang="cs-CZ" dirty="0">
                <a:hlinkClick r:id="rId2"/>
              </a:rPr>
              <a:t>https://sustainabilityguide.eu/</a:t>
            </a:r>
            <a:endParaRPr lang="cs-CZ" dirty="0"/>
          </a:p>
        </p:txBody>
      </p:sp>
    </p:spTree>
    <p:extLst>
      <p:ext uri="{BB962C8B-B14F-4D97-AF65-F5344CB8AC3E}">
        <p14:creationId xmlns:p14="http://schemas.microsoft.com/office/powerpoint/2010/main" val="709837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265</Words>
  <Application>Microsoft Office PowerPoint</Application>
  <PresentationFormat>Předvádění na obrazovce (4:3)</PresentationFormat>
  <Paragraphs>26</Paragraphs>
  <Slides>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9</vt:i4>
      </vt:variant>
    </vt:vector>
  </HeadingPairs>
  <TitlesOfParts>
    <vt:vector size="12" baseType="lpstr">
      <vt:lpstr>Arial</vt:lpstr>
      <vt:lpstr>Calibri</vt:lpstr>
      <vt:lpstr>Office Theme</vt:lpstr>
      <vt:lpstr>Education for Sustainable Development for future teachers</vt:lpstr>
      <vt:lpstr>Global world</vt:lpstr>
      <vt:lpstr>Definition</vt:lpstr>
      <vt:lpstr>Three pillars</vt:lpstr>
      <vt:lpstr>Economy pillar</vt:lpstr>
      <vt:lpstr>Circular Economy</vt:lpstr>
      <vt:lpstr>A sustainable fishery</vt:lpstr>
      <vt:lpstr>2030 Agenda</vt:lpstr>
      <vt:lpstr>Sources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for Sustainable Development for future teachers</dc:title>
  <dc:creator>Katka</dc:creator>
  <cp:lastModifiedBy>Kateřina</cp:lastModifiedBy>
  <cp:revision>48</cp:revision>
  <dcterms:created xsi:type="dcterms:W3CDTF">2006-08-16T00:00:00Z</dcterms:created>
  <dcterms:modified xsi:type="dcterms:W3CDTF">2020-04-07T07:17:53Z</dcterms:modified>
</cp:coreProperties>
</file>