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0"/>
  </p:notesMasterIdLst>
  <p:sldIdLst>
    <p:sldId id="256" r:id="rId2"/>
    <p:sldId id="267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77" r:id="rId13"/>
    <p:sldId id="278" r:id="rId14"/>
    <p:sldId id="279" r:id="rId15"/>
    <p:sldId id="280" r:id="rId16"/>
    <p:sldId id="281" r:id="rId17"/>
    <p:sldId id="257" r:id="rId18"/>
    <p:sldId id="258" r:id="rId19"/>
    <p:sldId id="260" r:id="rId20"/>
    <p:sldId id="261" r:id="rId21"/>
    <p:sldId id="262" r:id="rId22"/>
    <p:sldId id="263" r:id="rId23"/>
    <p:sldId id="264" r:id="rId24"/>
    <p:sldId id="265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59" r:id="rId38"/>
    <p:sldId id="294" r:id="rId39"/>
    <p:sldId id="295" r:id="rId40"/>
    <p:sldId id="296" r:id="rId41"/>
    <p:sldId id="297" r:id="rId42"/>
    <p:sldId id="266" r:id="rId43"/>
    <p:sldId id="298" r:id="rId44"/>
    <p:sldId id="299" r:id="rId45"/>
    <p:sldId id="300" r:id="rId46"/>
    <p:sldId id="301" r:id="rId47"/>
    <p:sldId id="302" r:id="rId48"/>
    <p:sldId id="303" r:id="rId49"/>
  </p:sldIdLst>
  <p:sldSz cx="12192000" cy="6858000"/>
  <p:notesSz cx="6888163" cy="1002188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27" autoAdjust="0"/>
  </p:normalViewPr>
  <p:slideViewPr>
    <p:cSldViewPr snapToGrid="0">
      <p:cViewPr varScale="1">
        <p:scale>
          <a:sx n="108" d="100"/>
          <a:sy n="108" d="100"/>
        </p:scale>
        <p:origin x="65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835"/>
          </a:xfrm>
          <a:prstGeom prst="rect">
            <a:avLst/>
          </a:prstGeom>
        </p:spPr>
        <p:txBody>
          <a:bodyPr vert="horz" lIns="96625" tIns="48312" rIns="96625" bIns="48312" rtlCol="0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2835"/>
          </a:xfrm>
          <a:prstGeom prst="rect">
            <a:avLst/>
          </a:prstGeom>
        </p:spPr>
        <p:txBody>
          <a:bodyPr vert="horz" lIns="96625" tIns="48312" rIns="96625" bIns="48312" rtlCol="0"/>
          <a:lstStyle>
            <a:lvl1pPr algn="r">
              <a:defRPr sz="1300"/>
            </a:lvl1pPr>
          </a:lstStyle>
          <a:p>
            <a:fld id="{08292452-B043-449F-A4A9-D02C5A230EAF}" type="datetimeFigureOut">
              <a:rPr lang="cs-CZ" smtClean="0"/>
              <a:t>17.02.2021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52538"/>
            <a:ext cx="6011863" cy="33829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25" tIns="48312" rIns="96625" bIns="48312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8817" y="4823034"/>
            <a:ext cx="5510530" cy="3946118"/>
          </a:xfrm>
          <a:prstGeom prst="rect">
            <a:avLst/>
          </a:prstGeom>
        </p:spPr>
        <p:txBody>
          <a:bodyPr vert="horz" lIns="96625" tIns="48312" rIns="96625" bIns="48312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519055"/>
            <a:ext cx="2984871" cy="502834"/>
          </a:xfrm>
          <a:prstGeom prst="rect">
            <a:avLst/>
          </a:prstGeom>
        </p:spPr>
        <p:txBody>
          <a:bodyPr vert="horz" lIns="96625" tIns="48312" rIns="96625" bIns="48312" rtlCol="0" anchor="b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901698" y="9519055"/>
            <a:ext cx="2984871" cy="502834"/>
          </a:xfrm>
          <a:prstGeom prst="rect">
            <a:avLst/>
          </a:prstGeom>
        </p:spPr>
        <p:txBody>
          <a:bodyPr vert="horz" lIns="96625" tIns="48312" rIns="96625" bIns="48312" rtlCol="0" anchor="b"/>
          <a:lstStyle>
            <a:lvl1pPr algn="r">
              <a:defRPr sz="1300"/>
            </a:lvl1pPr>
          </a:lstStyle>
          <a:p>
            <a:fld id="{76860438-C39C-454C-BB96-1FDDA6A943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8597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318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/>
          </a:p>
        </p:txBody>
      </p:sp>
      <p:sp>
        <p:nvSpPr>
          <p:cNvPr id="9318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0C53A08-4782-491A-8975-D0474638BDA7}" type="slidenum">
              <a:rPr lang="cs-CZ" smtClean="0"/>
              <a:pPr/>
              <a:t>10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1A11B6A-AA3D-4B72-9A9C-33BBD2431E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A6E256F-64B8-4792-B929-4741004757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1FD35B6-BF78-4090-90CE-8E077247E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D4EA3-08F1-4E04-AC8C-5B0824EE133E}" type="datetimeFigureOut">
              <a:rPr lang="cs-CZ" smtClean="0"/>
              <a:t>17.02.2021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8BD18CB-A0BA-4A12-B93C-16FF042DC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420030C-E826-4838-A396-BC855E8FE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63E36-188C-4D52-881F-F008116C67E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18598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30872F2-4C5F-446F-AF14-EC5437BBD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48A5EE5-43EA-4B52-B585-BDC9CB1495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737AA1B-FC65-4DCC-9CC5-AEEBC3EC0F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D4EA3-08F1-4E04-AC8C-5B0824EE133E}" type="datetimeFigureOut">
              <a:rPr lang="cs-CZ" smtClean="0"/>
              <a:t>17.02.2021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510AF88-C22B-4127-BF7C-901A143DA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D51CDF2-6FAE-4DD1-9560-DBBA93EB9F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63E36-188C-4D52-881F-F008116C67E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70043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AC454EFC-5D21-4E23-89D4-1D8A17B270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65E4155-14D4-41FC-8441-3F1975ECEB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EEC47EB-A60A-43D1-9E85-1AC29232FC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D4EA3-08F1-4E04-AC8C-5B0824EE133E}" type="datetimeFigureOut">
              <a:rPr lang="cs-CZ" smtClean="0"/>
              <a:t>17.02.2021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441447F-D914-4118-8A69-398E00F726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F071FD7-EBC8-48C0-B7C6-B77360B8D6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63E36-188C-4D52-881F-F008116C67E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888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1E64ED-231B-4E35-A821-753F111EDD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A54877A-2819-48AA-9D4A-5D011AECF2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F138FCC-9038-4D05-8E01-81335BD9F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D4EA3-08F1-4E04-AC8C-5B0824EE133E}" type="datetimeFigureOut">
              <a:rPr lang="cs-CZ" smtClean="0"/>
              <a:t>17.02.2021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F380D31-065C-46B3-968E-EE49D8053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A82532D-E5D1-49CA-8A96-2B6AB17B6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63E36-188C-4D52-881F-F008116C67E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3791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10019B1-A540-45EC-974A-F96FAAB99F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3FD0771-C31E-43D9-A085-4C22135686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F761B6D-03DD-4677-96C5-A1CA39A15B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D4EA3-08F1-4E04-AC8C-5B0824EE133E}" type="datetimeFigureOut">
              <a:rPr lang="cs-CZ" smtClean="0"/>
              <a:t>17.02.2021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9630385-09C5-469F-BFD6-FB1C901FD4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269604C-98AD-4FAA-8F5D-D2323DF637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63E36-188C-4D52-881F-F008116C67E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9447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92B575C-2ACC-4A0D-BEE3-289FB829EF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157924A-6DE2-4476-AC59-0410C78169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D108FD1-874B-4E95-9D62-20AB8C9BB3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C948D8A-222B-4A7A-A3B6-74EBC82886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D4EA3-08F1-4E04-AC8C-5B0824EE133E}" type="datetimeFigureOut">
              <a:rPr lang="cs-CZ" smtClean="0"/>
              <a:t>17.02.2021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6756B5E-FACE-48C2-B26A-A08BDA962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946007D-720F-4954-BEAF-C692C0376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63E36-188C-4D52-881F-F008116C67E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2418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9D6A515-A85C-428A-B694-4E0776FCE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0BE0829-95DB-4BA4-A0DC-D42C20DCC8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34E4D56-4844-4FC5-BB37-2279ADF80E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A0396114-830A-45ED-9F9B-D709E0AA9D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390BE7EC-05DB-4623-A892-51EA2AFF38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98A03779-137C-4962-9467-14AF1A0FD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D4EA3-08F1-4E04-AC8C-5B0824EE133E}" type="datetimeFigureOut">
              <a:rPr lang="cs-CZ" smtClean="0"/>
              <a:t>17.02.2021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C009B540-9C1A-4FC8-9A50-C01BA54FD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0A0D9C2C-C9B7-4145-B202-3E30C9A13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63E36-188C-4D52-881F-F008116C67E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73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D1ABD85-EC1E-4D2D-9283-5339055092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F6B21525-07BC-4895-9BD6-FB75EC67B8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D4EA3-08F1-4E04-AC8C-5B0824EE133E}" type="datetimeFigureOut">
              <a:rPr lang="cs-CZ" smtClean="0"/>
              <a:t>17.02.2021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300764DB-DE9F-4296-B9E9-AF48736B88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524CB271-7FD6-412E-94D2-C6C6001706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63E36-188C-4D52-881F-F008116C67E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39884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A1CA481C-C042-4093-BEB5-DD8E590715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D4EA3-08F1-4E04-AC8C-5B0824EE133E}" type="datetimeFigureOut">
              <a:rPr lang="cs-CZ" smtClean="0"/>
              <a:t>17.02.2021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2302BFA7-95DB-4D98-8744-CE9ADA877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F130836-6455-43D4-8B0A-A6F2EF0184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63E36-188C-4D52-881F-F008116C67E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36173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446EFD3-A7EC-4A1E-B194-1F7635FB8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A4E997F-49DD-4EDC-A3DA-ED5657E57D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D36E2BE8-BB2C-473B-96EA-EFF763EE46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D0E62E2-12A5-4470-9EC6-DA504FBC02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D4EA3-08F1-4E04-AC8C-5B0824EE133E}" type="datetimeFigureOut">
              <a:rPr lang="cs-CZ" smtClean="0"/>
              <a:t>17.02.2021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DD82AE6-BF81-4C91-8099-DBD4F277A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52CA987-EDE2-4BBF-B7CF-D649BF865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63E36-188C-4D52-881F-F008116C67E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77523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31867EE-79CE-4722-B56A-B33DB17F66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BE5DA0F4-D33D-43CF-9573-D22EF00DC1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12055FC-D897-46E4-8644-99C170AA90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F02142F-901F-499A-8EE5-B1FCDBAE6E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D4EA3-08F1-4E04-AC8C-5B0824EE133E}" type="datetimeFigureOut">
              <a:rPr lang="cs-CZ" smtClean="0"/>
              <a:t>17.02.2021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1C22E7B-0DE0-44D9-B4E3-A4A8D901CD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15881FF-7B7F-4396-AE97-FAB7CF1126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63E36-188C-4D52-881F-F008116C67E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76587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A5CCC860-1DC7-4DAA-AFC1-9D5BEC911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451240A-880B-4414-8EED-635FFCF3C1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9DFB5E9-2746-4116-BD0B-EABECD5BC7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5D4EA3-08F1-4E04-AC8C-5B0824EE133E}" type="datetimeFigureOut">
              <a:rPr lang="cs-CZ" smtClean="0"/>
              <a:t>17.02.2021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9586E97-1703-4652-978E-C7CD1958AB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59FDD98-64A3-44B3-9838-A7D6DBAAAF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E63E36-188C-4D52-881F-F008116C67E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1608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8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8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AAAA76-7B6F-4E2B-A8EA-13FE79402E2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e-DE" sz="4400" dirty="0"/>
              <a:t>DIE SCHWEIZ</a:t>
            </a:r>
            <a:endParaRPr lang="cs-CZ" sz="4400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BD87055-08F3-474D-B62D-211ED72B9B3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DEUTSCHSPRACHIGE KANTONE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020961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MT\Documents\Švýcarsko\Nidwalden-map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63553" y="260649"/>
            <a:ext cx="8136904" cy="6408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de-DE" sz="1800" b="1" dirty="0"/>
              <a:t>Kanton</a:t>
            </a:r>
            <a:r>
              <a:rPr lang="de-CH" sz="1800" b="1" dirty="0"/>
              <a:t> Obwalden</a:t>
            </a:r>
            <a:endParaRPr lang="cs-CZ" sz="1800" b="1" dirty="0"/>
          </a:p>
        </p:txBody>
      </p:sp>
      <p:sp>
        <p:nvSpPr>
          <p:cNvPr id="21507" name="Zástupný symbol pro text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de-DE" sz="1400" dirty="0"/>
              <a:t>Beitritt: 1291 (Urkanton)</a:t>
            </a:r>
          </a:p>
          <a:p>
            <a:pPr eaLnBrk="1" hangingPunct="1"/>
            <a:r>
              <a:rPr lang="de-DE" sz="1400" dirty="0"/>
              <a:t>Fläche: 491 km</a:t>
            </a:r>
            <a:r>
              <a:rPr lang="de-DE" sz="1400" baseline="30000" dirty="0"/>
              <a:t>2 </a:t>
            </a:r>
            <a:endParaRPr lang="de-DE" sz="1400" dirty="0"/>
          </a:p>
          <a:p>
            <a:pPr eaLnBrk="1" hangingPunct="1"/>
            <a:r>
              <a:rPr lang="de-DE" sz="1400" dirty="0"/>
              <a:t>Einwohnerzahl: 38.000</a:t>
            </a:r>
            <a:endParaRPr lang="cs-CZ" sz="1400" dirty="0"/>
          </a:p>
          <a:p>
            <a:pPr eaLnBrk="1" hangingPunct="1"/>
            <a:r>
              <a:rPr lang="de-DE" sz="1400" dirty="0"/>
              <a:t>Hauptort</a:t>
            </a:r>
            <a:r>
              <a:rPr lang="cs-CZ" sz="1400" dirty="0"/>
              <a:t>: </a:t>
            </a:r>
            <a:r>
              <a:rPr lang="de-DE" sz="1400" dirty="0"/>
              <a:t>Sarnen</a:t>
            </a:r>
          </a:p>
          <a:p>
            <a:pPr eaLnBrk="1" hangingPunct="1"/>
            <a:r>
              <a:rPr lang="de-DE" sz="1400" dirty="0"/>
              <a:t>Amtssprache: Deutsch</a:t>
            </a:r>
          </a:p>
          <a:p>
            <a:pPr eaLnBrk="1" hangingPunct="1"/>
            <a:r>
              <a:rPr lang="de-DE" sz="1400" dirty="0"/>
              <a:t>Kantonsparlament: Kantonsrat (55 Sitze)</a:t>
            </a:r>
          </a:p>
          <a:p>
            <a:pPr eaLnBrk="1" hangingPunct="1"/>
            <a:r>
              <a:rPr lang="de-DE" sz="1400" dirty="0"/>
              <a:t>Ausländeranteil: 14,7 %</a:t>
            </a:r>
          </a:p>
          <a:p>
            <a:pPr eaLnBrk="1" hangingPunct="1"/>
            <a:r>
              <a:rPr lang="de-DE" sz="1400" dirty="0"/>
              <a:t>BIP: 2,510 Mio. CHF (pro Kopf: 66.970 CHF)</a:t>
            </a:r>
            <a:endParaRPr lang="cs-CZ" sz="1400" dirty="0"/>
          </a:p>
          <a:p>
            <a:pPr eaLnBrk="1" hangingPunct="1"/>
            <a:r>
              <a:rPr lang="cs-CZ" sz="1400" dirty="0"/>
              <a:t>OW</a:t>
            </a:r>
          </a:p>
        </p:txBody>
      </p:sp>
      <p:pic>
        <p:nvPicPr>
          <p:cNvPr id="21508" name="Picture 2" descr="C:\Users\MT\Documents\Švýcarsko\Obwalden-znak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97500" y="341313"/>
            <a:ext cx="4514850" cy="5715000"/>
          </a:xfr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MT\Documents\Švýcarsko\Obwalden-poloha v CH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19536" y="692697"/>
            <a:ext cx="8208912" cy="53285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MT\Documents\Švýcarsko\Obwalden-map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19536" y="404664"/>
            <a:ext cx="7992888" cy="6120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de-CH" sz="1800" b="1" dirty="0"/>
              <a:t>Kanton Luzern</a:t>
            </a:r>
            <a:endParaRPr lang="cs-CZ" sz="1800" b="1" dirty="0"/>
          </a:p>
        </p:txBody>
      </p:sp>
      <p:sp>
        <p:nvSpPr>
          <p:cNvPr id="24579" name="Zástupný symbol pro text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de-DE" sz="1400" dirty="0"/>
              <a:t>Beitritt</a:t>
            </a:r>
            <a:r>
              <a:rPr lang="cs-CZ" sz="1400" dirty="0"/>
              <a:t>: 1332</a:t>
            </a:r>
            <a:endParaRPr lang="de-DE" sz="1400" dirty="0"/>
          </a:p>
          <a:p>
            <a:pPr eaLnBrk="1" hangingPunct="1"/>
            <a:r>
              <a:rPr lang="de-DE" sz="1400" dirty="0"/>
              <a:t>Fläche: 1.493 km</a:t>
            </a:r>
            <a:r>
              <a:rPr lang="de-DE" sz="1400" baseline="30000" dirty="0"/>
              <a:t>2 </a:t>
            </a:r>
            <a:endParaRPr lang="de-DE" sz="1400" dirty="0"/>
          </a:p>
          <a:p>
            <a:pPr eaLnBrk="1" hangingPunct="1"/>
            <a:r>
              <a:rPr lang="de-DE" sz="1400" dirty="0"/>
              <a:t>Einwohnerzahl: 410.000</a:t>
            </a:r>
            <a:endParaRPr lang="cs-CZ" sz="1400" dirty="0"/>
          </a:p>
          <a:p>
            <a:pPr eaLnBrk="1" hangingPunct="1"/>
            <a:r>
              <a:rPr lang="de-DE" sz="1400" dirty="0"/>
              <a:t>Hauptort</a:t>
            </a:r>
            <a:r>
              <a:rPr lang="cs-CZ" sz="1400" dirty="0"/>
              <a:t>: Luzern</a:t>
            </a:r>
            <a:endParaRPr lang="de-DE" sz="1400" dirty="0"/>
          </a:p>
          <a:p>
            <a:pPr eaLnBrk="1" hangingPunct="1"/>
            <a:r>
              <a:rPr lang="de-DE" sz="1400" dirty="0"/>
              <a:t>Amtssprache: Deutsch</a:t>
            </a:r>
          </a:p>
          <a:p>
            <a:pPr eaLnBrk="1" hangingPunct="1"/>
            <a:r>
              <a:rPr lang="de-DE" sz="1400" dirty="0"/>
              <a:t>Kantonsparlament: Kantonsrat (120 Sitze)</a:t>
            </a:r>
          </a:p>
          <a:p>
            <a:pPr eaLnBrk="1" hangingPunct="1"/>
            <a:r>
              <a:rPr lang="de-DE" sz="1400" dirty="0"/>
              <a:t>Ausländeranteil: 18,5 %</a:t>
            </a:r>
          </a:p>
          <a:p>
            <a:pPr eaLnBrk="1" hangingPunct="1"/>
            <a:r>
              <a:rPr lang="de-DE" sz="1400" dirty="0"/>
              <a:t>BIP: 26,992 Mio. CHF (pro Kopf: 66.655 CHF)</a:t>
            </a:r>
            <a:endParaRPr lang="cs-CZ" sz="1400" dirty="0"/>
          </a:p>
          <a:p>
            <a:pPr eaLnBrk="1" hangingPunct="1"/>
            <a:r>
              <a:rPr lang="cs-CZ" sz="1400" dirty="0"/>
              <a:t>LU</a:t>
            </a:r>
          </a:p>
        </p:txBody>
      </p:sp>
      <p:pic>
        <p:nvPicPr>
          <p:cNvPr id="24580" name="Picture 2" descr="C:\Users\MT\Documents\Švýcarsko\Luzern-znak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97500" y="341313"/>
            <a:ext cx="4514850" cy="5715000"/>
          </a:xfr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MT\Documents\Švýcarsko\Luzern-poloha v CH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7568" y="332658"/>
            <a:ext cx="7704856" cy="6192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MT\Documents\Švýcarsko\Luzern-map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7568" y="476672"/>
            <a:ext cx="8064896" cy="619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de-DE" sz="1800" b="1" dirty="0"/>
              <a:t>Kanton Zürich</a:t>
            </a:r>
            <a:endParaRPr lang="cs-CZ" sz="1800" b="1" dirty="0"/>
          </a:p>
        </p:txBody>
      </p:sp>
      <p:sp>
        <p:nvSpPr>
          <p:cNvPr id="27651" name="Zástupný symbol pro text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de-DE" sz="1400" dirty="0"/>
              <a:t>Beitritt: </a:t>
            </a:r>
            <a:r>
              <a:rPr lang="cs-CZ" sz="1400" dirty="0"/>
              <a:t>1351</a:t>
            </a:r>
            <a:endParaRPr lang="de-DE" sz="1400" dirty="0"/>
          </a:p>
          <a:p>
            <a:pPr eaLnBrk="1" hangingPunct="1"/>
            <a:r>
              <a:rPr lang="de-DE" sz="1400" dirty="0"/>
              <a:t>Fläche: 1.729 km</a:t>
            </a:r>
            <a:r>
              <a:rPr lang="de-DE" sz="1400" baseline="30000" dirty="0"/>
              <a:t>2 </a:t>
            </a:r>
            <a:endParaRPr lang="de-DE" sz="1400" dirty="0"/>
          </a:p>
          <a:p>
            <a:pPr eaLnBrk="1" hangingPunct="1"/>
            <a:r>
              <a:rPr lang="de-DE" sz="1400" dirty="0"/>
              <a:t>Einwohnerzahl: 1,521.000</a:t>
            </a:r>
          </a:p>
          <a:p>
            <a:pPr eaLnBrk="1" hangingPunct="1"/>
            <a:r>
              <a:rPr lang="de-DE" sz="1400" dirty="0"/>
              <a:t>Hauptort: Zürich</a:t>
            </a:r>
          </a:p>
          <a:p>
            <a:pPr eaLnBrk="1" hangingPunct="1"/>
            <a:r>
              <a:rPr lang="de-DE" sz="1400" dirty="0"/>
              <a:t>Amtssprache: Deutsch</a:t>
            </a:r>
          </a:p>
          <a:p>
            <a:pPr eaLnBrk="1" hangingPunct="1"/>
            <a:r>
              <a:rPr lang="de-DE" sz="1400" dirty="0"/>
              <a:t>Kantonsparlament: Kantonsrat (180 Sitze)</a:t>
            </a:r>
          </a:p>
          <a:p>
            <a:pPr eaLnBrk="1" hangingPunct="1"/>
            <a:r>
              <a:rPr lang="de-DE" sz="1400" dirty="0"/>
              <a:t>Ausländeranteil: 26,9 %</a:t>
            </a:r>
          </a:p>
          <a:p>
            <a:pPr eaLnBrk="1" hangingPunct="1"/>
            <a:r>
              <a:rPr lang="de-DE" sz="1400" dirty="0"/>
              <a:t>BIP: 143,044 Mio. CHF (pro Kopf: 95.608 CHF)</a:t>
            </a:r>
            <a:endParaRPr lang="cs-CZ" sz="1400" dirty="0"/>
          </a:p>
          <a:p>
            <a:pPr eaLnBrk="1" hangingPunct="1"/>
            <a:r>
              <a:rPr lang="cs-CZ" sz="1400" dirty="0"/>
              <a:t>ZH</a:t>
            </a:r>
          </a:p>
        </p:txBody>
      </p:sp>
      <p:pic>
        <p:nvPicPr>
          <p:cNvPr id="27652" name="Picture 2" descr="C:\Users\MT\Documents\Švýcarsko\Curych-znak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97500" y="341313"/>
            <a:ext cx="4514850" cy="5715000"/>
          </a:xfr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Users\MT\Documents\Švýcarsko\Curych-poloha v CH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7600" y="1749425"/>
            <a:ext cx="4876800" cy="335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de-CH" sz="1800" b="1"/>
              <a:t>Kanton Glarus</a:t>
            </a:r>
            <a:endParaRPr lang="cs-CZ" sz="1800" b="1"/>
          </a:p>
        </p:txBody>
      </p:sp>
      <p:sp>
        <p:nvSpPr>
          <p:cNvPr id="30723" name="Zástupný symbol pro text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de-DE" sz="1400" dirty="0"/>
              <a:t>Beitritt</a:t>
            </a:r>
            <a:r>
              <a:rPr lang="cs-CZ" sz="1400" dirty="0"/>
              <a:t>: 1352</a:t>
            </a:r>
            <a:endParaRPr lang="de-DE" sz="1400" dirty="0"/>
          </a:p>
          <a:p>
            <a:pPr eaLnBrk="1" hangingPunct="1"/>
            <a:r>
              <a:rPr lang="de-DE" sz="1400" dirty="0"/>
              <a:t>Fläche: 685 km</a:t>
            </a:r>
            <a:r>
              <a:rPr lang="de-DE" sz="1400" baseline="30000" dirty="0"/>
              <a:t>2 </a:t>
            </a:r>
            <a:endParaRPr lang="de-DE" sz="1400" dirty="0"/>
          </a:p>
          <a:p>
            <a:pPr eaLnBrk="1" hangingPunct="1"/>
            <a:r>
              <a:rPr lang="de-DE" sz="1400" dirty="0"/>
              <a:t>Einwohnerzahl: 40.000</a:t>
            </a:r>
            <a:endParaRPr lang="cs-CZ" sz="1400" dirty="0"/>
          </a:p>
          <a:p>
            <a:pPr eaLnBrk="1" hangingPunct="1"/>
            <a:r>
              <a:rPr lang="de-DE" sz="1400" dirty="0"/>
              <a:t>Hauptort: Glarus</a:t>
            </a:r>
          </a:p>
          <a:p>
            <a:pPr eaLnBrk="1" hangingPunct="1"/>
            <a:r>
              <a:rPr lang="de-DE" sz="1400" dirty="0"/>
              <a:t>Amtssprache: Deutsch</a:t>
            </a:r>
          </a:p>
          <a:p>
            <a:pPr eaLnBrk="1" hangingPunct="1"/>
            <a:r>
              <a:rPr lang="de-DE" sz="1400" dirty="0"/>
              <a:t>Kantonsparlament: Landrat (60 Sitze)</a:t>
            </a:r>
          </a:p>
          <a:p>
            <a:pPr eaLnBrk="1" hangingPunct="1"/>
            <a:r>
              <a:rPr lang="de-DE" sz="1400" dirty="0"/>
              <a:t>Ausländeranteil: 24,1 %</a:t>
            </a:r>
          </a:p>
          <a:p>
            <a:pPr eaLnBrk="1" hangingPunct="1"/>
            <a:r>
              <a:rPr lang="de-DE" sz="1400" dirty="0"/>
              <a:t>BIP: 2,764 Mio. CHF (pro Kopf: 68.671 CHF)</a:t>
            </a:r>
            <a:endParaRPr lang="cs-CZ" sz="1400" dirty="0"/>
          </a:p>
          <a:p>
            <a:pPr eaLnBrk="1" hangingPunct="1"/>
            <a:r>
              <a:rPr lang="cs-CZ" sz="1400" dirty="0"/>
              <a:t>GL</a:t>
            </a:r>
          </a:p>
        </p:txBody>
      </p:sp>
      <p:pic>
        <p:nvPicPr>
          <p:cNvPr id="30724" name="Picture 2" descr="C:\Users\MT\Documents\Švýcarsko\Glarus-znak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97500" y="341313"/>
            <a:ext cx="4514850" cy="5715000"/>
          </a:xfr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cs-CZ" sz="1800" b="1" dirty="0"/>
              <a:t>Kanton Uri</a:t>
            </a:r>
          </a:p>
        </p:txBody>
      </p:sp>
      <p:sp>
        <p:nvSpPr>
          <p:cNvPr id="12291" name="Zástupný symbol pro text 5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de-DE" sz="1400" dirty="0"/>
              <a:t>Beitritt: </a:t>
            </a:r>
            <a:r>
              <a:rPr lang="cs-CZ" sz="1400" dirty="0"/>
              <a:t>1291</a:t>
            </a:r>
            <a:r>
              <a:rPr lang="de-DE" sz="1400" dirty="0"/>
              <a:t> (Urkanton)</a:t>
            </a:r>
          </a:p>
          <a:p>
            <a:pPr eaLnBrk="1" hangingPunct="1"/>
            <a:r>
              <a:rPr lang="de-DE" sz="1400" dirty="0"/>
              <a:t>Fläche: 1.077 km</a:t>
            </a:r>
            <a:r>
              <a:rPr lang="de-DE" sz="1400" baseline="30000" dirty="0"/>
              <a:t>2 </a:t>
            </a:r>
          </a:p>
          <a:p>
            <a:pPr eaLnBrk="1" hangingPunct="1"/>
            <a:r>
              <a:rPr lang="de-DE" sz="1400" dirty="0"/>
              <a:t>Einwohnerzahl: 36.000</a:t>
            </a:r>
          </a:p>
          <a:p>
            <a:pPr eaLnBrk="1" hangingPunct="1"/>
            <a:r>
              <a:rPr lang="de-DE" sz="1400" dirty="0"/>
              <a:t>Hauptort</a:t>
            </a:r>
            <a:r>
              <a:rPr lang="cs-CZ" sz="1400" dirty="0"/>
              <a:t>: </a:t>
            </a:r>
            <a:r>
              <a:rPr lang="de-DE" sz="1400" dirty="0"/>
              <a:t>Altdorf</a:t>
            </a:r>
          </a:p>
          <a:p>
            <a:pPr eaLnBrk="1" hangingPunct="1"/>
            <a:r>
              <a:rPr lang="de-DE" sz="1400" dirty="0"/>
              <a:t>Amtssprache: Deutsch</a:t>
            </a:r>
          </a:p>
          <a:p>
            <a:pPr eaLnBrk="1" hangingPunct="1"/>
            <a:r>
              <a:rPr lang="de-DE" sz="1400" dirty="0"/>
              <a:t>Kantonsparlament: Landrat (64 Sitze)</a:t>
            </a:r>
          </a:p>
          <a:p>
            <a:pPr eaLnBrk="1" hangingPunct="1"/>
            <a:r>
              <a:rPr lang="de-DE" sz="1400" dirty="0"/>
              <a:t>Ausländeranteil: 12,3 %</a:t>
            </a:r>
          </a:p>
          <a:p>
            <a:pPr eaLnBrk="1" hangingPunct="1"/>
            <a:r>
              <a:rPr lang="de-DE" sz="1400" dirty="0"/>
              <a:t>BIP: 1,900 Mio. CHF (pro Kopf: 52.468 CHF)</a:t>
            </a:r>
            <a:endParaRPr lang="cs-CZ" sz="1400" dirty="0"/>
          </a:p>
          <a:p>
            <a:pPr eaLnBrk="1" hangingPunct="1"/>
            <a:r>
              <a:rPr lang="cs-CZ" sz="1400" dirty="0"/>
              <a:t>UR</a:t>
            </a:r>
          </a:p>
        </p:txBody>
      </p:sp>
      <p:pic>
        <p:nvPicPr>
          <p:cNvPr id="12292" name="Picture 2" descr="C:\Users\MT\Documents\Švýcarsko\Uri-znak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97500" y="341313"/>
            <a:ext cx="4514850" cy="5715000"/>
          </a:xfr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Users\MT\Documents\Švýcarsko\Glarus-poloha v CH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7600" y="1749425"/>
            <a:ext cx="4876800" cy="335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C:\Users\MT\Documents\Švýcarsko\Glarus-map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08450" y="1600200"/>
            <a:ext cx="39751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de-CH" sz="1800" b="1"/>
              <a:t>Kanton Zug</a:t>
            </a:r>
            <a:endParaRPr lang="cs-CZ" sz="1800" b="1"/>
          </a:p>
        </p:txBody>
      </p:sp>
      <p:sp>
        <p:nvSpPr>
          <p:cNvPr id="33795" name="Zástupný symbol pro text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de-DE" sz="1400" dirty="0"/>
              <a:t>Beitritt</a:t>
            </a:r>
            <a:r>
              <a:rPr lang="cs-CZ" sz="1400" dirty="0"/>
              <a:t>: 1352</a:t>
            </a:r>
            <a:endParaRPr lang="de-DE" sz="1400" dirty="0"/>
          </a:p>
          <a:p>
            <a:pPr eaLnBrk="1" hangingPunct="1"/>
            <a:r>
              <a:rPr lang="de-DE" sz="1400" dirty="0"/>
              <a:t>Fläche: 239 km</a:t>
            </a:r>
            <a:r>
              <a:rPr lang="de-DE" sz="1400" baseline="30000" dirty="0"/>
              <a:t>2 </a:t>
            </a:r>
            <a:endParaRPr lang="de-DE" sz="1400" dirty="0"/>
          </a:p>
          <a:p>
            <a:pPr eaLnBrk="1" hangingPunct="1"/>
            <a:r>
              <a:rPr lang="de-DE" sz="1400" dirty="0"/>
              <a:t>Einwohnerzahl: 127.000</a:t>
            </a:r>
            <a:endParaRPr lang="cs-CZ" sz="1400" dirty="0"/>
          </a:p>
          <a:p>
            <a:pPr eaLnBrk="1" hangingPunct="1"/>
            <a:r>
              <a:rPr lang="de-DE" sz="1400" dirty="0"/>
              <a:t>Hauptort: Zug</a:t>
            </a:r>
          </a:p>
          <a:p>
            <a:pPr eaLnBrk="1" hangingPunct="1"/>
            <a:r>
              <a:rPr lang="de-DE" sz="1400" dirty="0"/>
              <a:t>Amtssprache: Deutsch</a:t>
            </a:r>
          </a:p>
          <a:p>
            <a:pPr eaLnBrk="1" hangingPunct="1"/>
            <a:r>
              <a:rPr lang="de-DE" sz="1400" dirty="0"/>
              <a:t>Kantonsparlament: Kantonsrat (80 Sitze)</a:t>
            </a:r>
          </a:p>
          <a:p>
            <a:pPr eaLnBrk="1" hangingPunct="1"/>
            <a:r>
              <a:rPr lang="de-DE" sz="1400" dirty="0"/>
              <a:t>Ausländeranteil: 28,3 %</a:t>
            </a:r>
          </a:p>
          <a:p>
            <a:pPr eaLnBrk="1" hangingPunct="1"/>
            <a:r>
              <a:rPr lang="de-DE" sz="1400" dirty="0"/>
              <a:t>BIP: 18,921 Mio. CHF (pro Kopf: 151.747 CHF)</a:t>
            </a:r>
            <a:endParaRPr lang="cs-CZ" sz="1400" dirty="0"/>
          </a:p>
          <a:p>
            <a:pPr eaLnBrk="1" hangingPunct="1"/>
            <a:r>
              <a:rPr lang="cs-CZ" sz="1400" dirty="0"/>
              <a:t>ZG</a:t>
            </a:r>
          </a:p>
        </p:txBody>
      </p:sp>
      <p:pic>
        <p:nvPicPr>
          <p:cNvPr id="33796" name="Picture 2" descr="C:\Users\MT\Documents\Švýcarsko\Zug-znak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97500" y="341313"/>
            <a:ext cx="4514850" cy="5715000"/>
          </a:xfr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C:\Users\MT\Documents\Švýcarsko\Zug-poloha v CH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7600" y="1749425"/>
            <a:ext cx="4876800" cy="335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C:\Users\MT\Documents\Švýcarsko\Zug-map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22700" y="1600200"/>
            <a:ext cx="45466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de-CH" sz="1800" b="1" dirty="0"/>
              <a:t>Kanton</a:t>
            </a:r>
            <a:r>
              <a:rPr lang="de-CH" sz="1400" dirty="0"/>
              <a:t> </a:t>
            </a:r>
            <a:r>
              <a:rPr lang="de-CH" sz="1800" b="1" dirty="0"/>
              <a:t>Solothurn</a:t>
            </a:r>
            <a:endParaRPr lang="cs-CZ" sz="1800" b="1" dirty="0"/>
          </a:p>
        </p:txBody>
      </p:sp>
      <p:sp>
        <p:nvSpPr>
          <p:cNvPr id="43011" name="Zástupný symbol pro text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de-DE" sz="1400" dirty="0"/>
              <a:t>Beitritt: </a:t>
            </a:r>
            <a:r>
              <a:rPr lang="cs-CZ" sz="1400" dirty="0"/>
              <a:t>1481</a:t>
            </a:r>
            <a:endParaRPr lang="de-DE" sz="1400" dirty="0"/>
          </a:p>
          <a:p>
            <a:pPr eaLnBrk="1" hangingPunct="1"/>
            <a:r>
              <a:rPr lang="de-DE" sz="1400" dirty="0"/>
              <a:t>Fläche: 791 km</a:t>
            </a:r>
            <a:r>
              <a:rPr lang="de-DE" sz="1400" baseline="30000" dirty="0"/>
              <a:t>2 </a:t>
            </a:r>
            <a:endParaRPr lang="de-DE" sz="1400" dirty="0"/>
          </a:p>
          <a:p>
            <a:pPr eaLnBrk="1" hangingPunct="1"/>
            <a:r>
              <a:rPr lang="de-DE" sz="1400" dirty="0"/>
              <a:t>Einwohnerzahl: 273.000</a:t>
            </a:r>
            <a:endParaRPr lang="cs-CZ" sz="1400" dirty="0"/>
          </a:p>
          <a:p>
            <a:pPr eaLnBrk="1" hangingPunct="1"/>
            <a:r>
              <a:rPr lang="de-DE" sz="1400" dirty="0"/>
              <a:t>Hauptort: Solothurn</a:t>
            </a:r>
          </a:p>
          <a:p>
            <a:pPr eaLnBrk="1" hangingPunct="1"/>
            <a:r>
              <a:rPr lang="de-DE" sz="1400" dirty="0"/>
              <a:t>Amtssprache: Deutsch</a:t>
            </a:r>
          </a:p>
          <a:p>
            <a:pPr eaLnBrk="1" hangingPunct="1"/>
            <a:r>
              <a:rPr lang="de-DE" sz="1400" dirty="0"/>
              <a:t>Kantonsparlament: Kantonsrat (100 Sitze)</a:t>
            </a:r>
          </a:p>
          <a:p>
            <a:pPr eaLnBrk="1" hangingPunct="1"/>
            <a:r>
              <a:rPr lang="de-DE" sz="1400" dirty="0"/>
              <a:t>Ausländeranteil: 22,6 %</a:t>
            </a:r>
          </a:p>
          <a:p>
            <a:pPr eaLnBrk="1" hangingPunct="1"/>
            <a:r>
              <a:rPr lang="de-DE" sz="1400" dirty="0"/>
              <a:t>BIP: 17,702 Mio. CHF (pro Kopf: 65.459 CHF)</a:t>
            </a:r>
            <a:endParaRPr lang="cs-CZ" sz="1400" dirty="0"/>
          </a:p>
          <a:p>
            <a:pPr eaLnBrk="1" hangingPunct="1"/>
            <a:r>
              <a:rPr lang="cs-CZ" sz="1400" dirty="0"/>
              <a:t>SO</a:t>
            </a:r>
          </a:p>
        </p:txBody>
      </p:sp>
      <p:pic>
        <p:nvPicPr>
          <p:cNvPr id="43012" name="Picture 2" descr="C:\Users\MT\Documents\Švýcarsko\Solothurn-znak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97500" y="341313"/>
            <a:ext cx="4514850" cy="5715000"/>
          </a:xfr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C:\Users\MT\Documents\Švýcarsko\Solothurn-poloha v CH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7600" y="1749425"/>
            <a:ext cx="4876800" cy="335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C:\Users\MT\Documents\Švýcarsko\Solothurn-map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08450" y="1603375"/>
            <a:ext cx="3975100" cy="365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de-CH" sz="1800" b="1" dirty="0"/>
              <a:t>Kanton Basel-Stadt</a:t>
            </a:r>
            <a:endParaRPr lang="cs-CZ" sz="1800" b="1" dirty="0"/>
          </a:p>
        </p:txBody>
      </p:sp>
      <p:sp>
        <p:nvSpPr>
          <p:cNvPr id="46083" name="Zástupný symbol pro text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de-DE" sz="1400" dirty="0"/>
              <a:t>Beitritt: </a:t>
            </a:r>
            <a:r>
              <a:rPr lang="cs-CZ" sz="1400" dirty="0"/>
              <a:t>1501</a:t>
            </a:r>
            <a:endParaRPr lang="de-DE" sz="1400" dirty="0"/>
          </a:p>
          <a:p>
            <a:pPr eaLnBrk="1" hangingPunct="1"/>
            <a:r>
              <a:rPr lang="de-DE" sz="1400" dirty="0"/>
              <a:t>Fläche: 37 km</a:t>
            </a:r>
            <a:r>
              <a:rPr lang="de-DE" sz="1400" baseline="30000" dirty="0"/>
              <a:t>2 </a:t>
            </a:r>
            <a:endParaRPr lang="de-DE" sz="1400" dirty="0"/>
          </a:p>
          <a:p>
            <a:pPr eaLnBrk="1" hangingPunct="1"/>
            <a:r>
              <a:rPr lang="de-DE" sz="1400" dirty="0"/>
              <a:t>Einwohnerzahl: 195.000</a:t>
            </a:r>
            <a:endParaRPr lang="cs-CZ" sz="1400" dirty="0"/>
          </a:p>
          <a:p>
            <a:pPr eaLnBrk="1" hangingPunct="1"/>
            <a:r>
              <a:rPr lang="de-DE" sz="1400" dirty="0"/>
              <a:t>Hauptort: Basel</a:t>
            </a:r>
          </a:p>
          <a:p>
            <a:pPr eaLnBrk="1" hangingPunct="1"/>
            <a:r>
              <a:rPr lang="de-DE" sz="1400" dirty="0"/>
              <a:t>Amtssprache: Deutsch</a:t>
            </a:r>
          </a:p>
          <a:p>
            <a:pPr eaLnBrk="1" hangingPunct="1"/>
            <a:r>
              <a:rPr lang="de-DE" sz="1400" dirty="0"/>
              <a:t>Kantonsparlament: Großer Rat (100 Sitze)</a:t>
            </a:r>
          </a:p>
          <a:p>
            <a:pPr eaLnBrk="1" hangingPunct="1"/>
            <a:r>
              <a:rPr lang="de-DE" sz="1400" dirty="0"/>
              <a:t>Ausländeranteil: 36,4 %</a:t>
            </a:r>
          </a:p>
          <a:p>
            <a:pPr eaLnBrk="1" hangingPunct="1"/>
            <a:r>
              <a:rPr lang="de-DE" sz="1400" dirty="0"/>
              <a:t>BIP: 35,955 Mio. CHF (pro Kopf: 185.826 CHF)</a:t>
            </a:r>
            <a:endParaRPr lang="cs-CZ" sz="1400" dirty="0"/>
          </a:p>
          <a:p>
            <a:pPr eaLnBrk="1" hangingPunct="1"/>
            <a:r>
              <a:rPr lang="cs-CZ" sz="1400" dirty="0"/>
              <a:t>BS</a:t>
            </a:r>
          </a:p>
        </p:txBody>
      </p:sp>
      <p:pic>
        <p:nvPicPr>
          <p:cNvPr id="46084" name="Picture 2" descr="C:\Users\MT\Documents\Švýcarsko\Basel-Stadt-znak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97500" y="341313"/>
            <a:ext cx="4514850" cy="5715000"/>
          </a:xfr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C:\Users\MT\Documents\Švýcarsko\Basel-Stadt-poloha v CH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7600" y="1749425"/>
            <a:ext cx="4876800" cy="335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MT\Documents\Švýcarsko\Uri-poloha v CH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75520" y="476673"/>
            <a:ext cx="7992888" cy="5904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C:\Users\MT\Documents\Švýcarsko\Basel-Stadt-map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84639" y="1600200"/>
            <a:ext cx="4022725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de-CH" sz="1800" b="1" dirty="0"/>
              <a:t>Kanton Basel-Landschaft</a:t>
            </a:r>
            <a:endParaRPr lang="cs-CZ" sz="1800" b="1" dirty="0"/>
          </a:p>
        </p:txBody>
      </p:sp>
      <p:sp>
        <p:nvSpPr>
          <p:cNvPr id="49155" name="Zástupný symbol pro text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de-DE" sz="1400" dirty="0"/>
              <a:t>Beitritt</a:t>
            </a:r>
            <a:r>
              <a:rPr lang="cs-CZ" sz="1400" dirty="0"/>
              <a:t>: 1501</a:t>
            </a:r>
            <a:endParaRPr lang="de-DE" sz="1400" dirty="0"/>
          </a:p>
          <a:p>
            <a:pPr eaLnBrk="1" hangingPunct="1"/>
            <a:r>
              <a:rPr lang="de-DE" sz="1400" dirty="0"/>
              <a:t>Fläche: 518 km</a:t>
            </a:r>
            <a:r>
              <a:rPr lang="de-DE" sz="1400" baseline="30000" dirty="0"/>
              <a:t>2 </a:t>
            </a:r>
            <a:endParaRPr lang="de-DE" sz="1400" dirty="0"/>
          </a:p>
          <a:p>
            <a:pPr eaLnBrk="1" hangingPunct="1"/>
            <a:r>
              <a:rPr lang="de-DE" sz="1400" dirty="0"/>
              <a:t>Einwohnerzahl: 288.000</a:t>
            </a:r>
            <a:endParaRPr lang="cs-CZ" sz="1400" dirty="0"/>
          </a:p>
          <a:p>
            <a:pPr eaLnBrk="1" hangingPunct="1"/>
            <a:r>
              <a:rPr lang="de-DE" sz="1400" dirty="0"/>
              <a:t>Hauptort: Liestal</a:t>
            </a:r>
          </a:p>
          <a:p>
            <a:pPr eaLnBrk="1" hangingPunct="1"/>
            <a:r>
              <a:rPr lang="de-DE" sz="1400" dirty="0"/>
              <a:t>Amtssprache: Deutsch</a:t>
            </a:r>
          </a:p>
          <a:p>
            <a:pPr eaLnBrk="1" hangingPunct="1"/>
            <a:r>
              <a:rPr lang="de-DE" sz="1400" dirty="0"/>
              <a:t>Kantonsparlament: Landrat (90 Sitze)</a:t>
            </a:r>
          </a:p>
          <a:p>
            <a:pPr eaLnBrk="1" hangingPunct="1"/>
            <a:r>
              <a:rPr lang="de-DE" sz="1400" dirty="0"/>
              <a:t>Ausländeranteil: 22,8 %</a:t>
            </a:r>
          </a:p>
          <a:p>
            <a:pPr eaLnBrk="1" hangingPunct="1"/>
            <a:r>
              <a:rPr lang="de-DE" sz="1400" dirty="0"/>
              <a:t>BIP: 20,347 Mio. CHF (pro Kopf: 71.065 CHF)</a:t>
            </a:r>
            <a:endParaRPr lang="cs-CZ" sz="1400" dirty="0"/>
          </a:p>
          <a:p>
            <a:pPr eaLnBrk="1" hangingPunct="1"/>
            <a:r>
              <a:rPr lang="cs-CZ" sz="1400" dirty="0"/>
              <a:t>BL</a:t>
            </a:r>
          </a:p>
        </p:txBody>
      </p:sp>
      <p:pic>
        <p:nvPicPr>
          <p:cNvPr id="49156" name="Picture 2" descr="C:\Users\MT\Documents\Švýcarsko\Basel-Landschaft-znak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97500" y="341313"/>
            <a:ext cx="4514850" cy="5715000"/>
          </a:xfr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C:\Users\MT\Documents\Švýcarsko\Basel-landschaft-poloha v CH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7600" y="1749425"/>
            <a:ext cx="4876800" cy="335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C:\Users\MT\Documents\Švýcarsko\Basel-Landschaft-map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06825" y="1603375"/>
            <a:ext cx="4578350" cy="365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de-DE" sz="1800" b="1" dirty="0"/>
              <a:t>Kanton Schaffhausen</a:t>
            </a:r>
            <a:endParaRPr lang="cs-CZ" sz="1800" b="1" dirty="0"/>
          </a:p>
        </p:txBody>
      </p:sp>
      <p:sp>
        <p:nvSpPr>
          <p:cNvPr id="52227" name="Zástupný symbol pro text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de-DE" sz="1400" dirty="0"/>
              <a:t>Beitritt: </a:t>
            </a:r>
            <a:r>
              <a:rPr lang="cs-CZ" sz="1400" dirty="0"/>
              <a:t>1501</a:t>
            </a:r>
            <a:endParaRPr lang="de-DE" sz="1400" dirty="0"/>
          </a:p>
          <a:p>
            <a:pPr eaLnBrk="1" hangingPunct="1"/>
            <a:r>
              <a:rPr lang="de-DE" sz="1400" dirty="0"/>
              <a:t>Fläche: 298 km</a:t>
            </a:r>
            <a:r>
              <a:rPr lang="de-DE" sz="1400" baseline="30000" dirty="0"/>
              <a:t>2 </a:t>
            </a:r>
            <a:endParaRPr lang="de-DE" sz="1400" dirty="0"/>
          </a:p>
          <a:p>
            <a:pPr eaLnBrk="1" hangingPunct="1"/>
            <a:r>
              <a:rPr lang="de-DE" sz="1400" dirty="0"/>
              <a:t>Einwohnerzahl: 82.000</a:t>
            </a:r>
            <a:endParaRPr lang="cs-CZ" sz="1400" dirty="0"/>
          </a:p>
          <a:p>
            <a:pPr eaLnBrk="1" hangingPunct="1"/>
            <a:r>
              <a:rPr lang="de-DE" sz="1400" dirty="0"/>
              <a:t>Hauptort: Schaffhausen</a:t>
            </a:r>
          </a:p>
          <a:p>
            <a:pPr eaLnBrk="1" hangingPunct="1"/>
            <a:r>
              <a:rPr lang="de-DE" sz="1400" dirty="0"/>
              <a:t>Amtssprache: Deutsch</a:t>
            </a:r>
          </a:p>
          <a:p>
            <a:pPr eaLnBrk="1" hangingPunct="1"/>
            <a:r>
              <a:rPr lang="de-DE" sz="1400" dirty="0"/>
              <a:t>Kantonsparlament: Kantonsrat (60 Sitze)</a:t>
            </a:r>
          </a:p>
          <a:p>
            <a:pPr eaLnBrk="1" hangingPunct="1"/>
            <a:r>
              <a:rPr lang="de-DE" sz="1400" dirty="0"/>
              <a:t>Ausländeranteil: 26,1 %</a:t>
            </a:r>
          </a:p>
          <a:p>
            <a:pPr eaLnBrk="1" hangingPunct="1"/>
            <a:r>
              <a:rPr lang="de-DE" sz="1400" dirty="0"/>
              <a:t>BIP: 6,963 Mio. CHF (pro Kopf: 85.895 CHF)</a:t>
            </a:r>
            <a:endParaRPr lang="cs-CZ" sz="1400" dirty="0"/>
          </a:p>
          <a:p>
            <a:pPr eaLnBrk="1" hangingPunct="1"/>
            <a:r>
              <a:rPr lang="cs-CZ" sz="1400" dirty="0"/>
              <a:t>SH</a:t>
            </a:r>
          </a:p>
        </p:txBody>
      </p:sp>
      <p:pic>
        <p:nvPicPr>
          <p:cNvPr id="52228" name="Picture 2" descr="C:\Users\MT\Documents\Švýcarsko\Schaffhausen-znak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97500" y="341313"/>
            <a:ext cx="4514850" cy="5715000"/>
          </a:xfr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C:\Users\MT\Documents\Švýcarsko\Schaffhausen-poloha v CH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7600" y="1749425"/>
            <a:ext cx="4876800" cy="335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C:\Users\MT\Documents\Švýcarsko\Schaffhausen-map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0314" y="1603375"/>
            <a:ext cx="4651375" cy="365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de-CH" sz="1800" b="1" dirty="0"/>
              <a:t>Kanton Appenzell-Ausserrhoden</a:t>
            </a:r>
            <a:endParaRPr lang="cs-CZ" sz="1800" b="1" dirty="0"/>
          </a:p>
        </p:txBody>
      </p:sp>
      <p:sp>
        <p:nvSpPr>
          <p:cNvPr id="55299" name="Zástupný symbol pro text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de-DE" sz="1400" dirty="0"/>
              <a:t>Beitritt</a:t>
            </a:r>
            <a:r>
              <a:rPr lang="cs-CZ" sz="1400" dirty="0"/>
              <a:t>: 1513</a:t>
            </a:r>
            <a:endParaRPr lang="de-DE" sz="1400" dirty="0"/>
          </a:p>
          <a:p>
            <a:pPr eaLnBrk="1" hangingPunct="1"/>
            <a:r>
              <a:rPr lang="de-DE" sz="1400" dirty="0"/>
              <a:t>Fläche: 243 km</a:t>
            </a:r>
            <a:r>
              <a:rPr lang="de-DE" sz="1400" baseline="30000" dirty="0"/>
              <a:t>2 </a:t>
            </a:r>
            <a:endParaRPr lang="de-DE" sz="1400" dirty="0"/>
          </a:p>
          <a:p>
            <a:pPr eaLnBrk="1" hangingPunct="1"/>
            <a:r>
              <a:rPr lang="de-DE" sz="1400" dirty="0"/>
              <a:t>Einwohnerzahl: 55.000</a:t>
            </a:r>
            <a:endParaRPr lang="cs-CZ" sz="1400" dirty="0"/>
          </a:p>
          <a:p>
            <a:pPr eaLnBrk="1" hangingPunct="1"/>
            <a:r>
              <a:rPr lang="de-DE" sz="1400" dirty="0"/>
              <a:t>Hauptort</a:t>
            </a:r>
            <a:r>
              <a:rPr lang="cs-CZ" sz="1400" dirty="0"/>
              <a:t>: </a:t>
            </a:r>
            <a:r>
              <a:rPr lang="de-DE" sz="1400" dirty="0"/>
              <a:t>kein festgelegter, Herisau ist Sitz der Kantonalbehörden, Trogen Sitz des Kantonsgerichts</a:t>
            </a:r>
          </a:p>
          <a:p>
            <a:pPr eaLnBrk="1" hangingPunct="1"/>
            <a:r>
              <a:rPr lang="de-DE" sz="1400" dirty="0"/>
              <a:t>Amtssprache: Deutsch</a:t>
            </a:r>
          </a:p>
          <a:p>
            <a:pPr eaLnBrk="1" hangingPunct="1"/>
            <a:r>
              <a:rPr lang="de-DE" sz="1400" dirty="0"/>
              <a:t>Kantonsparlament: Kantonsrat (65 Sitze)</a:t>
            </a:r>
          </a:p>
          <a:p>
            <a:pPr eaLnBrk="1" hangingPunct="1"/>
            <a:r>
              <a:rPr lang="de-DE" sz="1400" dirty="0"/>
              <a:t>Ausländeranteil: 16,3 %</a:t>
            </a:r>
          </a:p>
          <a:p>
            <a:pPr eaLnBrk="1" hangingPunct="1"/>
            <a:r>
              <a:rPr lang="de-DE" sz="1400" dirty="0"/>
              <a:t>BIP: 3,086 Mio. CHF (pro Kopf: 56.038 CHF)</a:t>
            </a:r>
            <a:endParaRPr lang="cs-CZ" sz="1400" dirty="0"/>
          </a:p>
          <a:p>
            <a:pPr eaLnBrk="1" hangingPunct="1"/>
            <a:r>
              <a:rPr lang="cs-CZ" sz="1400" dirty="0"/>
              <a:t>AR</a:t>
            </a:r>
          </a:p>
        </p:txBody>
      </p:sp>
      <p:pic>
        <p:nvPicPr>
          <p:cNvPr id="55300" name="Picture 2" descr="C:\Users\MT\Documents\Švýcarsko\Appenzell-Ausserrhoden-znak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97500" y="341313"/>
            <a:ext cx="4514850" cy="5715000"/>
          </a:xfrm>
          <a:noFill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C:\Users\MT\Documents\Švýcarsko\Appenzell-Innerrhoden-poloha v CH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7600" y="1749425"/>
            <a:ext cx="4876800" cy="335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de-CH" sz="1800" b="1" dirty="0"/>
              <a:t>Kanton Appenzell-Innerrhoden</a:t>
            </a:r>
            <a:endParaRPr lang="cs-CZ" sz="1800" b="1" dirty="0"/>
          </a:p>
        </p:txBody>
      </p:sp>
      <p:sp>
        <p:nvSpPr>
          <p:cNvPr id="58371" name="Zástupný symbol pro text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de-DE" sz="1400" dirty="0"/>
              <a:t>Beitritt</a:t>
            </a:r>
            <a:r>
              <a:rPr lang="cs-CZ" sz="1400" dirty="0"/>
              <a:t>: 1513</a:t>
            </a:r>
            <a:endParaRPr lang="de-DE" sz="1400" dirty="0"/>
          </a:p>
          <a:p>
            <a:pPr eaLnBrk="1" hangingPunct="1"/>
            <a:r>
              <a:rPr lang="de-DE" sz="1400" dirty="0"/>
              <a:t>Fläche: 173 km</a:t>
            </a:r>
            <a:r>
              <a:rPr lang="de-DE" sz="1400" baseline="30000" dirty="0"/>
              <a:t>2 </a:t>
            </a:r>
            <a:endParaRPr lang="de-DE" sz="1400" dirty="0"/>
          </a:p>
          <a:p>
            <a:pPr eaLnBrk="1" hangingPunct="1"/>
            <a:r>
              <a:rPr lang="de-DE" sz="1400" dirty="0"/>
              <a:t>Einwohnerzahl: 16.000</a:t>
            </a:r>
            <a:endParaRPr lang="cs-CZ" sz="1400" dirty="0"/>
          </a:p>
          <a:p>
            <a:pPr eaLnBrk="1" hangingPunct="1"/>
            <a:r>
              <a:rPr lang="de-DE" sz="1400" dirty="0"/>
              <a:t>Hauptort</a:t>
            </a:r>
            <a:r>
              <a:rPr lang="cs-CZ" sz="1400" dirty="0"/>
              <a:t>: </a:t>
            </a:r>
            <a:r>
              <a:rPr lang="de-DE" sz="1400" dirty="0"/>
              <a:t>Appenzell</a:t>
            </a:r>
          </a:p>
          <a:p>
            <a:pPr eaLnBrk="1" hangingPunct="1"/>
            <a:r>
              <a:rPr lang="de-DE" sz="1400" dirty="0"/>
              <a:t>Amtssprache: Deutsch</a:t>
            </a:r>
          </a:p>
          <a:p>
            <a:pPr eaLnBrk="1" hangingPunct="1"/>
            <a:r>
              <a:rPr lang="de-DE" sz="1400" dirty="0"/>
              <a:t>Kantonsparlament: Großer Rat (50 Sitze)</a:t>
            </a:r>
          </a:p>
          <a:p>
            <a:pPr eaLnBrk="1" hangingPunct="1"/>
            <a:r>
              <a:rPr lang="de-DE" sz="1400" dirty="0"/>
              <a:t>Ausländeranteil: 11,3 %</a:t>
            </a:r>
          </a:p>
          <a:p>
            <a:pPr eaLnBrk="1" hangingPunct="1"/>
            <a:r>
              <a:rPr lang="de-DE" sz="1400" dirty="0"/>
              <a:t>BIP: 989 Mio. CHF (pro Kopf: 61.633 CHF)</a:t>
            </a:r>
            <a:endParaRPr lang="cs-CZ" sz="1400" dirty="0"/>
          </a:p>
          <a:p>
            <a:pPr eaLnBrk="1" hangingPunct="1"/>
            <a:r>
              <a:rPr lang="cs-CZ" sz="1400" dirty="0"/>
              <a:t>AI</a:t>
            </a:r>
          </a:p>
        </p:txBody>
      </p:sp>
      <p:pic>
        <p:nvPicPr>
          <p:cNvPr id="58372" name="Picture 2" descr="C:\Users\MT\Documents\Švýcarsko\Appenzell-Innerrhoden-znak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97500" y="341313"/>
            <a:ext cx="4514850" cy="5715000"/>
          </a:xfr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MT\Documents\Švýcarsko\Uri-map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5561" y="404665"/>
            <a:ext cx="8280920" cy="6192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C:\Users\MT\Documents\Švýcarsko\Appenzell-Innerrhoden-poloha v CH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7600" y="1749425"/>
            <a:ext cx="4876800" cy="335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e-CH" sz="1800" b="1"/>
              <a:t>Kanton Aargau</a:t>
            </a:r>
            <a:endParaRPr lang="cs-CZ" sz="1800" b="1"/>
          </a:p>
        </p:txBody>
      </p:sp>
      <p:sp>
        <p:nvSpPr>
          <p:cNvPr id="61443" name="Zástupný symbol pro text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de-DE" sz="1400" dirty="0"/>
              <a:t>Beitritt:</a:t>
            </a:r>
            <a:r>
              <a:rPr lang="cs-CZ" sz="1400" dirty="0"/>
              <a:t> 1803</a:t>
            </a:r>
            <a:endParaRPr lang="de-DE" sz="1400" dirty="0"/>
          </a:p>
          <a:p>
            <a:r>
              <a:rPr lang="de-DE" sz="1400" dirty="0"/>
              <a:t>Fläche: 1.404 km</a:t>
            </a:r>
            <a:r>
              <a:rPr lang="de-DE" sz="1400" baseline="30000" dirty="0"/>
              <a:t>2 </a:t>
            </a:r>
            <a:endParaRPr lang="de-DE" sz="1400" dirty="0"/>
          </a:p>
          <a:p>
            <a:r>
              <a:rPr lang="de-DE" sz="1400" dirty="0"/>
              <a:t>Einwohnerzahl: 678.000</a:t>
            </a:r>
          </a:p>
          <a:p>
            <a:r>
              <a:rPr lang="de-DE" sz="1400" dirty="0"/>
              <a:t>Hauptort: Aarau</a:t>
            </a:r>
            <a:endParaRPr lang="cs-CZ" sz="1400" dirty="0"/>
          </a:p>
          <a:p>
            <a:r>
              <a:rPr lang="de-DE" sz="1400" dirty="0"/>
              <a:t>Amtssprache: Deutsch</a:t>
            </a:r>
          </a:p>
          <a:p>
            <a:r>
              <a:rPr lang="de-DE" sz="1400" dirty="0"/>
              <a:t>Kantonsparlament: Großer Rat (140 Sitze)</a:t>
            </a:r>
          </a:p>
          <a:p>
            <a:r>
              <a:rPr lang="de-DE" sz="1400" dirty="0"/>
              <a:t>Ausländeranteil: 25,1 %</a:t>
            </a:r>
          </a:p>
          <a:p>
            <a:r>
              <a:rPr lang="de-DE" sz="1400" dirty="0"/>
              <a:t>BIP: 41,592 Mio. CHF (pro Kopf: 62.337 CHF)</a:t>
            </a:r>
            <a:endParaRPr lang="cs-CZ" sz="1400" dirty="0"/>
          </a:p>
          <a:p>
            <a:r>
              <a:rPr lang="cs-CZ" sz="1400" dirty="0"/>
              <a:t>AG</a:t>
            </a:r>
          </a:p>
        </p:txBody>
      </p:sp>
      <p:pic>
        <p:nvPicPr>
          <p:cNvPr id="61444" name="Picture 2" descr="C:\Users\MT\Documents\Švýcarsko\Aargau-znak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97500" y="341313"/>
            <a:ext cx="4514850" cy="5715000"/>
          </a:xfrm>
          <a:noFill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 descr="C:\Users\MT\Documents\Švýcarsko\Aargau-poloha v CH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7600" y="1749425"/>
            <a:ext cx="4876800" cy="335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e-CH" sz="1800" b="1"/>
              <a:t>Kanton Sankt Gallen</a:t>
            </a:r>
            <a:endParaRPr lang="cs-CZ" sz="1800" b="1"/>
          </a:p>
        </p:txBody>
      </p:sp>
      <p:sp>
        <p:nvSpPr>
          <p:cNvPr id="64515" name="Zástupný symbol pro text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de-DE" sz="1400" dirty="0"/>
              <a:t>Beitritt</a:t>
            </a:r>
            <a:r>
              <a:rPr lang="cs-CZ" sz="1400" dirty="0"/>
              <a:t>: 1803</a:t>
            </a:r>
            <a:endParaRPr lang="de-DE" sz="1400" dirty="0"/>
          </a:p>
          <a:p>
            <a:r>
              <a:rPr lang="de-DE" sz="1400" dirty="0"/>
              <a:t>Fläche: 2.026 km</a:t>
            </a:r>
            <a:r>
              <a:rPr lang="de-DE" sz="1400" baseline="30000" dirty="0"/>
              <a:t>2 </a:t>
            </a:r>
            <a:endParaRPr lang="de-DE" sz="1400" dirty="0"/>
          </a:p>
          <a:p>
            <a:r>
              <a:rPr lang="de-DE" sz="1400" dirty="0"/>
              <a:t>Einwohnerzahl: 508.000</a:t>
            </a:r>
            <a:endParaRPr lang="cs-CZ" sz="1400" dirty="0"/>
          </a:p>
          <a:p>
            <a:r>
              <a:rPr lang="de-DE" sz="1400" dirty="0"/>
              <a:t>Hauptort: Sankt Gallen</a:t>
            </a:r>
          </a:p>
          <a:p>
            <a:r>
              <a:rPr lang="de-DE" sz="1400" dirty="0"/>
              <a:t>Amtssprache: Deutsch</a:t>
            </a:r>
          </a:p>
          <a:p>
            <a:r>
              <a:rPr lang="de-DE" sz="1400" dirty="0"/>
              <a:t>Kantonsparlament: Kantonsrat (120 Sitze)</a:t>
            </a:r>
          </a:p>
          <a:p>
            <a:r>
              <a:rPr lang="de-DE" sz="1400" dirty="0"/>
              <a:t>Ausländeranteil: 24,1 %</a:t>
            </a:r>
          </a:p>
          <a:p>
            <a:r>
              <a:rPr lang="de-DE" sz="1400" dirty="0"/>
              <a:t>BIP: 36,794 Mio. CHF (pro Kopf: 73.059 CHF)</a:t>
            </a:r>
            <a:endParaRPr lang="cs-CZ" sz="1400" dirty="0"/>
          </a:p>
          <a:p>
            <a:r>
              <a:rPr lang="cs-CZ" sz="1400" dirty="0"/>
              <a:t>SG</a:t>
            </a:r>
          </a:p>
        </p:txBody>
      </p:sp>
      <p:pic>
        <p:nvPicPr>
          <p:cNvPr id="64516" name="Picture 2" descr="C:\Users\MT\Documents\Švýcarsko\Sankt Gallen-znak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97500" y="341313"/>
            <a:ext cx="4514850" cy="5715000"/>
          </a:xfrm>
          <a:noFill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 descr="C:\Users\MT\Documents\Švýcarsko\Sankt Gallen-poloha v CH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7600" y="1749425"/>
            <a:ext cx="4876800" cy="335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 descr="C:\Users\MT\Documents\Švýcarsko\Sankt Gallen-map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49775" y="1603375"/>
            <a:ext cx="3092450" cy="365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e-CH" sz="1800" b="1"/>
              <a:t>Kanton Thurgau</a:t>
            </a:r>
            <a:endParaRPr lang="cs-CZ" sz="1800" b="1"/>
          </a:p>
        </p:txBody>
      </p:sp>
      <p:sp>
        <p:nvSpPr>
          <p:cNvPr id="73731" name="Zástupný symbol pro text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de-DE" sz="1400" dirty="0"/>
              <a:t>Beitritt</a:t>
            </a:r>
            <a:r>
              <a:rPr lang="cs-CZ" sz="1400" dirty="0"/>
              <a:t>: 1803</a:t>
            </a:r>
            <a:endParaRPr lang="de-DE" sz="1400" dirty="0"/>
          </a:p>
          <a:p>
            <a:r>
              <a:rPr lang="de-DE" sz="1400" dirty="0"/>
              <a:t>Fläche: 991 km</a:t>
            </a:r>
            <a:r>
              <a:rPr lang="de-DE" sz="1400" baseline="30000" dirty="0"/>
              <a:t>2 </a:t>
            </a:r>
            <a:endParaRPr lang="de-DE" sz="1400" dirty="0"/>
          </a:p>
          <a:p>
            <a:r>
              <a:rPr lang="de-DE" sz="1400" dirty="0"/>
              <a:t>Einwohnerzahl: 276.000</a:t>
            </a:r>
            <a:endParaRPr lang="cs-CZ" sz="1400" dirty="0"/>
          </a:p>
          <a:p>
            <a:r>
              <a:rPr lang="de-DE" sz="1400" dirty="0"/>
              <a:t>Hauptort: Frauenfeld</a:t>
            </a:r>
          </a:p>
          <a:p>
            <a:r>
              <a:rPr lang="de-DE" sz="1400" dirty="0"/>
              <a:t>Amtssprache: Deutsch</a:t>
            </a:r>
          </a:p>
          <a:p>
            <a:r>
              <a:rPr lang="de-DE" sz="1400" dirty="0"/>
              <a:t>Kantonsparlament: Großer Rat (130 Sitze)</a:t>
            </a:r>
          </a:p>
          <a:p>
            <a:r>
              <a:rPr lang="de-DE" sz="1400" dirty="0"/>
              <a:t>Ausländeranteil: 24,9 %</a:t>
            </a:r>
          </a:p>
          <a:p>
            <a:r>
              <a:rPr lang="de-DE" sz="1400" dirty="0"/>
              <a:t>BIP: 16,374 Mio. CHF (pro Kopf: 60.143 CHF)</a:t>
            </a:r>
            <a:endParaRPr lang="cs-CZ" sz="1400" dirty="0"/>
          </a:p>
          <a:p>
            <a:r>
              <a:rPr lang="cs-CZ" sz="1400" dirty="0"/>
              <a:t>TG</a:t>
            </a:r>
          </a:p>
        </p:txBody>
      </p:sp>
      <p:pic>
        <p:nvPicPr>
          <p:cNvPr id="73732" name="Picture 2" descr="C:\Users\MT\Documents\Švýcarsko\Thurgau-znak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97500" y="341313"/>
            <a:ext cx="4514850" cy="5715000"/>
          </a:xfrm>
          <a:noFill/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 descr="C:\Users\MT\Documents\Švýcarsko\Thurgau-poloha v CH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7600" y="1749425"/>
            <a:ext cx="4876800" cy="335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2" descr="C:\Users\MT\Documents\Švýcarsko\Thurgau-map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7600" y="1789114"/>
            <a:ext cx="4876800" cy="327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sz="1800" b="1" dirty="0"/>
              <a:t>Kanton</a:t>
            </a:r>
            <a:r>
              <a:rPr lang="cs-CZ" sz="1400" dirty="0"/>
              <a:t> </a:t>
            </a:r>
            <a:r>
              <a:rPr lang="de-DE" sz="1800" b="1" dirty="0"/>
              <a:t>Schwyz</a:t>
            </a:r>
            <a:endParaRPr lang="cs-CZ" sz="1800" b="1" dirty="0"/>
          </a:p>
        </p:txBody>
      </p:sp>
      <p:sp>
        <p:nvSpPr>
          <p:cNvPr id="15363" name="Zástupný symbol pro text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de-DE" sz="1400" dirty="0"/>
              <a:t>Beitritt: </a:t>
            </a:r>
            <a:r>
              <a:rPr lang="cs-CZ" sz="1400" dirty="0"/>
              <a:t>1291</a:t>
            </a:r>
            <a:r>
              <a:rPr lang="de-DE" sz="1400" dirty="0"/>
              <a:t> (Urkanton)</a:t>
            </a:r>
          </a:p>
          <a:p>
            <a:pPr eaLnBrk="1" hangingPunct="1"/>
            <a:r>
              <a:rPr lang="de-DE" sz="1400" dirty="0"/>
              <a:t>Fläche: 908 km</a:t>
            </a:r>
            <a:r>
              <a:rPr lang="de-DE" sz="1400" baseline="30000" dirty="0"/>
              <a:t>2 </a:t>
            </a:r>
          </a:p>
          <a:p>
            <a:pPr eaLnBrk="1" hangingPunct="1"/>
            <a:r>
              <a:rPr lang="de-DE" sz="1400" dirty="0"/>
              <a:t>Einwohnerzahl: 159.000</a:t>
            </a:r>
          </a:p>
          <a:p>
            <a:pPr eaLnBrk="1" hangingPunct="1"/>
            <a:r>
              <a:rPr lang="de-DE" sz="1400" dirty="0"/>
              <a:t>Hauptort: Schwyz</a:t>
            </a:r>
            <a:endParaRPr lang="cs-CZ" sz="1400" dirty="0"/>
          </a:p>
          <a:p>
            <a:pPr eaLnBrk="1" hangingPunct="1"/>
            <a:r>
              <a:rPr lang="de-DE" sz="1400" dirty="0"/>
              <a:t>Amtssprache: Deutsch</a:t>
            </a:r>
          </a:p>
          <a:p>
            <a:pPr eaLnBrk="1" hangingPunct="1"/>
            <a:r>
              <a:rPr lang="de-DE" sz="1400" dirty="0"/>
              <a:t>Kantonsparlament: Kantonsrat (100 Sitze)</a:t>
            </a:r>
          </a:p>
          <a:p>
            <a:pPr eaLnBrk="1" hangingPunct="1"/>
            <a:r>
              <a:rPr lang="de-DE" sz="1400" dirty="0"/>
              <a:t>Ausländeranteil: 21,6 %</a:t>
            </a:r>
          </a:p>
          <a:p>
            <a:pPr eaLnBrk="1" hangingPunct="1"/>
            <a:r>
              <a:rPr lang="de-DE" sz="1400" dirty="0"/>
              <a:t>BIP: 9,444 Mio. CHF (pro Kopf: 60.313 CHF)</a:t>
            </a:r>
            <a:endParaRPr lang="cs-CZ" sz="1400" dirty="0"/>
          </a:p>
          <a:p>
            <a:pPr eaLnBrk="1" hangingPunct="1"/>
            <a:r>
              <a:rPr lang="cs-CZ" sz="1400" dirty="0"/>
              <a:t>SZ</a:t>
            </a:r>
          </a:p>
        </p:txBody>
      </p:sp>
      <p:pic>
        <p:nvPicPr>
          <p:cNvPr id="15364" name="Picture 2" descr="C:\Users\MT\Documents\Švýcarsko\Schwyz-znak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654800" y="1931988"/>
            <a:ext cx="2000250" cy="2533650"/>
          </a:xfr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MT\Documents\Švýcarsko\Schwyz-poloha v CH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95600" y="404664"/>
            <a:ext cx="7704856" cy="5976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MT\Documents\Švýcarsko\Schwyz-map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63553" y="404664"/>
            <a:ext cx="8136903" cy="619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de-DE" sz="1800" b="1" dirty="0"/>
              <a:t>Kanton</a:t>
            </a:r>
            <a:r>
              <a:rPr lang="de-CH" sz="1800" b="1" dirty="0"/>
              <a:t> Nidwalden</a:t>
            </a:r>
            <a:endParaRPr lang="cs-CZ" sz="1800" b="1" dirty="0"/>
          </a:p>
        </p:txBody>
      </p:sp>
      <p:sp>
        <p:nvSpPr>
          <p:cNvPr id="18435" name="Zástupný symbol pro text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de-DE" sz="1400" dirty="0"/>
              <a:t>Beitritt: 1291 (Urkanton)</a:t>
            </a:r>
          </a:p>
          <a:p>
            <a:pPr eaLnBrk="1" hangingPunct="1"/>
            <a:r>
              <a:rPr lang="de-DE" sz="1400" dirty="0"/>
              <a:t>Fläche: 276 km</a:t>
            </a:r>
            <a:r>
              <a:rPr lang="de-DE" sz="1400" baseline="30000" dirty="0"/>
              <a:t>2 </a:t>
            </a:r>
            <a:endParaRPr lang="de-DE" sz="1400" dirty="0"/>
          </a:p>
          <a:p>
            <a:pPr eaLnBrk="1" hangingPunct="1"/>
            <a:r>
              <a:rPr lang="de-DE" sz="1400" dirty="0"/>
              <a:t>Einwohnerzahl: 43.000</a:t>
            </a:r>
          </a:p>
          <a:p>
            <a:pPr eaLnBrk="1" hangingPunct="1"/>
            <a:r>
              <a:rPr lang="de-DE" sz="1400" dirty="0"/>
              <a:t>Hauptort: Stans</a:t>
            </a:r>
          </a:p>
          <a:p>
            <a:pPr eaLnBrk="1" hangingPunct="1"/>
            <a:r>
              <a:rPr lang="de-DE" sz="1400" dirty="0"/>
              <a:t>Amtssprache: Deutsch</a:t>
            </a:r>
          </a:p>
          <a:p>
            <a:pPr eaLnBrk="1" hangingPunct="1"/>
            <a:r>
              <a:rPr lang="de-DE" sz="1400" dirty="0"/>
              <a:t>Kantonsparlament: Landrat (60 Sitze)</a:t>
            </a:r>
          </a:p>
          <a:p>
            <a:pPr eaLnBrk="1" hangingPunct="1"/>
            <a:r>
              <a:rPr lang="de-DE" sz="1400" dirty="0"/>
              <a:t>Ausländeranteil: 14,7 %</a:t>
            </a:r>
          </a:p>
          <a:p>
            <a:pPr eaLnBrk="1" hangingPunct="1"/>
            <a:r>
              <a:rPr lang="de-DE" sz="1400" dirty="0"/>
              <a:t>BIP: 3,050 Mio. CHF (pro Kopf: 71.329 CHF)</a:t>
            </a:r>
            <a:endParaRPr lang="cs-CZ" sz="1400" dirty="0"/>
          </a:p>
          <a:p>
            <a:pPr eaLnBrk="1" hangingPunct="1"/>
            <a:r>
              <a:rPr lang="cs-CZ" sz="1400" dirty="0"/>
              <a:t>NW</a:t>
            </a:r>
          </a:p>
        </p:txBody>
      </p:sp>
      <p:pic>
        <p:nvPicPr>
          <p:cNvPr id="18436" name="Picture 2" descr="C:\Users\MT\Documents\Švýcarsko\Nidwalden-znak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97500" y="341313"/>
            <a:ext cx="4514850" cy="5715000"/>
          </a:xfr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MT\Documents\Švýcarsko\Nidwalden-poloha v CH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91544" y="404664"/>
            <a:ext cx="8352928" cy="5832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</TotalTime>
  <Words>766</Words>
  <Application>Microsoft Office PowerPoint</Application>
  <PresentationFormat>Širokoúhlá obrazovka</PresentationFormat>
  <Paragraphs>173</Paragraphs>
  <Slides>48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48</vt:i4>
      </vt:variant>
    </vt:vector>
  </HeadingPairs>
  <TitlesOfParts>
    <vt:vector size="52" baseType="lpstr">
      <vt:lpstr>Arial</vt:lpstr>
      <vt:lpstr>Calibri</vt:lpstr>
      <vt:lpstr>Calibri Light</vt:lpstr>
      <vt:lpstr>Motiv Office</vt:lpstr>
      <vt:lpstr>DIE SCHWEIZ</vt:lpstr>
      <vt:lpstr>Kanton Uri</vt:lpstr>
      <vt:lpstr>Prezentace aplikace PowerPoint</vt:lpstr>
      <vt:lpstr>Prezentace aplikace PowerPoint</vt:lpstr>
      <vt:lpstr>Kanton Schwyz</vt:lpstr>
      <vt:lpstr>Prezentace aplikace PowerPoint</vt:lpstr>
      <vt:lpstr>Prezentace aplikace PowerPoint</vt:lpstr>
      <vt:lpstr>Kanton Nidwalden</vt:lpstr>
      <vt:lpstr>Prezentace aplikace PowerPoint</vt:lpstr>
      <vt:lpstr>Prezentace aplikace PowerPoint</vt:lpstr>
      <vt:lpstr>Kanton Obwalden</vt:lpstr>
      <vt:lpstr>Prezentace aplikace PowerPoint</vt:lpstr>
      <vt:lpstr>Prezentace aplikace PowerPoint</vt:lpstr>
      <vt:lpstr>Kanton Luzern</vt:lpstr>
      <vt:lpstr>Prezentace aplikace PowerPoint</vt:lpstr>
      <vt:lpstr>Prezentace aplikace PowerPoint</vt:lpstr>
      <vt:lpstr>Kanton Zürich</vt:lpstr>
      <vt:lpstr>Prezentace aplikace PowerPoint</vt:lpstr>
      <vt:lpstr>Kanton Glarus</vt:lpstr>
      <vt:lpstr>Prezentace aplikace PowerPoint</vt:lpstr>
      <vt:lpstr>Prezentace aplikace PowerPoint</vt:lpstr>
      <vt:lpstr>Kanton Zug</vt:lpstr>
      <vt:lpstr>Prezentace aplikace PowerPoint</vt:lpstr>
      <vt:lpstr>Prezentace aplikace PowerPoint</vt:lpstr>
      <vt:lpstr>Kanton Solothurn</vt:lpstr>
      <vt:lpstr>Prezentace aplikace PowerPoint</vt:lpstr>
      <vt:lpstr>Prezentace aplikace PowerPoint</vt:lpstr>
      <vt:lpstr>Kanton Basel-Stadt</vt:lpstr>
      <vt:lpstr>Prezentace aplikace PowerPoint</vt:lpstr>
      <vt:lpstr>Prezentace aplikace PowerPoint</vt:lpstr>
      <vt:lpstr>Kanton Basel-Landschaft</vt:lpstr>
      <vt:lpstr>Prezentace aplikace PowerPoint</vt:lpstr>
      <vt:lpstr>Prezentace aplikace PowerPoint</vt:lpstr>
      <vt:lpstr>Kanton Schaffhausen</vt:lpstr>
      <vt:lpstr>Prezentace aplikace PowerPoint</vt:lpstr>
      <vt:lpstr>Prezentace aplikace PowerPoint</vt:lpstr>
      <vt:lpstr>Kanton Appenzell-Ausserrhoden</vt:lpstr>
      <vt:lpstr>Prezentace aplikace PowerPoint</vt:lpstr>
      <vt:lpstr>Kanton Appenzell-Innerrhoden</vt:lpstr>
      <vt:lpstr>Prezentace aplikace PowerPoint</vt:lpstr>
      <vt:lpstr>Kanton Aargau</vt:lpstr>
      <vt:lpstr>Prezentace aplikace PowerPoint</vt:lpstr>
      <vt:lpstr>Kanton Sankt Gallen</vt:lpstr>
      <vt:lpstr>Prezentace aplikace PowerPoint</vt:lpstr>
      <vt:lpstr>Prezentace aplikace PowerPoint</vt:lpstr>
      <vt:lpstr>Kanton Thurgau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Die Schweiz</dc:title>
  <dc:creator>Milan Tvrdík</dc:creator>
  <cp:lastModifiedBy>Milan Tvrdík</cp:lastModifiedBy>
  <cp:revision>17</cp:revision>
  <cp:lastPrinted>2021-02-17T07:52:02Z</cp:lastPrinted>
  <dcterms:created xsi:type="dcterms:W3CDTF">2020-12-19T16:18:08Z</dcterms:created>
  <dcterms:modified xsi:type="dcterms:W3CDTF">2021-02-17T12:42:10Z</dcterms:modified>
</cp:coreProperties>
</file>