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9" r:id="rId8"/>
    <p:sldId id="280" r:id="rId9"/>
    <p:sldId id="281" r:id="rId10"/>
    <p:sldId id="289" r:id="rId11"/>
    <p:sldId id="263" r:id="rId12"/>
    <p:sldId id="264" r:id="rId13"/>
    <p:sldId id="260" r:id="rId14"/>
    <p:sldId id="276" r:id="rId15"/>
    <p:sldId id="277" r:id="rId16"/>
    <p:sldId id="282" r:id="rId17"/>
    <p:sldId id="290" r:id="rId18"/>
    <p:sldId id="283" r:id="rId19"/>
    <p:sldId id="284" r:id="rId20"/>
    <p:sldId id="291" r:id="rId21"/>
    <p:sldId id="267" r:id="rId22"/>
    <p:sldId id="268" r:id="rId23"/>
    <p:sldId id="285" r:id="rId24"/>
    <p:sldId id="26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78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23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14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82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62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68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95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18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5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C5C67-2930-45F7-A817-12C7B8DBA456}" type="datetimeFigureOut">
              <a:rPr lang="cs-CZ" smtClean="0"/>
              <a:t>06.03.2022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57674-B392-43DC-A285-BFC3B2C70A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34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Veduty v historické kartografii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Vybrané problémy z historické geografie a kartografie</a:t>
            </a:r>
          </a:p>
          <a:p>
            <a:r>
              <a:rPr lang="cs-CZ" dirty="0" smtClean="0"/>
              <a:t>22-02-2022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55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4300" y="262394"/>
            <a:ext cx="3936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jako </a:t>
            </a:r>
            <a:r>
              <a:rPr lang="cs-CZ" sz="2000" b="1" dirty="0" smtClean="0"/>
              <a:t>historická </a:t>
            </a:r>
            <a:r>
              <a:rPr lang="cs-CZ" sz="2000" b="1" dirty="0" smtClean="0"/>
              <a:t>rekonstrukce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4" y="854362"/>
            <a:ext cx="6143744" cy="39451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26" y="4424266"/>
            <a:ext cx="5175725" cy="234079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913526" y="3792772"/>
            <a:ext cx="3982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Giambattista</a:t>
            </a:r>
            <a:r>
              <a:rPr lang="cs-CZ" sz="1400" dirty="0"/>
              <a:t> </a:t>
            </a:r>
            <a:r>
              <a:rPr lang="cs-CZ" sz="1400" dirty="0" err="1"/>
              <a:t>Piranesi</a:t>
            </a:r>
            <a:r>
              <a:rPr lang="cs-CZ" sz="1400" dirty="0"/>
              <a:t>, oblouk </a:t>
            </a:r>
            <a:r>
              <a:rPr lang="cs-CZ" sz="1400" dirty="0" err="1"/>
              <a:t>Septimia</a:t>
            </a:r>
            <a:r>
              <a:rPr lang="cs-CZ" sz="1400" dirty="0"/>
              <a:t> Severa, </a:t>
            </a:r>
            <a:r>
              <a:rPr lang="cs-CZ" sz="1400" dirty="0" smtClean="0"/>
              <a:t>1748</a:t>
            </a:r>
          </a:p>
          <a:p>
            <a:r>
              <a:rPr lang="cs-CZ" sz="1400" dirty="0" smtClean="0"/>
              <a:t>Zde se jedná o vedutu podle skutečnosti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04300" y="4948333"/>
            <a:ext cx="5008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1400" dirty="0" err="1"/>
              <a:t>Giambattista</a:t>
            </a:r>
            <a:r>
              <a:rPr lang="cs-CZ" sz="1400" dirty="0"/>
              <a:t> </a:t>
            </a:r>
            <a:r>
              <a:rPr lang="cs-CZ" sz="1400" dirty="0" err="1"/>
              <a:t>Piranesi</a:t>
            </a:r>
            <a:r>
              <a:rPr lang="cs-CZ" sz="1400" dirty="0"/>
              <a:t>, </a:t>
            </a:r>
            <a:r>
              <a:rPr lang="cs-CZ" sz="1400" dirty="0" err="1"/>
              <a:t>Antiquus</a:t>
            </a:r>
            <a:r>
              <a:rPr lang="cs-CZ" sz="1400" dirty="0"/>
              <a:t> </a:t>
            </a:r>
            <a:r>
              <a:rPr lang="cs-CZ" sz="1400" dirty="0" err="1"/>
              <a:t>bivii</a:t>
            </a:r>
            <a:r>
              <a:rPr lang="cs-CZ" sz="1400" dirty="0"/>
              <a:t> </a:t>
            </a:r>
            <a:r>
              <a:rPr lang="cs-CZ" sz="1400" dirty="0" err="1"/>
              <a:t>viarum</a:t>
            </a:r>
            <a:r>
              <a:rPr lang="cs-CZ" sz="1400" dirty="0"/>
              <a:t> </a:t>
            </a:r>
            <a:r>
              <a:rPr lang="cs-CZ" sz="1400" dirty="0" err="1"/>
              <a:t>appiae</a:t>
            </a:r>
            <a:r>
              <a:rPr lang="cs-CZ" sz="1400" dirty="0"/>
              <a:t> et </a:t>
            </a:r>
            <a:r>
              <a:rPr lang="cs-CZ" sz="1400" dirty="0" err="1" smtClean="0"/>
              <a:t>ardeatinae</a:t>
            </a:r>
            <a:r>
              <a:rPr lang="cs-CZ" sz="1400" dirty="0"/>
              <a:t>, </a:t>
            </a:r>
            <a:endParaRPr lang="cs-CZ" sz="1400" dirty="0" smtClean="0"/>
          </a:p>
          <a:p>
            <a:pPr lvl="0"/>
            <a:r>
              <a:rPr lang="cs-CZ" sz="1400" dirty="0" smtClean="0"/>
              <a:t>frontispis </a:t>
            </a:r>
            <a:r>
              <a:rPr lang="cs-CZ" sz="1400" dirty="0"/>
              <a:t>3. svazku </a:t>
            </a:r>
            <a:r>
              <a:rPr lang="cs-CZ" sz="1400" i="1" dirty="0" err="1"/>
              <a:t>Le</a:t>
            </a:r>
            <a:r>
              <a:rPr lang="cs-CZ" sz="1400" i="1" dirty="0"/>
              <a:t> </a:t>
            </a:r>
            <a:r>
              <a:rPr lang="cs-CZ" sz="1400" i="1" dirty="0" err="1"/>
              <a:t>Antichità</a:t>
            </a:r>
            <a:r>
              <a:rPr lang="cs-CZ" sz="1400" dirty="0"/>
              <a:t>, </a:t>
            </a:r>
            <a:r>
              <a:rPr lang="cs-CZ" sz="1400" dirty="0" smtClean="0"/>
              <a:t>1765</a:t>
            </a:r>
          </a:p>
          <a:p>
            <a:pPr lvl="0"/>
            <a:r>
              <a:rPr lang="cs-CZ" sz="1400" dirty="0" smtClean="0"/>
              <a:t>Fantastická rekonstrukce hrobů na Via Appia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78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4526" y="365760"/>
            <a:ext cx="522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Forma dochování, vydavatelský kontext</a:t>
            </a:r>
            <a:endParaRPr lang="cs-CZ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9" y="1738022"/>
            <a:ext cx="4703868" cy="25318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73" y="2735249"/>
            <a:ext cx="6194383" cy="39514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24526" y="936236"/>
            <a:ext cx="3899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jako </a:t>
            </a:r>
            <a:r>
              <a:rPr lang="cs-CZ" sz="2000" b="1" dirty="0" smtClean="0"/>
              <a:t>iluminace v </a:t>
            </a:r>
            <a:r>
              <a:rPr lang="cs-CZ" sz="2000" b="1" dirty="0" smtClean="0"/>
              <a:t>rukopisech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74175" y="4460682"/>
            <a:ext cx="33296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1400" dirty="0"/>
              <a:t>Pohled na Řím z oken vatikánského paláce, </a:t>
            </a:r>
            <a:endParaRPr lang="cs-CZ" sz="1400" dirty="0" smtClean="0"/>
          </a:p>
          <a:p>
            <a:pPr lvl="0"/>
            <a:r>
              <a:rPr lang="cs-CZ" sz="1400" dirty="0" smtClean="0"/>
              <a:t>Francesco </a:t>
            </a:r>
            <a:r>
              <a:rPr lang="cs-CZ" sz="1400" dirty="0" err="1"/>
              <a:t>del</a:t>
            </a:r>
            <a:r>
              <a:rPr lang="cs-CZ" sz="1400" dirty="0"/>
              <a:t> </a:t>
            </a:r>
            <a:r>
              <a:rPr lang="cs-CZ" sz="1400" dirty="0" err="1"/>
              <a:t>Borgo</a:t>
            </a:r>
            <a:r>
              <a:rPr lang="cs-CZ" sz="1400" dirty="0"/>
              <a:t>, rukopis </a:t>
            </a:r>
            <a:r>
              <a:rPr lang="cs-CZ" sz="1400" dirty="0" smtClean="0"/>
              <a:t>Euklidovy</a:t>
            </a:r>
          </a:p>
          <a:p>
            <a:pPr lvl="0"/>
            <a:r>
              <a:rPr lang="cs-CZ" sz="1400" dirty="0" smtClean="0"/>
              <a:t>Geometrie, </a:t>
            </a:r>
            <a:r>
              <a:rPr lang="cs-CZ" sz="1400" dirty="0"/>
              <a:t>1457, Vatikánská knihovna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13757" y="1860605"/>
            <a:ext cx="459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Město </a:t>
            </a:r>
            <a:r>
              <a:rPr lang="cs-CZ" sz="1400" dirty="0" err="1" smtClean="0"/>
              <a:t>Dôle</a:t>
            </a:r>
            <a:r>
              <a:rPr lang="cs-CZ" sz="1400" dirty="0" smtClean="0"/>
              <a:t> v Burgundském hrabství</a:t>
            </a:r>
          </a:p>
          <a:p>
            <a:r>
              <a:rPr lang="cs-CZ" sz="1400" dirty="0" smtClean="0"/>
              <a:t>Kvašová kresba v anonymním památníku z první pol. 17. stol.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27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319" y="87463"/>
            <a:ext cx="908947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Vedutová alba</a:t>
            </a:r>
          </a:p>
          <a:p>
            <a:endParaRPr lang="cs-CZ" dirty="0"/>
          </a:p>
          <a:p>
            <a:r>
              <a:rPr lang="cs-CZ" sz="2000" dirty="0" err="1" smtClean="0"/>
              <a:t>Civitates</a:t>
            </a:r>
            <a:r>
              <a:rPr lang="cs-CZ" sz="2000" dirty="0" smtClean="0"/>
              <a:t> </a:t>
            </a:r>
            <a:r>
              <a:rPr lang="cs-CZ" sz="2000" dirty="0" smtClean="0"/>
              <a:t>orbis </a:t>
            </a:r>
            <a:r>
              <a:rPr lang="cs-CZ" sz="2000" dirty="0" err="1" smtClean="0"/>
              <a:t>terrarum</a:t>
            </a:r>
            <a:r>
              <a:rPr lang="cs-CZ" sz="2000" dirty="0" smtClean="0"/>
              <a:t> </a:t>
            </a:r>
            <a:r>
              <a:rPr lang="cs-CZ" sz="2000" dirty="0" smtClean="0"/>
              <a:t>(COT), Georg </a:t>
            </a:r>
            <a:r>
              <a:rPr lang="cs-CZ" sz="2000" dirty="0" smtClean="0"/>
              <a:t>Braun – Franz </a:t>
            </a:r>
            <a:r>
              <a:rPr lang="cs-CZ" sz="2000" dirty="0" err="1" smtClean="0"/>
              <a:t>Hogenberg</a:t>
            </a:r>
            <a:r>
              <a:rPr lang="cs-CZ" sz="2000" dirty="0" smtClean="0"/>
              <a:t>, </a:t>
            </a:r>
            <a:r>
              <a:rPr lang="cs-CZ" sz="2000" dirty="0" smtClean="0"/>
              <a:t>6 svazků, 1572 - 1617</a:t>
            </a: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0" y="1391876"/>
            <a:ext cx="5565506" cy="386246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4930" y="5422790"/>
            <a:ext cx="232275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1400" dirty="0"/>
              <a:t>Georg Braun, Paříž, COT </a:t>
            </a:r>
            <a:r>
              <a:rPr lang="cs-CZ" sz="1400" dirty="0" smtClean="0"/>
              <a:t>1572</a:t>
            </a:r>
          </a:p>
          <a:p>
            <a:pPr lvl="0"/>
            <a:r>
              <a:rPr lang="cs-CZ" sz="1400" dirty="0" smtClean="0"/>
              <a:t>Příklad </a:t>
            </a:r>
            <a:r>
              <a:rPr lang="cs-CZ" sz="1400" b="1" dirty="0" smtClean="0"/>
              <a:t>půdorysné veduty</a:t>
            </a:r>
            <a:endParaRPr lang="cs-CZ" sz="1400" b="1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84" y="2166691"/>
            <a:ext cx="6031936" cy="453228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995284" y="1717482"/>
            <a:ext cx="4083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Joris</a:t>
            </a:r>
            <a:r>
              <a:rPr lang="cs-CZ" sz="1400" dirty="0" smtClean="0"/>
              <a:t> </a:t>
            </a:r>
            <a:r>
              <a:rPr lang="cs-CZ" sz="1400" dirty="0" err="1" smtClean="0"/>
              <a:t>Hoefnagel</a:t>
            </a:r>
            <a:r>
              <a:rPr lang="cs-CZ" sz="1400" dirty="0" smtClean="0"/>
              <a:t>, dva pohledy na Prahu, 1591, pro COT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579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26" y="2902514"/>
            <a:ext cx="5778199" cy="38380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3" y="1059158"/>
            <a:ext cx="6000750" cy="37623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424654" y="2274073"/>
            <a:ext cx="396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Giambattista</a:t>
            </a:r>
            <a:r>
              <a:rPr lang="cs-CZ" sz="1400" dirty="0"/>
              <a:t> </a:t>
            </a:r>
            <a:r>
              <a:rPr lang="cs-CZ" sz="1400" dirty="0" err="1"/>
              <a:t>Piranesi</a:t>
            </a:r>
            <a:r>
              <a:rPr lang="cs-CZ" sz="1400" dirty="0"/>
              <a:t>, </a:t>
            </a:r>
            <a:r>
              <a:rPr lang="cs-CZ" sz="1400" dirty="0" smtClean="0"/>
              <a:t>Řím, </a:t>
            </a:r>
            <a:r>
              <a:rPr lang="cs-CZ" sz="1400" dirty="0" err="1" smtClean="0"/>
              <a:t>Fontana</a:t>
            </a:r>
            <a:r>
              <a:rPr lang="cs-CZ" sz="1400" dirty="0" smtClean="0"/>
              <a:t> </a:t>
            </a:r>
            <a:r>
              <a:rPr lang="cs-CZ" sz="1400" dirty="0"/>
              <a:t>di </a:t>
            </a:r>
            <a:r>
              <a:rPr lang="cs-CZ" sz="1400" dirty="0" err="1" smtClean="0"/>
              <a:t>Trevi</a:t>
            </a:r>
            <a:r>
              <a:rPr lang="cs-CZ" sz="1400" dirty="0" smtClean="0"/>
              <a:t>, 1747/8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4943" y="145385"/>
            <a:ext cx="6888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Městská veduta: </a:t>
            </a:r>
            <a:r>
              <a:rPr lang="cs-CZ" sz="2000" dirty="0" smtClean="0"/>
              <a:t>městský interiér – veřejná prostranství, budovy</a:t>
            </a:r>
          </a:p>
          <a:p>
            <a:r>
              <a:rPr lang="cs-CZ" sz="2000" dirty="0"/>
              <a:t>j</a:t>
            </a:r>
            <a:r>
              <a:rPr lang="cs-CZ" sz="2000" dirty="0" smtClean="0"/>
              <a:t>ako součást větší série (alba)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4943" y="5233307"/>
            <a:ext cx="4697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Friedrich Bernhard Werner, horní Malostranské náměstí, 1740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1225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04299" y="151074"/>
            <a:ext cx="987199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Kreslené </a:t>
            </a:r>
            <a:r>
              <a:rPr lang="cs-CZ" sz="2000" b="1" dirty="0" smtClean="0"/>
              <a:t>urbáře</a:t>
            </a:r>
            <a:r>
              <a:rPr lang="cs-CZ" sz="2000" dirty="0" smtClean="0"/>
              <a:t>: </a:t>
            </a:r>
            <a:endParaRPr lang="cs-CZ" sz="2000" dirty="0" smtClean="0"/>
          </a:p>
          <a:p>
            <a:endParaRPr lang="cs-CZ" sz="2000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sz="1400" dirty="0" smtClean="0"/>
              <a:t>Johann Georg </a:t>
            </a:r>
            <a:r>
              <a:rPr lang="cs-CZ" sz="1400" dirty="0" err="1" smtClean="0"/>
              <a:t>Hesselius</a:t>
            </a:r>
            <a:r>
              <a:rPr lang="cs-CZ" sz="1400" dirty="0" smtClean="0"/>
              <a:t>, </a:t>
            </a:r>
            <a:r>
              <a:rPr lang="cs-CZ" sz="1400" dirty="0" smtClean="0"/>
              <a:t>broumovský </a:t>
            </a:r>
            <a:r>
              <a:rPr lang="cs-CZ" sz="1400" dirty="0" smtClean="0"/>
              <a:t>urbář, 1676 (část vsi Šonov)</a:t>
            </a:r>
            <a:endParaRPr lang="cs-CZ" sz="1400" dirty="0" smtClean="0"/>
          </a:p>
          <a:p>
            <a:r>
              <a:rPr lang="cs-CZ" dirty="0" smtClean="0"/>
              <a:t>					        </a:t>
            </a:r>
          </a:p>
          <a:p>
            <a:r>
              <a:rPr lang="cs-CZ" dirty="0"/>
              <a:t>	</a:t>
            </a:r>
            <a:r>
              <a:rPr lang="cs-CZ" dirty="0" smtClean="0"/>
              <a:t>				        </a:t>
            </a:r>
          </a:p>
          <a:p>
            <a:r>
              <a:rPr lang="cs-CZ" sz="1400" dirty="0"/>
              <a:t>	</a:t>
            </a:r>
            <a:r>
              <a:rPr lang="cs-CZ" sz="1400" dirty="0" smtClean="0"/>
              <a:t>				              Urbář </a:t>
            </a:r>
            <a:r>
              <a:rPr lang="cs-CZ" sz="1400" dirty="0" smtClean="0"/>
              <a:t>Johanna Paula </a:t>
            </a:r>
            <a:r>
              <a:rPr lang="cs-CZ" sz="1400" dirty="0" err="1" smtClean="0"/>
              <a:t>Faistenbergera</a:t>
            </a:r>
            <a:r>
              <a:rPr lang="cs-CZ" sz="1400" dirty="0" smtClean="0"/>
              <a:t>, urbář panství </a:t>
            </a:r>
            <a:r>
              <a:rPr lang="cs-CZ" sz="1400" dirty="0" err="1" smtClean="0"/>
              <a:t>Rastenberg</a:t>
            </a:r>
            <a:r>
              <a:rPr lang="cs-CZ" sz="1400" dirty="0" smtClean="0"/>
              <a:t> </a:t>
            </a:r>
          </a:p>
          <a:p>
            <a:r>
              <a:rPr lang="cs-CZ" sz="1400" dirty="0"/>
              <a:t>	</a:t>
            </a:r>
            <a:r>
              <a:rPr lang="cs-CZ" sz="1400" dirty="0" smtClean="0"/>
              <a:t>				              </a:t>
            </a:r>
            <a:r>
              <a:rPr lang="cs-CZ" sz="1400" dirty="0" smtClean="0"/>
              <a:t>v Dolním Rakousku, 1705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7" y="1753659"/>
            <a:ext cx="4927687" cy="32636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11" y="2926450"/>
            <a:ext cx="6061544" cy="37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3261" y="0"/>
            <a:ext cx="49600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v </a:t>
            </a:r>
            <a:r>
              <a:rPr lang="cs-CZ" sz="2000" b="1" dirty="0" smtClean="0"/>
              <a:t>malbě</a:t>
            </a:r>
            <a:r>
              <a:rPr lang="cs-CZ" sz="2000" dirty="0" smtClean="0"/>
              <a:t> </a:t>
            </a:r>
            <a:r>
              <a:rPr lang="cs-CZ" sz="2000" dirty="0" smtClean="0"/>
              <a:t>jako </a:t>
            </a:r>
            <a:r>
              <a:rPr lang="cs-CZ" sz="2000" dirty="0" smtClean="0"/>
              <a:t>motiv </a:t>
            </a:r>
            <a:r>
              <a:rPr lang="cs-CZ" sz="2000" dirty="0" smtClean="0"/>
              <a:t>na </a:t>
            </a:r>
            <a:r>
              <a:rPr lang="cs-CZ" sz="2000" dirty="0" smtClean="0"/>
              <a:t>pozadí</a:t>
            </a:r>
          </a:p>
          <a:p>
            <a:endParaRPr lang="cs-CZ" dirty="0" smtClean="0"/>
          </a:p>
          <a:p>
            <a:endParaRPr lang="cs-CZ" sz="1400" dirty="0" smtClean="0"/>
          </a:p>
          <a:p>
            <a:r>
              <a:rPr lang="cs-CZ" sz="1400" dirty="0" smtClean="0"/>
              <a:t>Pohled </a:t>
            </a:r>
            <a:r>
              <a:rPr lang="cs-CZ" sz="1400" dirty="0"/>
              <a:t>na Mantovu, Andrea </a:t>
            </a:r>
            <a:r>
              <a:rPr lang="cs-CZ" sz="1400" dirty="0" err="1"/>
              <a:t>Mantegna</a:t>
            </a:r>
            <a:r>
              <a:rPr lang="cs-CZ" sz="1400" dirty="0"/>
              <a:t>, Smrt Panny Marie, výřez, </a:t>
            </a:r>
            <a:endParaRPr lang="cs-CZ" sz="1400" dirty="0" smtClean="0"/>
          </a:p>
          <a:p>
            <a:r>
              <a:rPr lang="cs-CZ" sz="1400" dirty="0" smtClean="0"/>
              <a:t>ok</a:t>
            </a:r>
            <a:r>
              <a:rPr lang="cs-CZ" sz="1400" dirty="0"/>
              <a:t>. 1460, Madrid, </a:t>
            </a:r>
            <a:r>
              <a:rPr lang="cs-CZ" sz="1400" dirty="0" err="1" smtClean="0"/>
              <a:t>Prado</a:t>
            </a:r>
            <a:endParaRPr lang="cs-CZ" sz="1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1" y="1575784"/>
            <a:ext cx="6066846" cy="52186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76" y="556591"/>
            <a:ext cx="5195451" cy="623779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783814" y="30778"/>
            <a:ext cx="4717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Pohled na Horn v pozadí Vyjížďky Leopolda hr. </a:t>
            </a:r>
            <a:r>
              <a:rPr lang="cs-CZ" sz="1400" dirty="0" err="1"/>
              <a:t>Hoyose</a:t>
            </a:r>
            <a:r>
              <a:rPr lang="cs-CZ" sz="1400" dirty="0"/>
              <a:t> s chotí, </a:t>
            </a:r>
          </a:p>
          <a:p>
            <a:r>
              <a:rPr lang="cs-CZ" sz="1400" dirty="0"/>
              <a:t>Johann Gotthard Neuberg, 1686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197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4934"/>
            <a:ext cx="5684884" cy="480428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69127" y="294198"/>
            <a:ext cx="4079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v </a:t>
            </a:r>
            <a:r>
              <a:rPr lang="cs-CZ" sz="2000" b="1" dirty="0" smtClean="0"/>
              <a:t>mapovém rámu </a:t>
            </a:r>
            <a:r>
              <a:rPr lang="cs-CZ" sz="2000" dirty="0" smtClean="0"/>
              <a:t>a v </a:t>
            </a:r>
            <a:r>
              <a:rPr lang="cs-CZ" sz="2000" b="1" dirty="0" smtClean="0"/>
              <a:t>parergu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5399" y="-163833"/>
            <a:ext cx="4324698" cy="657724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13468" y="5511512"/>
            <a:ext cx="319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Willem</a:t>
            </a:r>
            <a:r>
              <a:rPr lang="cs-CZ" sz="1400" dirty="0" smtClean="0"/>
              <a:t> </a:t>
            </a:r>
            <a:r>
              <a:rPr lang="cs-CZ" sz="1400" dirty="0" err="1" smtClean="0"/>
              <a:t>Jaszoon</a:t>
            </a:r>
            <a:r>
              <a:rPr lang="cs-CZ" sz="1400" dirty="0" smtClean="0"/>
              <a:t> </a:t>
            </a:r>
            <a:r>
              <a:rPr lang="cs-CZ" sz="1400" dirty="0" err="1" smtClean="0"/>
              <a:t>Blaeu</a:t>
            </a:r>
            <a:r>
              <a:rPr lang="cs-CZ" sz="1400" dirty="0" smtClean="0"/>
              <a:t>, mapa Evropy 1649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19785" y="962439"/>
            <a:ext cx="3296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Mapa královéhradeckého biskupství, 1790,</a:t>
            </a:r>
          </a:p>
          <a:p>
            <a:r>
              <a:rPr lang="cs-CZ" sz="1400" dirty="0" smtClean="0"/>
              <a:t>Veduta Nového Bydžova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185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1359" y="917911"/>
            <a:ext cx="2650370" cy="31452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78" y="917911"/>
            <a:ext cx="3041904" cy="5169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31" y="2345635"/>
            <a:ext cx="5618719" cy="438514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404421" y="1580109"/>
            <a:ext cx="3830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Sedm hlavních římských bazilik, </a:t>
            </a:r>
            <a:endParaRPr lang="cs-CZ" sz="1400" dirty="0" smtClean="0"/>
          </a:p>
          <a:p>
            <a:r>
              <a:rPr lang="cs-CZ" sz="1400" dirty="0" smtClean="0"/>
              <a:t>mědiryt </a:t>
            </a:r>
            <a:r>
              <a:rPr lang="cs-CZ" sz="1400" dirty="0"/>
              <a:t>Antonia </a:t>
            </a:r>
            <a:r>
              <a:rPr lang="cs-CZ" sz="1400" dirty="0" err="1"/>
              <a:t>Lafreriho</a:t>
            </a:r>
            <a:r>
              <a:rPr lang="cs-CZ" sz="1400" dirty="0"/>
              <a:t> k </a:t>
            </a:r>
            <a:r>
              <a:rPr lang="cs-CZ" sz="1400" dirty="0" smtClean="0"/>
              <a:t>jubilejnímu </a:t>
            </a:r>
            <a:r>
              <a:rPr lang="cs-CZ" sz="1400" dirty="0"/>
              <a:t>roku </a:t>
            </a:r>
            <a:r>
              <a:rPr lang="cs-CZ" sz="1400" dirty="0" smtClean="0"/>
              <a:t>1575</a:t>
            </a:r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11358" y="246491"/>
            <a:ext cx="327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v </a:t>
            </a:r>
            <a:r>
              <a:rPr lang="cs-CZ" sz="2000" b="1" dirty="0" smtClean="0"/>
              <a:t>mapových značkách</a:t>
            </a:r>
            <a:endParaRPr lang="cs-CZ" sz="2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55699" y="4168875"/>
            <a:ext cx="23839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Erhard </a:t>
            </a:r>
            <a:r>
              <a:rPr lang="cs-CZ" sz="1400" dirty="0" err="1" smtClean="0"/>
              <a:t>Etzlaub</a:t>
            </a:r>
            <a:r>
              <a:rPr lang="cs-CZ" sz="1400" dirty="0" smtClean="0"/>
              <a:t>, </a:t>
            </a:r>
            <a:r>
              <a:rPr lang="cs-CZ" sz="1400" dirty="0" err="1" smtClean="0"/>
              <a:t>Romwegkarte</a:t>
            </a:r>
            <a:r>
              <a:rPr lang="cs-CZ" sz="1400" dirty="0" smtClean="0"/>
              <a:t>,</a:t>
            </a:r>
          </a:p>
          <a:p>
            <a:r>
              <a:rPr lang="cs-CZ" sz="1400" dirty="0" smtClean="0"/>
              <a:t>1500. V drobné vedutě Říma </a:t>
            </a:r>
          </a:p>
          <a:p>
            <a:r>
              <a:rPr lang="cs-CZ" sz="1400" dirty="0" smtClean="0"/>
              <a:t>jsou schematicky naznačené </a:t>
            </a:r>
          </a:p>
          <a:p>
            <a:r>
              <a:rPr lang="cs-CZ" sz="1400" dirty="0" smtClean="0"/>
              <a:t>římské poutní baziliky</a:t>
            </a:r>
          </a:p>
          <a:p>
            <a:endParaRPr lang="cs-CZ" sz="1400" dirty="0"/>
          </a:p>
          <a:p>
            <a:r>
              <a:rPr lang="cs-CZ" sz="1400" dirty="0" smtClean="0"/>
              <a:t>Heinrich </a:t>
            </a:r>
            <a:r>
              <a:rPr lang="cs-CZ" sz="1400" dirty="0" err="1" smtClean="0"/>
              <a:t>Bünting</a:t>
            </a:r>
            <a:r>
              <a:rPr lang="cs-CZ" sz="1400" dirty="0" smtClean="0"/>
              <a:t>, Itinerarium</a:t>
            </a:r>
          </a:p>
          <a:p>
            <a:r>
              <a:rPr lang="cs-CZ" sz="1400" dirty="0" err="1" smtClean="0"/>
              <a:t>Sacrae</a:t>
            </a:r>
            <a:r>
              <a:rPr lang="cs-CZ" sz="1400" dirty="0" smtClean="0"/>
              <a:t> </a:t>
            </a:r>
            <a:r>
              <a:rPr lang="cs-CZ" sz="1400" dirty="0" err="1" smtClean="0"/>
              <a:t>Scripturae</a:t>
            </a:r>
            <a:r>
              <a:rPr lang="cs-CZ" sz="1400" dirty="0" smtClean="0"/>
              <a:t>, 1609-1610,</a:t>
            </a:r>
          </a:p>
          <a:p>
            <a:r>
              <a:rPr lang="cs-CZ" sz="1400" dirty="0" smtClean="0"/>
              <a:t>Veduty Prahy, Vídně, Benátek</a:t>
            </a:r>
          </a:p>
          <a:p>
            <a:r>
              <a:rPr lang="cs-CZ" sz="1400" dirty="0" smtClean="0"/>
              <a:t>A Říma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183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4199" y="119270"/>
            <a:ext cx="2387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na </a:t>
            </a:r>
            <a:r>
              <a:rPr lang="cs-CZ" sz="2000" b="1" dirty="0" smtClean="0"/>
              <a:t>letácích</a:t>
            </a:r>
            <a:endParaRPr lang="cs-CZ" sz="2000" b="1" dirty="0" smtClean="0"/>
          </a:p>
          <a:p>
            <a:r>
              <a:rPr lang="cs-CZ" sz="2000" dirty="0" smtClean="0"/>
              <a:t>(a v drobných tiscích)</a:t>
            </a: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48683" y="60959"/>
            <a:ext cx="4294632" cy="67360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62108" y="6273819"/>
            <a:ext cx="2726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Pokušení Fridricha Falckého,</a:t>
            </a:r>
          </a:p>
          <a:p>
            <a:r>
              <a:rPr lang="cs-CZ" sz="1400" dirty="0" smtClean="0"/>
              <a:t>Polemický katolický leták, cca 1621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228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2880" y="400481"/>
            <a:ext cx="1620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Veduty na</a:t>
            </a:r>
          </a:p>
          <a:p>
            <a:r>
              <a:rPr lang="cs-CZ" sz="2000" b="1" dirty="0" smtClean="0"/>
              <a:t>u</a:t>
            </a:r>
            <a:r>
              <a:rPr lang="cs-CZ" sz="2000" b="1" dirty="0" smtClean="0"/>
              <a:t>niverzitních </a:t>
            </a:r>
          </a:p>
          <a:p>
            <a:r>
              <a:rPr lang="cs-CZ" sz="2000" b="1" dirty="0" smtClean="0"/>
              <a:t>tezích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30" y="400481"/>
            <a:ext cx="4700016" cy="62666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27" y="400481"/>
            <a:ext cx="4590288" cy="626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29085" y="492981"/>
            <a:ext cx="81210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smtClean="0"/>
              <a:t>Dílčí témata</a:t>
            </a:r>
          </a:p>
          <a:p>
            <a:r>
              <a:rPr lang="cs-CZ" sz="24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cs-CZ" sz="2400" dirty="0" smtClean="0"/>
              <a:t>Definice veduty</a:t>
            </a:r>
          </a:p>
          <a:p>
            <a:pPr marL="285750" indent="-285750">
              <a:buFontTx/>
              <a:buChar char="-"/>
            </a:pP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Co veduty zachycují (předmět, téma)</a:t>
            </a:r>
          </a:p>
          <a:p>
            <a:pPr marL="285750" indent="-285750">
              <a:buFontTx/>
              <a:buChar char="-"/>
            </a:pP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Techniky, materiál, média</a:t>
            </a:r>
          </a:p>
          <a:p>
            <a:pPr marL="285750" indent="-285750">
              <a:buFontTx/>
              <a:buChar char="-"/>
            </a:pP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Forma dochování, vydavatelský kontext</a:t>
            </a:r>
          </a:p>
          <a:p>
            <a:pPr marL="285750" indent="-285750">
              <a:buFontTx/>
              <a:buChar char="-"/>
            </a:pP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Interpretace, veduta mezi obrazem a plánem</a:t>
            </a:r>
          </a:p>
          <a:p>
            <a:pPr marL="285750" indent="-285750">
              <a:buFontTx/>
              <a:buChar char="-"/>
            </a:pP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Veduta mezi uměleckým dílem a topografickým dokumentem</a:t>
            </a:r>
          </a:p>
          <a:p>
            <a:pPr marL="285750" indent="-285750">
              <a:buFontTx/>
              <a:buChar char="-"/>
            </a:pP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Příklad: vývoj zobrazení Prahy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20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0864" y="1694490"/>
            <a:ext cx="5215128" cy="49956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026700" y="669182"/>
            <a:ext cx="3251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Praha na mapě Čech Mauritia </a:t>
            </a:r>
            <a:r>
              <a:rPr lang="cs-CZ" sz="1400" dirty="0" err="1" smtClean="0"/>
              <a:t>Vogta</a:t>
            </a:r>
            <a:r>
              <a:rPr lang="cs-CZ" sz="1400" dirty="0" smtClean="0"/>
              <a:t>, 1712</a:t>
            </a:r>
          </a:p>
          <a:p>
            <a:r>
              <a:rPr lang="cs-CZ" sz="1400" dirty="0" smtClean="0"/>
              <a:t>Město je charakterizováno individuálně, </a:t>
            </a:r>
          </a:p>
          <a:p>
            <a:r>
              <a:rPr lang="cs-CZ" sz="1400" dirty="0" smtClean="0"/>
              <a:t>ale kartografickými prostředky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4036" y="89807"/>
            <a:ext cx="204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Mapa a plán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5" y="669182"/>
            <a:ext cx="4509084" cy="39092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77" y="3251563"/>
            <a:ext cx="4450443" cy="354832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3580" y="4953031"/>
            <a:ext cx="25032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Plány Prahy v </a:t>
            </a:r>
            <a:r>
              <a:rPr lang="cs-CZ" sz="1400" dirty="0" err="1" smtClean="0"/>
              <a:t>Merianových</a:t>
            </a:r>
            <a:endParaRPr lang="cs-CZ" sz="1400" dirty="0" smtClean="0"/>
          </a:p>
          <a:p>
            <a:r>
              <a:rPr lang="cs-CZ" sz="1400" dirty="0" smtClean="0"/>
              <a:t> edicích:</a:t>
            </a:r>
          </a:p>
          <a:p>
            <a:r>
              <a:rPr lang="cs-CZ" sz="1400" dirty="0" smtClean="0"/>
              <a:t>1) Plán obléhání Prahy</a:t>
            </a:r>
          </a:p>
          <a:p>
            <a:r>
              <a:rPr lang="cs-CZ" sz="1400" dirty="0"/>
              <a:t>o</a:t>
            </a:r>
            <a:r>
              <a:rPr lang="cs-CZ" sz="1400" dirty="0" smtClean="0"/>
              <a:t>d K. Škréty pro </a:t>
            </a:r>
            <a:r>
              <a:rPr lang="cs-CZ" sz="1400" i="1" dirty="0" err="1" smtClean="0"/>
              <a:t>Theatrum</a:t>
            </a:r>
            <a:endParaRPr lang="cs-CZ" sz="1400" i="1" dirty="0" smtClean="0"/>
          </a:p>
          <a:p>
            <a:r>
              <a:rPr lang="cs-CZ" sz="1400" i="1" dirty="0" err="1" smtClean="0"/>
              <a:t>Europaeum</a:t>
            </a:r>
            <a:r>
              <a:rPr lang="cs-CZ" sz="1400" dirty="0" smtClean="0"/>
              <a:t>, 1651</a:t>
            </a:r>
          </a:p>
          <a:p>
            <a:r>
              <a:rPr lang="cs-CZ" sz="1400" dirty="0" smtClean="0"/>
              <a:t>2) Plán Prahy v </a:t>
            </a:r>
            <a:r>
              <a:rPr lang="cs-CZ" sz="1400" i="1" dirty="0" err="1" smtClean="0"/>
              <a:t>Topographia</a:t>
            </a:r>
            <a:r>
              <a:rPr lang="cs-CZ" sz="1400" i="1" dirty="0" smtClean="0"/>
              <a:t> </a:t>
            </a:r>
          </a:p>
          <a:p>
            <a:r>
              <a:rPr lang="cs-CZ" sz="1400" i="1" dirty="0" err="1" smtClean="0"/>
              <a:t>Bohemiae</a:t>
            </a:r>
            <a:r>
              <a:rPr lang="cs-CZ" sz="1400" i="1" dirty="0" smtClean="0"/>
              <a:t>, </a:t>
            </a:r>
            <a:r>
              <a:rPr lang="cs-CZ" sz="1400" i="1" dirty="0" err="1" smtClean="0"/>
              <a:t>Moraviae</a:t>
            </a:r>
            <a:r>
              <a:rPr lang="cs-CZ" sz="1400" i="1" dirty="0" smtClean="0"/>
              <a:t> et </a:t>
            </a:r>
            <a:r>
              <a:rPr lang="cs-CZ" sz="1400" i="1" dirty="0" err="1" smtClean="0"/>
              <a:t>Silesiae</a:t>
            </a:r>
            <a:r>
              <a:rPr lang="cs-CZ" sz="1400" dirty="0" smtClean="0"/>
              <a:t> </a:t>
            </a:r>
          </a:p>
          <a:p>
            <a:r>
              <a:rPr lang="cs-CZ" sz="1400" dirty="0" smtClean="0"/>
              <a:t>od Martina </a:t>
            </a:r>
            <a:r>
              <a:rPr lang="cs-CZ" sz="1400" dirty="0" err="1" smtClean="0"/>
              <a:t>Zeillera</a:t>
            </a:r>
            <a:r>
              <a:rPr lang="cs-CZ" sz="1400" dirty="0" smtClean="0"/>
              <a:t>, 1650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24982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1520" y="222637"/>
            <a:ext cx="2873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Veduty a perspektiva</a:t>
            </a:r>
            <a:endParaRPr lang="cs-CZ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13" y="993913"/>
            <a:ext cx="5528750" cy="505375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468" y="5524450"/>
            <a:ext cx="3243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Perspektivní pohledy – úhly pohledu</a:t>
            </a:r>
          </a:p>
          <a:p>
            <a:r>
              <a:rPr lang="cs-CZ" sz="1400" dirty="0" smtClean="0"/>
              <a:t>(podle E. </a:t>
            </a:r>
            <a:r>
              <a:rPr lang="cs-CZ" sz="1400" dirty="0" err="1" smtClean="0"/>
              <a:t>Chodějovské</a:t>
            </a:r>
            <a:r>
              <a:rPr lang="cs-CZ" sz="1400" dirty="0" smtClean="0"/>
              <a:t>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737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7383" y="98752"/>
            <a:ext cx="518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Využití geomantických a </a:t>
            </a:r>
            <a:r>
              <a:rPr lang="cs-CZ" sz="2000" dirty="0" err="1" smtClean="0"/>
              <a:t>kartometrických</a:t>
            </a:r>
            <a:r>
              <a:rPr lang="cs-CZ" sz="2000" dirty="0" smtClean="0"/>
              <a:t> metod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7393" y="1566115"/>
            <a:ext cx="4331938" cy="60069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9093" y="82148"/>
            <a:ext cx="3945571" cy="598828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19207" y="192671"/>
            <a:ext cx="5278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Vilém Zábranský – Pavel Raška, Periferie obrazu. </a:t>
            </a:r>
          </a:p>
          <a:p>
            <a:r>
              <a:rPr lang="cs-CZ" dirty="0" smtClean="0"/>
              <a:t>Idealizované a reálné zázemí města na vedutách </a:t>
            </a:r>
          </a:p>
          <a:p>
            <a:r>
              <a:rPr lang="cs-CZ" dirty="0" smtClean="0"/>
              <a:t>Ústí nad Labem a Litoměřic, in: </a:t>
            </a:r>
            <a:r>
              <a:rPr lang="cs-CZ" i="1" dirty="0" smtClean="0"/>
              <a:t>Od veduty k fotografii. </a:t>
            </a:r>
          </a:p>
          <a:p>
            <a:r>
              <a:rPr lang="cs-CZ" i="1" dirty="0" smtClean="0"/>
              <a:t>Inscenování Města v jeho historii, </a:t>
            </a:r>
            <a:r>
              <a:rPr lang="cs-CZ" dirty="0" smtClean="0"/>
              <a:t>Praha 2017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7735" y="5200153"/>
            <a:ext cx="4416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Naznačení směrů pohledů na Litoměřice a Ústí nad Labem</a:t>
            </a:r>
          </a:p>
          <a:p>
            <a:r>
              <a:rPr lang="cs-CZ" sz="1400" dirty="0" smtClean="0"/>
              <a:t>(na podkladě II. vojenského mapování)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325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6833" y="-948004"/>
            <a:ext cx="6420697" cy="862148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63533" y="152390"/>
            <a:ext cx="2300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Chronologické rozvrstvení </a:t>
            </a:r>
          </a:p>
          <a:p>
            <a:r>
              <a:rPr lang="cs-CZ" sz="1400" dirty="0"/>
              <a:t>v</a:t>
            </a:r>
            <a:r>
              <a:rPr lang="cs-CZ" sz="1400" dirty="0" smtClean="0"/>
              <a:t>yobrazení Ústí nad Labem</a:t>
            </a:r>
          </a:p>
          <a:p>
            <a:r>
              <a:rPr lang="cs-CZ" sz="1400" dirty="0"/>
              <a:t>a</a:t>
            </a:r>
            <a:r>
              <a:rPr lang="cs-CZ" sz="1400" dirty="0" smtClean="0"/>
              <a:t> jejich prostorové a vizuálně</a:t>
            </a:r>
          </a:p>
          <a:p>
            <a:r>
              <a:rPr lang="cs-CZ" sz="1400" dirty="0"/>
              <a:t>s</a:t>
            </a:r>
            <a:r>
              <a:rPr lang="cs-CZ" sz="1400" dirty="0" smtClean="0"/>
              <a:t>tylové blízkosti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561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9228" y="572494"/>
            <a:ext cx="801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Veduta mezi uměleckým dílem a topografickým dokumentem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79228" y="2289976"/>
            <a:ext cx="917283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Z</a:t>
            </a:r>
            <a:r>
              <a:rPr lang="cs-CZ" sz="2400" dirty="0" smtClean="0"/>
              <a:t>obrazení </a:t>
            </a:r>
            <a:r>
              <a:rPr lang="cs-CZ" sz="2400" dirty="0"/>
              <a:t>města či městské krajiny (grafické, fotografické aj.) 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je </a:t>
            </a:r>
            <a:r>
              <a:rPr lang="cs-CZ" sz="2400" dirty="0"/>
              <a:t>primárně prostředkem </a:t>
            </a:r>
            <a:r>
              <a:rPr lang="cs-CZ" sz="2400" b="1" dirty="0"/>
              <a:t>(re)prezentace a inscenace </a:t>
            </a:r>
            <a:r>
              <a:rPr lang="cs-CZ" sz="2400" dirty="0"/>
              <a:t>příslušného místa, 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což </a:t>
            </a:r>
            <a:r>
              <a:rPr lang="cs-CZ" sz="2400" dirty="0"/>
              <a:t>přirozeně ovlivňuje jeho dokumentární hodnotu, 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spočívající </a:t>
            </a:r>
            <a:r>
              <a:rPr lang="cs-CZ" sz="2400" dirty="0"/>
              <a:t>například v topografické informaci. 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Výsledný </a:t>
            </a:r>
            <a:r>
              <a:rPr lang="cs-CZ" sz="2400" dirty="0"/>
              <a:t>„portrét“ města je tak </a:t>
            </a:r>
            <a:r>
              <a:rPr lang="cs-CZ" sz="2400" b="1" dirty="0"/>
              <a:t>konstruktem</a:t>
            </a:r>
            <a:r>
              <a:rPr lang="cs-CZ" sz="2400" dirty="0"/>
              <a:t>, 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výsledkem </a:t>
            </a:r>
            <a:r>
              <a:rPr lang="cs-CZ" sz="2400" b="1" dirty="0"/>
              <a:t>selekce</a:t>
            </a:r>
            <a:r>
              <a:rPr lang="cs-CZ" sz="2400" dirty="0"/>
              <a:t> motivů (třeba i bezděčné, nezamýšlené</a:t>
            </a:r>
            <a:r>
              <a:rPr lang="cs-CZ" sz="2400" dirty="0" smtClean="0"/>
              <a:t>).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513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0991" y="1001864"/>
            <a:ext cx="87497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Veduta</a:t>
            </a:r>
          </a:p>
          <a:p>
            <a:r>
              <a:rPr lang="cs-CZ" dirty="0" smtClean="0"/>
              <a:t>Ital., substantivizované příčestí od </a:t>
            </a:r>
            <a:r>
              <a:rPr lang="cs-CZ" i="1" dirty="0" smtClean="0"/>
              <a:t>vedere</a:t>
            </a:r>
            <a:r>
              <a:rPr lang="cs-CZ" dirty="0" smtClean="0"/>
              <a:t> – pohled, výhled; stanovisko; </a:t>
            </a:r>
            <a:r>
              <a:rPr lang="cs-CZ" b="1" dirty="0" smtClean="0"/>
              <a:t>perspektivní veduta</a:t>
            </a:r>
          </a:p>
          <a:p>
            <a:endParaRPr lang="cs-CZ" i="1" dirty="0" smtClean="0"/>
          </a:p>
          <a:p>
            <a:r>
              <a:rPr lang="cs-CZ" i="1" dirty="0" err="1" smtClean="0"/>
              <a:t>Encyclopedia</a:t>
            </a:r>
            <a:r>
              <a:rPr lang="cs-CZ" i="1" dirty="0" smtClean="0"/>
              <a:t> </a:t>
            </a:r>
            <a:r>
              <a:rPr lang="cs-CZ" i="1" dirty="0" err="1" smtClean="0"/>
              <a:t>Britannica</a:t>
            </a:r>
            <a:r>
              <a:rPr lang="cs-CZ" i="1" dirty="0" smtClean="0"/>
              <a:t>:</a:t>
            </a:r>
          </a:p>
          <a:p>
            <a:r>
              <a:rPr lang="cs-CZ" i="1" dirty="0" err="1" smtClean="0"/>
              <a:t>detailed</a:t>
            </a:r>
            <a:r>
              <a:rPr lang="cs-CZ" i="1" dirty="0"/>
              <a:t>, </a:t>
            </a:r>
            <a:r>
              <a:rPr lang="cs-CZ" i="1" dirty="0" err="1"/>
              <a:t>largely</a:t>
            </a:r>
            <a:r>
              <a:rPr lang="cs-CZ" i="1" dirty="0"/>
              <a:t> </a:t>
            </a:r>
            <a:r>
              <a:rPr lang="cs-CZ" i="1" dirty="0" err="1"/>
              <a:t>factual</a:t>
            </a:r>
            <a:r>
              <a:rPr lang="cs-CZ" i="1" dirty="0"/>
              <a:t> </a:t>
            </a:r>
            <a:r>
              <a:rPr lang="cs-CZ" i="1" dirty="0" err="1"/>
              <a:t>painting</a:t>
            </a:r>
            <a:r>
              <a:rPr lang="cs-CZ" i="1" dirty="0"/>
              <a:t>, </a:t>
            </a:r>
            <a:r>
              <a:rPr lang="cs-CZ" i="1" dirty="0" err="1"/>
              <a:t>drawing</a:t>
            </a:r>
            <a:r>
              <a:rPr lang="cs-CZ" i="1" dirty="0"/>
              <a:t>, </a:t>
            </a:r>
            <a:r>
              <a:rPr lang="cs-CZ" i="1" dirty="0" err="1"/>
              <a:t>or</a:t>
            </a:r>
            <a:r>
              <a:rPr lang="cs-CZ" i="1" dirty="0"/>
              <a:t> </a:t>
            </a:r>
            <a:r>
              <a:rPr lang="cs-CZ" i="1" dirty="0" err="1"/>
              <a:t>etching</a:t>
            </a:r>
            <a:r>
              <a:rPr lang="cs-CZ" i="1" dirty="0"/>
              <a:t> </a:t>
            </a:r>
            <a:r>
              <a:rPr lang="cs-CZ" i="1" dirty="0" err="1"/>
              <a:t>depicting</a:t>
            </a:r>
            <a:r>
              <a:rPr lang="cs-CZ" i="1" dirty="0"/>
              <a:t> a city, </a:t>
            </a:r>
            <a:r>
              <a:rPr lang="cs-CZ" i="1" dirty="0" err="1"/>
              <a:t>town</a:t>
            </a:r>
            <a:r>
              <a:rPr lang="cs-CZ" i="1" dirty="0"/>
              <a:t>, </a:t>
            </a:r>
            <a:r>
              <a:rPr lang="cs-CZ" i="1" dirty="0" err="1"/>
              <a:t>or</a:t>
            </a:r>
            <a:r>
              <a:rPr lang="cs-CZ" i="1" dirty="0"/>
              <a:t> </a:t>
            </a:r>
            <a:r>
              <a:rPr lang="cs-CZ" i="1" dirty="0" err="1"/>
              <a:t>other</a:t>
            </a:r>
            <a:r>
              <a:rPr lang="cs-CZ" i="1" dirty="0"/>
              <a:t> place</a:t>
            </a:r>
            <a:r>
              <a:rPr lang="cs-CZ" b="1" dirty="0" smtClean="0"/>
              <a:t> </a:t>
            </a:r>
          </a:p>
          <a:p>
            <a:endParaRPr lang="cs-CZ" b="1" dirty="0"/>
          </a:p>
          <a:p>
            <a:r>
              <a:rPr lang="cs-CZ" b="1" dirty="0" smtClean="0"/>
              <a:t>Něm. </a:t>
            </a:r>
            <a:r>
              <a:rPr lang="cs-CZ" b="1" dirty="0" err="1" smtClean="0"/>
              <a:t>Stadtansicht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360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8686" y="698839"/>
            <a:ext cx="460081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Témata vedut</a:t>
            </a:r>
          </a:p>
          <a:p>
            <a:endParaRPr lang="cs-CZ" sz="2400" dirty="0" smtClean="0"/>
          </a:p>
          <a:p>
            <a:r>
              <a:rPr lang="cs-CZ" sz="2400" dirty="0" smtClean="0"/>
              <a:t>Pohledy na města</a:t>
            </a:r>
          </a:p>
          <a:p>
            <a:r>
              <a:rPr lang="cs-CZ" sz="2400" dirty="0" smtClean="0"/>
              <a:t>Jejich části: veřejný prostor, budovy</a:t>
            </a:r>
          </a:p>
          <a:p>
            <a:r>
              <a:rPr lang="cs-CZ" sz="2400" dirty="0" smtClean="0"/>
              <a:t>Rezidenční objekty ve volné krajině</a:t>
            </a:r>
          </a:p>
          <a:p>
            <a:r>
              <a:rPr lang="cs-CZ" sz="2400" dirty="0" smtClean="0"/>
              <a:t>Církevní objekty</a:t>
            </a:r>
          </a:p>
          <a:p>
            <a:r>
              <a:rPr lang="cs-CZ" sz="2400" dirty="0" smtClean="0"/>
              <a:t>Hospodářské dvory</a:t>
            </a:r>
          </a:p>
          <a:p>
            <a:r>
              <a:rPr lang="cs-CZ" sz="2400" dirty="0" smtClean="0"/>
              <a:t>Průmyslové podniky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55" y="1932905"/>
            <a:ext cx="3619500" cy="47371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245503" y="763325"/>
            <a:ext cx="34124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Na obálce Žižkovy knihy o hospodářských</a:t>
            </a:r>
          </a:p>
          <a:p>
            <a:r>
              <a:rPr lang="cs-CZ" sz="1400" dirty="0"/>
              <a:t>d</a:t>
            </a:r>
            <a:r>
              <a:rPr lang="cs-CZ" sz="1400" dirty="0" smtClean="0"/>
              <a:t>vorech veduta dvora </a:t>
            </a:r>
            <a:r>
              <a:rPr lang="cs-CZ" sz="1400" dirty="0" err="1" smtClean="0"/>
              <a:t>Kalec</a:t>
            </a:r>
            <a:r>
              <a:rPr lang="cs-CZ" sz="1400" dirty="0" smtClean="0"/>
              <a:t> na panství Plasy</a:t>
            </a:r>
          </a:p>
          <a:p>
            <a:r>
              <a:rPr lang="cs-CZ" sz="1400" dirty="0" smtClean="0"/>
              <a:t>od Martina Prusíka, ok. 1800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448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2494" y="0"/>
            <a:ext cx="4119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Techniky</a:t>
            </a:r>
          </a:p>
          <a:p>
            <a:r>
              <a:rPr lang="cs-CZ" sz="2000" dirty="0" smtClean="0"/>
              <a:t>Veduta v </a:t>
            </a:r>
            <a:r>
              <a:rPr lang="cs-CZ" sz="2000" b="1" dirty="0" smtClean="0"/>
              <a:t>nástěnné </a:t>
            </a:r>
            <a:r>
              <a:rPr lang="cs-CZ" sz="2000" b="1" dirty="0" smtClean="0"/>
              <a:t>a nástropní </a:t>
            </a:r>
            <a:r>
              <a:rPr lang="cs-CZ" sz="2000" b="1" dirty="0" smtClean="0"/>
              <a:t>malbě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0" y="893384"/>
            <a:ext cx="6006946" cy="38738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57" y="187553"/>
            <a:ext cx="4309413" cy="658298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78773" y="4815162"/>
            <a:ext cx="43059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Pohled na </a:t>
            </a:r>
            <a:r>
              <a:rPr lang="cs-CZ" sz="1400" dirty="0" err="1"/>
              <a:t>Straubing</a:t>
            </a:r>
            <a:r>
              <a:rPr lang="cs-CZ" sz="1400" dirty="0"/>
              <a:t>. Hans </a:t>
            </a:r>
            <a:r>
              <a:rPr lang="cs-CZ" sz="1400" dirty="0" err="1"/>
              <a:t>Donauer</a:t>
            </a:r>
            <a:r>
              <a:rPr lang="cs-CZ" sz="1400" dirty="0"/>
              <a:t> st., </a:t>
            </a:r>
            <a:endParaRPr lang="cs-CZ" sz="1400" dirty="0" smtClean="0"/>
          </a:p>
          <a:p>
            <a:r>
              <a:rPr lang="cs-CZ" sz="1400" dirty="0" smtClean="0"/>
              <a:t>ok</a:t>
            </a:r>
            <a:r>
              <a:rPr lang="cs-CZ" sz="1400" dirty="0"/>
              <a:t>. 1590, </a:t>
            </a:r>
            <a:r>
              <a:rPr lang="cs-CZ" sz="1400" dirty="0" smtClean="0"/>
              <a:t>nástropní </a:t>
            </a:r>
            <a:r>
              <a:rPr lang="cs-CZ" sz="1400" dirty="0"/>
              <a:t>malba v </a:t>
            </a:r>
            <a:r>
              <a:rPr lang="cs-CZ" sz="1400" dirty="0" err="1"/>
              <a:t>Antiquariu</a:t>
            </a:r>
            <a:r>
              <a:rPr lang="cs-CZ" sz="1400" dirty="0"/>
              <a:t> </a:t>
            </a:r>
            <a:endParaRPr lang="cs-CZ" sz="1400" dirty="0" smtClean="0"/>
          </a:p>
          <a:p>
            <a:r>
              <a:rPr lang="cs-CZ" sz="1400" dirty="0" smtClean="0"/>
              <a:t>mnichovské rezidence</a:t>
            </a:r>
          </a:p>
          <a:p>
            <a:endParaRPr lang="cs-CZ" sz="1400" dirty="0"/>
          </a:p>
          <a:p>
            <a:endParaRPr lang="cs-CZ" sz="1400" dirty="0" smtClean="0"/>
          </a:p>
          <a:p>
            <a:pPr lvl="0"/>
            <a:r>
              <a:rPr lang="cs-CZ" sz="1400" dirty="0" smtClean="0"/>
              <a:t>	Pohled </a:t>
            </a:r>
            <a:r>
              <a:rPr lang="cs-CZ" sz="1400" dirty="0"/>
              <a:t>na přístav v </a:t>
            </a:r>
            <a:r>
              <a:rPr lang="cs-CZ" sz="1400" dirty="0" err="1" smtClean="0"/>
              <a:t>Anconě</a:t>
            </a:r>
            <a:r>
              <a:rPr lang="cs-CZ" sz="1400" dirty="0"/>
              <a:t>,</a:t>
            </a:r>
            <a:r>
              <a:rPr lang="cs-CZ" sz="1400" dirty="0" smtClean="0"/>
              <a:t> Pius </a:t>
            </a:r>
            <a:r>
              <a:rPr lang="cs-CZ" sz="1400" dirty="0"/>
              <a:t>II. očekává </a:t>
            </a:r>
            <a:endParaRPr lang="cs-CZ" sz="1400" dirty="0" smtClean="0"/>
          </a:p>
          <a:p>
            <a:pPr lvl="0"/>
            <a:r>
              <a:rPr lang="cs-CZ" sz="1400" dirty="0" smtClean="0"/>
              <a:t>	příjezd </a:t>
            </a:r>
            <a:r>
              <a:rPr lang="cs-CZ" sz="1400" dirty="0"/>
              <a:t>benátské flotily, </a:t>
            </a:r>
            <a:r>
              <a:rPr lang="cs-CZ" sz="1400" dirty="0" smtClean="0"/>
              <a:t>s níž má vytáhnout </a:t>
            </a:r>
          </a:p>
          <a:p>
            <a:pPr lvl="0"/>
            <a:r>
              <a:rPr lang="cs-CZ" sz="1400" dirty="0" smtClean="0"/>
              <a:t>	na </a:t>
            </a:r>
            <a:r>
              <a:rPr lang="cs-CZ" sz="1400" dirty="0"/>
              <a:t>křížovou </a:t>
            </a:r>
            <a:r>
              <a:rPr lang="cs-CZ" sz="1400" dirty="0" smtClean="0"/>
              <a:t>výpravu, </a:t>
            </a:r>
            <a:r>
              <a:rPr lang="cs-CZ" sz="1400" dirty="0" err="1"/>
              <a:t>Pinturicchio</a:t>
            </a:r>
            <a:r>
              <a:rPr lang="cs-CZ" sz="1400" dirty="0"/>
              <a:t>, 1464, </a:t>
            </a:r>
            <a:endParaRPr lang="cs-CZ" sz="1400" dirty="0" smtClean="0"/>
          </a:p>
          <a:p>
            <a:pPr lvl="0"/>
            <a:r>
              <a:rPr lang="cs-CZ" sz="1400" dirty="0" smtClean="0"/>
              <a:t>	dóm </a:t>
            </a:r>
            <a:r>
              <a:rPr lang="cs-CZ" sz="1400" dirty="0"/>
              <a:t>v Sieně, </a:t>
            </a:r>
            <a:r>
              <a:rPr lang="cs-CZ" sz="1400" dirty="0" err="1"/>
              <a:t>Libreria</a:t>
            </a:r>
            <a:r>
              <a:rPr lang="cs-CZ" sz="1400" dirty="0"/>
              <a:t> </a:t>
            </a:r>
            <a:r>
              <a:rPr lang="cs-CZ" sz="1400" dirty="0" err="1"/>
              <a:t>Piccolomini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0" y="4832729"/>
            <a:ext cx="2670194" cy="200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21" y="2367302"/>
            <a:ext cx="5773413" cy="442637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43255" y="180395"/>
            <a:ext cx="3679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Malba: </a:t>
            </a:r>
            <a:r>
              <a:rPr lang="cs-CZ" sz="2000" b="1" dirty="0" smtClean="0"/>
              <a:t>veduta jako </a:t>
            </a:r>
            <a:r>
              <a:rPr lang="cs-CZ" sz="2000" b="1" dirty="0" smtClean="0"/>
              <a:t>malířský </a:t>
            </a:r>
            <a:r>
              <a:rPr lang="cs-CZ" sz="2000" b="1" dirty="0" smtClean="0"/>
              <a:t>žánr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5" y="760295"/>
            <a:ext cx="6464808" cy="373684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7839" y="4568191"/>
            <a:ext cx="539519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Bernardo </a:t>
            </a:r>
            <a:r>
              <a:rPr lang="cs-CZ" sz="1400" dirty="0" err="1"/>
              <a:t>Bellotto</a:t>
            </a:r>
            <a:r>
              <a:rPr lang="cs-CZ" sz="1400" dirty="0"/>
              <a:t>, Řím, Kapitol a S. Maria </a:t>
            </a:r>
            <a:r>
              <a:rPr lang="cs-CZ" sz="1400" dirty="0" err="1"/>
              <a:t>Aracoeli</a:t>
            </a:r>
            <a:r>
              <a:rPr lang="cs-CZ" sz="1400" dirty="0"/>
              <a:t>, </a:t>
            </a:r>
            <a:endParaRPr lang="cs-CZ" sz="1400" dirty="0" smtClean="0"/>
          </a:p>
          <a:p>
            <a:r>
              <a:rPr lang="cs-CZ" sz="1400" dirty="0" smtClean="0"/>
              <a:t>ok</a:t>
            </a:r>
            <a:r>
              <a:rPr lang="cs-CZ" sz="1400" dirty="0"/>
              <a:t>. 1743, </a:t>
            </a:r>
            <a:r>
              <a:rPr lang="cs-CZ" sz="1400" dirty="0" err="1"/>
              <a:t>Petworth</a:t>
            </a:r>
            <a:r>
              <a:rPr lang="cs-CZ" sz="1400" dirty="0"/>
              <a:t> (</a:t>
            </a:r>
            <a:r>
              <a:rPr lang="cs-CZ" sz="1400" dirty="0" err="1"/>
              <a:t>Sussex</a:t>
            </a:r>
            <a:r>
              <a:rPr lang="cs-CZ" sz="1400" dirty="0"/>
              <a:t>), </a:t>
            </a:r>
            <a:r>
              <a:rPr lang="cs-CZ" sz="1400" dirty="0" err="1"/>
              <a:t>Petworth</a:t>
            </a:r>
            <a:r>
              <a:rPr lang="cs-CZ" sz="1400" dirty="0"/>
              <a:t> </a:t>
            </a:r>
            <a:r>
              <a:rPr lang="cs-CZ" sz="1400" dirty="0" smtClean="0"/>
              <a:t>House</a:t>
            </a:r>
          </a:p>
          <a:p>
            <a:endParaRPr lang="cs-CZ" sz="1400" dirty="0"/>
          </a:p>
          <a:p>
            <a:endParaRPr lang="cs-CZ" sz="1400" dirty="0" smtClean="0"/>
          </a:p>
          <a:p>
            <a:endParaRPr lang="cs-CZ" sz="1400" dirty="0"/>
          </a:p>
          <a:p>
            <a:endParaRPr lang="cs-CZ" sz="1400" dirty="0" smtClean="0"/>
          </a:p>
          <a:p>
            <a:endParaRPr lang="cs-CZ" sz="1400" dirty="0"/>
          </a:p>
          <a:p>
            <a:r>
              <a:rPr lang="cs-CZ" dirty="0" smtClean="0"/>
              <a:t>		</a:t>
            </a:r>
            <a:r>
              <a:rPr lang="cs-CZ" sz="1400" dirty="0" smtClean="0"/>
              <a:t>Bernardo </a:t>
            </a:r>
            <a:r>
              <a:rPr lang="cs-CZ" sz="1400" dirty="0" err="1"/>
              <a:t>Bellotto</a:t>
            </a:r>
            <a:r>
              <a:rPr lang="cs-CZ" sz="1400" dirty="0"/>
              <a:t>, </a:t>
            </a:r>
            <a:r>
              <a:rPr lang="cs-CZ" sz="1400" dirty="0" err="1"/>
              <a:t>Freyung</a:t>
            </a:r>
            <a:r>
              <a:rPr lang="cs-CZ" sz="1400" dirty="0"/>
              <a:t> ve Vídni, 1759-60, </a:t>
            </a:r>
            <a:endParaRPr lang="cs-CZ" sz="1400" dirty="0" smtClean="0"/>
          </a:p>
          <a:p>
            <a:r>
              <a:rPr lang="cs-CZ" sz="1400" dirty="0" smtClean="0"/>
              <a:t>		</a:t>
            </a:r>
            <a:r>
              <a:rPr lang="cs-CZ" sz="1400" dirty="0" err="1" smtClean="0"/>
              <a:t>Kunsthistorisches</a:t>
            </a:r>
            <a:r>
              <a:rPr lang="cs-CZ" sz="1400" dirty="0" smtClean="0"/>
              <a:t> Museum </a:t>
            </a:r>
            <a:r>
              <a:rPr lang="cs-CZ" sz="1400" dirty="0" err="1" smtClean="0"/>
              <a:t>Wien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952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6135" y="122465"/>
            <a:ext cx="36243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v </a:t>
            </a:r>
            <a:r>
              <a:rPr lang="cs-CZ" sz="2000" b="1" dirty="0" smtClean="0"/>
              <a:t>kresbě</a:t>
            </a:r>
          </a:p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1400" dirty="0" err="1" smtClean="0"/>
              <a:t>Roeland</a:t>
            </a:r>
            <a:r>
              <a:rPr lang="cs-CZ" sz="1400" dirty="0" smtClean="0"/>
              <a:t> </a:t>
            </a:r>
            <a:r>
              <a:rPr lang="cs-CZ" sz="1400" dirty="0" err="1" smtClean="0"/>
              <a:t>Savery</a:t>
            </a:r>
            <a:r>
              <a:rPr lang="cs-CZ" sz="1400" dirty="0" smtClean="0"/>
              <a:t>, Pražský hrad od východu, 1615</a:t>
            </a:r>
            <a:endParaRPr lang="cs-CZ" sz="1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342" y="830650"/>
            <a:ext cx="5139769" cy="67441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18" y="287690"/>
            <a:ext cx="5246999" cy="359488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72300" y="4384221"/>
            <a:ext cx="417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Pieter</a:t>
            </a:r>
            <a:r>
              <a:rPr lang="cs-CZ" sz="1400" dirty="0" smtClean="0"/>
              <a:t> </a:t>
            </a:r>
            <a:r>
              <a:rPr lang="cs-CZ" sz="1400" dirty="0" err="1" smtClean="0"/>
              <a:t>Stevens</a:t>
            </a:r>
            <a:r>
              <a:rPr lang="cs-CZ" sz="1400" dirty="0" smtClean="0"/>
              <a:t>, přístup k Pražskému hradu </a:t>
            </a:r>
          </a:p>
          <a:p>
            <a:r>
              <a:rPr lang="cs-CZ" sz="1400" dirty="0" smtClean="0"/>
              <a:t>v horní části dnešních Nových zámeckých schodů, 1605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275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4005" y="455852"/>
            <a:ext cx="452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Veduta v </a:t>
            </a:r>
            <a:r>
              <a:rPr lang="cs-CZ" sz="2000" b="1" dirty="0" smtClean="0"/>
              <a:t>grafice</a:t>
            </a:r>
            <a:r>
              <a:rPr lang="cs-CZ" sz="2000" dirty="0" smtClean="0"/>
              <a:t> </a:t>
            </a:r>
            <a:r>
              <a:rPr lang="cs-CZ" sz="2000" b="1" dirty="0" smtClean="0"/>
              <a:t>(dřevořez</a:t>
            </a:r>
            <a:r>
              <a:rPr lang="cs-CZ" sz="2000" b="1" dirty="0" smtClean="0"/>
              <a:t>, mědiryt, lept)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21" y="1159019"/>
            <a:ext cx="8309810" cy="558560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80160" y="5790515"/>
            <a:ext cx="2095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Filip van den </a:t>
            </a:r>
            <a:r>
              <a:rPr lang="cs-CZ" sz="1400" dirty="0" err="1" smtClean="0"/>
              <a:t>Bossche</a:t>
            </a:r>
            <a:r>
              <a:rPr lang="cs-CZ" sz="1400" dirty="0" smtClean="0"/>
              <a:t> (tzv.</a:t>
            </a:r>
          </a:p>
          <a:p>
            <a:r>
              <a:rPr lang="cs-CZ" sz="1400" dirty="0" err="1" smtClean="0"/>
              <a:t>Sadelerův</a:t>
            </a:r>
            <a:r>
              <a:rPr lang="cs-CZ" sz="1400" dirty="0" smtClean="0"/>
              <a:t> prospekt),</a:t>
            </a:r>
          </a:p>
          <a:p>
            <a:r>
              <a:rPr lang="cs-CZ" sz="1400" dirty="0" smtClean="0"/>
              <a:t>Panorama Prahy z Petřína,</a:t>
            </a:r>
          </a:p>
          <a:p>
            <a:r>
              <a:rPr lang="cs-CZ" sz="1400" dirty="0" smtClean="0"/>
              <a:t>Výřez, Nové Město, 1606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892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77" y="3299791"/>
            <a:ext cx="6023731" cy="34497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1196909"/>
            <a:ext cx="5593301" cy="34198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6004" y="310101"/>
            <a:ext cx="8605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Václav </a:t>
            </a:r>
            <a:r>
              <a:rPr lang="cs-CZ" dirty="0" err="1" smtClean="0"/>
              <a:t>Hollar</a:t>
            </a:r>
            <a:r>
              <a:rPr lang="cs-CZ" dirty="0" smtClean="0"/>
              <a:t>, </a:t>
            </a:r>
            <a:r>
              <a:rPr lang="cs-CZ" dirty="0" smtClean="0"/>
              <a:t>pohled na Prahu od jihu, s motivem Vltavy a Pražského hradu v pozadí, 1636,</a:t>
            </a:r>
          </a:p>
          <a:p>
            <a:r>
              <a:rPr lang="cs-CZ" dirty="0" smtClean="0"/>
              <a:t>Srovnání kresby a leptu provedeného podle této předlohy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704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806</Words>
  <Application>Microsoft Office PowerPoint</Application>
  <PresentationFormat>Širokoúhlá obrazovka</PresentationFormat>
  <Paragraphs>165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Veduty v historické kartografii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Veduty v historické kartografii</dc:title>
  <dc:creator>FF UK</dc:creator>
  <cp:lastModifiedBy>FF UK</cp:lastModifiedBy>
  <cp:revision>29</cp:revision>
  <dcterms:created xsi:type="dcterms:W3CDTF">2022-02-22T09:14:30Z</dcterms:created>
  <dcterms:modified xsi:type="dcterms:W3CDTF">2022-03-07T00:46:34Z</dcterms:modified>
</cp:coreProperties>
</file>