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9"/>
  </p:handout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9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9BDBB-D16B-4044-B9A4-6986BD5F0BA4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465F4-5224-2D48-B79F-71A3E8A0A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969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2245-BF36-4A09-B809-E487AC8A943E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2E7C-9B4A-4EB2-BE65-B7091B119BA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2245-BF36-4A09-B809-E487AC8A943E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2E7C-9B4A-4EB2-BE65-B7091B119B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2245-BF36-4A09-B809-E487AC8A943E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2E7C-9B4A-4EB2-BE65-B7091B119B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2245-BF36-4A09-B809-E487AC8A943E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2E7C-9B4A-4EB2-BE65-B7091B119BA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2245-BF36-4A09-B809-E487AC8A943E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2E7C-9B4A-4EB2-BE65-B7091B119B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2245-BF36-4A09-B809-E487AC8A943E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2E7C-9B4A-4EB2-BE65-B7091B119BA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2245-BF36-4A09-B809-E487AC8A943E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2E7C-9B4A-4EB2-BE65-B7091B119BA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2245-BF36-4A09-B809-E487AC8A943E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2E7C-9B4A-4EB2-BE65-B7091B119B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2245-BF36-4A09-B809-E487AC8A943E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2E7C-9B4A-4EB2-BE65-B7091B119B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2245-BF36-4A09-B809-E487AC8A943E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2E7C-9B4A-4EB2-BE65-B7091B119B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2245-BF36-4A09-B809-E487AC8A943E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2E7C-9B4A-4EB2-BE65-B7091B119BA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9772245-BF36-4A09-B809-E487AC8A943E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BF32E7C-9B4A-4EB2-BE65-B7091B119BA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kluzivniskola.cz/sites/default/files/uploaded/zaci_s_omj_v_ceskych_skolach_0.pd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zechkid.cz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aralk.ho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l1.cuni.cz/course/view.php?id=651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70500" cy="6858000"/>
          </a:xfrm>
          <a:prstGeom prst="rect">
            <a:avLst/>
          </a:prstGeom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47664" y="5013176"/>
            <a:ext cx="5637010" cy="1026135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cs-CZ" dirty="0" smtClean="0"/>
              <a:t>Klára Horáčková</a:t>
            </a:r>
          </a:p>
          <a:p>
            <a:pPr algn="ctr"/>
            <a:r>
              <a:rPr lang="cs-CZ" dirty="0" err="1" smtClean="0"/>
              <a:t>PedF</a:t>
            </a:r>
            <a:r>
              <a:rPr lang="cs-CZ" dirty="0" smtClean="0"/>
              <a:t> UK</a:t>
            </a:r>
          </a:p>
          <a:p>
            <a:pPr algn="ctr"/>
            <a:r>
              <a:rPr lang="cs-CZ" dirty="0" smtClean="0"/>
              <a:t>Praha 2018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8424936" cy="1872208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600" dirty="0" smtClean="0">
                <a:effectLst/>
              </a:rPr>
              <a:t>Vzdělávání </a:t>
            </a:r>
            <a:r>
              <a:rPr lang="cs-CZ" sz="3600" dirty="0">
                <a:effectLst/>
              </a:rPr>
              <a:t>žáků </a:t>
            </a:r>
            <a:r>
              <a:rPr lang="cs-CZ" sz="3600" dirty="0" smtClean="0">
                <a:effectLst/>
              </a:rPr>
              <a:t>cizinců</a:t>
            </a:r>
            <a:br>
              <a:rPr lang="cs-CZ" sz="3600" dirty="0" smtClean="0">
                <a:effectLst/>
              </a:rPr>
            </a:br>
            <a:r>
              <a:rPr lang="cs-CZ" sz="3600" dirty="0" smtClean="0">
                <a:effectLst/>
              </a:rPr>
              <a:t>O01315V44 </a:t>
            </a:r>
            <a:r>
              <a:rPr lang="cs-CZ" sz="3600" dirty="0">
                <a:effectLst/>
              </a:rPr>
              <a:t/>
            </a:r>
            <a:br>
              <a:rPr lang="cs-CZ" sz="3600" dirty="0">
                <a:effectLst/>
              </a:rPr>
            </a:br>
            <a:endParaRPr lang="en-US" sz="3600" dirty="0">
              <a:effectLst/>
            </a:endParaRPr>
          </a:p>
        </p:txBody>
      </p:sp>
      <p:pic>
        <p:nvPicPr>
          <p:cNvPr id="7" name="Picture 6" descr="IMG_6546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776" y="2132856"/>
            <a:ext cx="3888432" cy="2592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4280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70500" cy="6858000"/>
          </a:xfrm>
          <a:prstGeom prst="rect">
            <a:avLst/>
          </a:prstGeom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1700808"/>
            <a:ext cx="7416824" cy="433850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sz="3600" dirty="0"/>
              <a:t>Studenti </a:t>
            </a:r>
            <a:r>
              <a:rPr lang="cs-CZ" sz="3600" dirty="0" smtClean="0"/>
              <a:t> </a:t>
            </a:r>
          </a:p>
          <a:p>
            <a:pPr marL="742950" indent="-742950" algn="just">
              <a:buFont typeface="Wingdings" charset="2"/>
              <a:buChar char="ü"/>
            </a:pPr>
            <a:r>
              <a:rPr lang="cs-CZ" sz="3600" dirty="0"/>
              <a:t>b</a:t>
            </a:r>
            <a:r>
              <a:rPr lang="cs-CZ" sz="3600" dirty="0" smtClean="0"/>
              <a:t>udou připraveni </a:t>
            </a:r>
            <a:r>
              <a:rPr lang="cs-CZ" sz="3600" dirty="0"/>
              <a:t>na vzdělávání žáků </a:t>
            </a:r>
            <a:r>
              <a:rPr lang="cs-CZ" sz="3600" dirty="0" smtClean="0"/>
              <a:t>s odlišným </a:t>
            </a:r>
            <a:r>
              <a:rPr lang="cs-CZ" sz="3600" dirty="0"/>
              <a:t>mateřským jazykem, </a:t>
            </a:r>
            <a:endParaRPr lang="cs-CZ" sz="3600" dirty="0" smtClean="0"/>
          </a:p>
          <a:p>
            <a:pPr marL="742950" indent="-742950" algn="just">
              <a:buFont typeface="Wingdings" charset="2"/>
              <a:buChar char="ü"/>
            </a:pPr>
            <a:r>
              <a:rPr lang="cs-CZ" sz="3600" dirty="0" smtClean="0"/>
              <a:t>získají </a:t>
            </a:r>
            <a:r>
              <a:rPr lang="cs-CZ" sz="3600" dirty="0"/>
              <a:t>dovednosti jejich efektivního </a:t>
            </a:r>
            <a:r>
              <a:rPr lang="cs-CZ" sz="3600" dirty="0" smtClean="0"/>
              <a:t>a úspěšného začlenění,</a:t>
            </a:r>
          </a:p>
          <a:p>
            <a:pPr marL="742950" indent="-742950" algn="just">
              <a:buFont typeface="Wingdings" charset="2"/>
              <a:buChar char="ü"/>
            </a:pPr>
            <a:r>
              <a:rPr lang="cs-CZ" sz="3600" dirty="0"/>
              <a:t>s</a:t>
            </a:r>
            <a:r>
              <a:rPr lang="cs-CZ" sz="3600" dirty="0" smtClean="0"/>
              <a:t>e seznámí s odbornou </a:t>
            </a:r>
            <a:r>
              <a:rPr lang="cs-CZ" sz="3600" dirty="0"/>
              <a:t>literaturou vztahující se </a:t>
            </a:r>
            <a:r>
              <a:rPr lang="cs-CZ" sz="3600" dirty="0" smtClean="0"/>
              <a:t>k této oblasti</a:t>
            </a:r>
          </a:p>
          <a:p>
            <a:pPr marL="742950" indent="-742950" algn="just">
              <a:buFont typeface="Wingdings" charset="2"/>
              <a:buChar char="ü"/>
            </a:pPr>
            <a:r>
              <a:rPr lang="cs-CZ" sz="3600" dirty="0"/>
              <a:t>n</a:t>
            </a:r>
            <a:r>
              <a:rPr lang="cs-CZ" sz="3600" dirty="0" smtClean="0"/>
              <a:t>a </a:t>
            </a:r>
            <a:r>
              <a:rPr lang="cs-CZ" sz="3600" dirty="0"/>
              <a:t>základě vlastní zkušenosti dokážou připravit vyučovací hodinu pro třídu, ve které je přítomen takový žák, navrhnout jeho vzdělávací plán a pracovat s jeho vzdělávacími cíli.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8424936" cy="1080120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600" dirty="0" smtClean="0">
                <a:effectLst/>
              </a:rPr>
              <a:t>CÍL PŘEDMĚTU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324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70500" cy="6858000"/>
          </a:xfrm>
          <a:prstGeom prst="rect">
            <a:avLst/>
          </a:prstGeom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1700808"/>
            <a:ext cx="7416824" cy="433850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Student </a:t>
            </a:r>
            <a:r>
              <a:rPr lang="cs-CZ" sz="2400" dirty="0"/>
              <a:t>je přítomen na </a:t>
            </a:r>
            <a:r>
              <a:rPr lang="cs-CZ" sz="2400" dirty="0" smtClean="0"/>
              <a:t>obou </a:t>
            </a:r>
            <a:r>
              <a:rPr lang="cs-CZ" sz="2400" dirty="0"/>
              <a:t>prezenčních setkáních </a:t>
            </a:r>
            <a:r>
              <a:rPr lang="cs-CZ" sz="2400" dirty="0" smtClean="0"/>
              <a:t>(v případě závažných důvodů k nepřítomnosti kontaktuje vyučující).</a:t>
            </a:r>
          </a:p>
          <a:p>
            <a:r>
              <a:rPr lang="cs-CZ" sz="2400" dirty="0" smtClean="0"/>
              <a:t>Student využívá materiály dostupné v </a:t>
            </a:r>
            <a:r>
              <a:rPr lang="cs-CZ" sz="2400" dirty="0" err="1" smtClean="0"/>
              <a:t>moodlu</a:t>
            </a:r>
            <a:r>
              <a:rPr lang="cs-CZ" sz="2400" dirty="0" smtClean="0"/>
              <a:t> a věnuje se samostudiu.</a:t>
            </a:r>
          </a:p>
          <a:p>
            <a:r>
              <a:rPr lang="cs-CZ" sz="2400" dirty="0" smtClean="0"/>
              <a:t>Student se účastní asistentské praxe u žáka cizince či pozoruje ve své třídě či ve třídě kolegyně.</a:t>
            </a:r>
          </a:p>
          <a:p>
            <a:r>
              <a:rPr lang="cs-CZ" sz="2400" dirty="0" smtClean="0"/>
              <a:t>Student </a:t>
            </a:r>
            <a:r>
              <a:rPr lang="cs-CZ" sz="2400" dirty="0" smtClean="0"/>
              <a:t>tvoří </a:t>
            </a:r>
            <a:r>
              <a:rPr lang="cs-CZ" sz="2400" dirty="0" smtClean="0"/>
              <a:t>materiály v rámci asistentské (vlastní) </a:t>
            </a:r>
            <a:r>
              <a:rPr lang="cs-CZ" sz="2400" dirty="0"/>
              <a:t>praxe, </a:t>
            </a:r>
            <a:r>
              <a:rPr lang="cs-CZ" sz="2400" dirty="0" smtClean="0"/>
              <a:t>které elektronicky vloží do prostředí </a:t>
            </a:r>
            <a:r>
              <a:rPr lang="cs-CZ" sz="2400" dirty="0" err="1" smtClean="0"/>
              <a:t>moodle</a:t>
            </a:r>
            <a:r>
              <a:rPr lang="cs-CZ" sz="2400" dirty="0" smtClean="0"/>
              <a:t>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8424936" cy="1080120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600" dirty="0" smtClean="0">
                <a:effectLst/>
              </a:rPr>
              <a:t>POŽADAVKY K ZÁPOČTU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8883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70500" cy="6858000"/>
          </a:xfrm>
          <a:prstGeom prst="rect">
            <a:avLst/>
          </a:prstGeom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412776"/>
            <a:ext cx="7848872" cy="4626535"/>
          </a:xfrm>
        </p:spPr>
        <p:txBody>
          <a:bodyPr>
            <a:normAutofit fontScale="77500" lnSpcReduction="20000"/>
          </a:bodyPr>
          <a:lstStyle/>
          <a:p>
            <a:r>
              <a:rPr lang="cs-CZ" sz="2400" b="1" dirty="0" smtClean="0"/>
              <a:t>17</a:t>
            </a:r>
            <a:r>
              <a:rPr lang="cs-CZ" sz="2400" b="1" dirty="0" smtClean="0"/>
              <a:t>. 10. </a:t>
            </a:r>
            <a:r>
              <a:rPr lang="cs-CZ" sz="2400" b="1" dirty="0" smtClean="0"/>
              <a:t>2018</a:t>
            </a:r>
            <a:r>
              <a:rPr lang="cs-CZ" sz="2400" dirty="0" smtClean="0"/>
              <a:t> </a:t>
            </a:r>
            <a:r>
              <a:rPr lang="cs-CZ" sz="2400" dirty="0" smtClean="0"/>
              <a:t>- </a:t>
            </a:r>
            <a:r>
              <a:rPr lang="cs-CZ" sz="2400" u="sng" dirty="0"/>
              <a:t>prezenční setkání</a:t>
            </a:r>
            <a:r>
              <a:rPr lang="cs-CZ" sz="2400" dirty="0"/>
              <a:t> - Úvod do problematiky začleňování žáků s odlišným mateřským jazykem</a:t>
            </a:r>
          </a:p>
          <a:p>
            <a:r>
              <a:rPr lang="cs-CZ" sz="2400" b="1" dirty="0" smtClean="0"/>
              <a:t>- ASISTENTSKÁ PRAXE -</a:t>
            </a:r>
            <a:endParaRPr lang="cs-CZ" sz="2400" b="1" dirty="0"/>
          </a:p>
          <a:p>
            <a:r>
              <a:rPr lang="cs-CZ" sz="2400" b="1" dirty="0" smtClean="0"/>
              <a:t>31</a:t>
            </a:r>
            <a:r>
              <a:rPr lang="cs-CZ" sz="2400" b="1" dirty="0" smtClean="0"/>
              <a:t>. </a:t>
            </a:r>
            <a:r>
              <a:rPr lang="cs-CZ" sz="2400" b="1" dirty="0" smtClean="0"/>
              <a:t>10</a:t>
            </a:r>
            <a:r>
              <a:rPr lang="cs-CZ" sz="2400" b="1" dirty="0" smtClean="0"/>
              <a:t>. </a:t>
            </a:r>
            <a:r>
              <a:rPr lang="cs-CZ" sz="2400" b="1" dirty="0" smtClean="0"/>
              <a:t>2018</a:t>
            </a:r>
            <a:r>
              <a:rPr lang="cs-CZ" sz="2400" dirty="0" smtClean="0"/>
              <a:t> </a:t>
            </a:r>
            <a:r>
              <a:rPr lang="cs-CZ" sz="2400" dirty="0" smtClean="0"/>
              <a:t>- </a:t>
            </a:r>
            <a:r>
              <a:rPr lang="cs-CZ" sz="2400" u="sng" dirty="0"/>
              <a:t>prezenční setkání</a:t>
            </a:r>
            <a:r>
              <a:rPr lang="cs-CZ" sz="2400" dirty="0"/>
              <a:t> - Principy práce s žáky s odlišným mateřským jazykem ve </a:t>
            </a:r>
            <a:r>
              <a:rPr lang="cs-CZ" sz="2400" dirty="0" smtClean="0"/>
              <a:t>výuce</a:t>
            </a:r>
          </a:p>
          <a:p>
            <a:r>
              <a:rPr lang="cs-CZ" sz="2400" b="1" dirty="0" smtClean="0"/>
              <a:t>- </a:t>
            </a:r>
            <a:r>
              <a:rPr lang="cs-CZ" sz="2400" b="1" dirty="0"/>
              <a:t>ASISTENTSKÁ PRAXE </a:t>
            </a:r>
            <a:r>
              <a:rPr lang="cs-CZ" sz="2400" b="1" dirty="0" smtClean="0"/>
              <a:t>-</a:t>
            </a:r>
            <a:endParaRPr lang="cs-CZ" sz="2400" dirty="0" smtClean="0"/>
          </a:p>
          <a:p>
            <a:r>
              <a:rPr lang="cs-CZ" sz="2400" b="1" dirty="0" smtClean="0"/>
              <a:t>14</a:t>
            </a:r>
            <a:r>
              <a:rPr lang="cs-CZ" sz="2400" b="1" dirty="0" smtClean="0"/>
              <a:t>. </a:t>
            </a:r>
            <a:r>
              <a:rPr lang="cs-CZ" sz="2400" b="1" dirty="0" smtClean="0"/>
              <a:t>11</a:t>
            </a:r>
            <a:r>
              <a:rPr lang="cs-CZ" sz="2400" b="1" dirty="0" smtClean="0"/>
              <a:t>. </a:t>
            </a:r>
            <a:r>
              <a:rPr lang="cs-CZ" sz="2400" b="1" dirty="0" smtClean="0"/>
              <a:t>2018 </a:t>
            </a:r>
            <a:r>
              <a:rPr lang="cs-CZ" sz="2400" dirty="0" smtClean="0"/>
              <a:t>– </a:t>
            </a:r>
            <a:r>
              <a:rPr lang="cs-CZ" sz="2400" u="sng" dirty="0"/>
              <a:t>prezenční setkání</a:t>
            </a:r>
            <a:r>
              <a:rPr lang="cs-CZ" sz="2400" dirty="0"/>
              <a:t> </a:t>
            </a:r>
            <a:r>
              <a:rPr lang="cs-CZ" sz="2400" dirty="0" smtClean="0"/>
              <a:t>– práce s kazuistikami, prostor pro otázky</a:t>
            </a:r>
          </a:p>
          <a:p>
            <a:r>
              <a:rPr lang="cs-CZ" sz="2400" b="1" dirty="0"/>
              <a:t>- ASISTENTSKÁ PRAXE </a:t>
            </a:r>
            <a:r>
              <a:rPr lang="cs-CZ" sz="2400" b="1" dirty="0" smtClean="0"/>
              <a:t>-</a:t>
            </a:r>
            <a:endParaRPr lang="cs-CZ" sz="2400" dirty="0" smtClean="0"/>
          </a:p>
          <a:p>
            <a:r>
              <a:rPr lang="cs-CZ" sz="2400" b="1" dirty="0" smtClean="0"/>
              <a:t>28. </a:t>
            </a:r>
            <a:r>
              <a:rPr lang="cs-CZ" sz="2400" b="1" dirty="0"/>
              <a:t>11. 2018 </a:t>
            </a:r>
            <a:r>
              <a:rPr lang="cs-CZ" sz="2400" dirty="0"/>
              <a:t>– </a:t>
            </a:r>
            <a:r>
              <a:rPr lang="cs-CZ" sz="2400" u="sng" dirty="0"/>
              <a:t>prezenční setkání</a:t>
            </a:r>
            <a:r>
              <a:rPr lang="cs-CZ" sz="2400" dirty="0"/>
              <a:t> </a:t>
            </a:r>
            <a:r>
              <a:rPr lang="cs-CZ" sz="2400" dirty="0" smtClean="0"/>
              <a:t>– Čeština jako druhý jazyk</a:t>
            </a:r>
          </a:p>
          <a:p>
            <a:r>
              <a:rPr lang="cs-CZ" sz="2400" b="1" dirty="0"/>
              <a:t>- ASISTENTSKÁ PRAXE </a:t>
            </a:r>
            <a:r>
              <a:rPr lang="cs-CZ" sz="2400" b="1" dirty="0" smtClean="0"/>
              <a:t>-</a:t>
            </a:r>
            <a:endParaRPr lang="cs-CZ" sz="2400" dirty="0"/>
          </a:p>
          <a:p>
            <a:r>
              <a:rPr lang="cs-CZ" sz="2400" b="1" dirty="0" smtClean="0"/>
              <a:t>12. 12. </a:t>
            </a:r>
            <a:r>
              <a:rPr lang="cs-CZ" sz="2400" b="1" dirty="0"/>
              <a:t>2018 </a:t>
            </a:r>
            <a:r>
              <a:rPr lang="cs-CZ" sz="2400" dirty="0"/>
              <a:t>– </a:t>
            </a:r>
            <a:r>
              <a:rPr lang="cs-CZ" sz="2400" u="sng" dirty="0"/>
              <a:t>prezenční setkání</a:t>
            </a:r>
            <a:r>
              <a:rPr lang="cs-CZ" sz="2400" dirty="0"/>
              <a:t> </a:t>
            </a:r>
            <a:r>
              <a:rPr lang="cs-CZ" sz="2400" dirty="0" smtClean="0"/>
              <a:t>– závěrečné setkání s promítáním filmu Malá a besedou s režisérkou</a:t>
            </a:r>
          </a:p>
          <a:p>
            <a:r>
              <a:rPr lang="cs-CZ" sz="2400" b="1" dirty="0"/>
              <a:t>- ASISTENTSKÁ PRAXE </a:t>
            </a:r>
            <a:r>
              <a:rPr lang="cs-CZ" sz="2400" b="1" dirty="0" smtClean="0"/>
              <a:t>-</a:t>
            </a:r>
            <a:endParaRPr lang="cs-CZ" sz="2400" dirty="0"/>
          </a:p>
          <a:p>
            <a:r>
              <a:rPr lang="cs-CZ" sz="2400" b="1" dirty="0" smtClean="0"/>
              <a:t>10. 2. 2019 – </a:t>
            </a:r>
            <a:r>
              <a:rPr lang="cs-CZ" sz="2400" b="1" dirty="0" err="1" smtClean="0"/>
              <a:t>deadline</a:t>
            </a:r>
            <a:r>
              <a:rPr lang="cs-CZ" sz="2400" b="1" dirty="0" smtClean="0"/>
              <a:t> </a:t>
            </a:r>
            <a:r>
              <a:rPr lang="cs-CZ" sz="2400" dirty="0" smtClean="0"/>
              <a:t>pro splnění úkolů v </a:t>
            </a:r>
            <a:r>
              <a:rPr lang="cs-CZ" sz="2400" dirty="0" err="1" smtClean="0"/>
              <a:t>Moodle</a:t>
            </a:r>
            <a:r>
              <a:rPr lang="cs-CZ" sz="2400" dirty="0" smtClean="0"/>
              <a:t>, zápis zápočtů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8424936" cy="792088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600" dirty="0" smtClean="0">
                <a:effectLst/>
              </a:rPr>
              <a:t>HARMONOGRAM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4797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70500" cy="6858000"/>
          </a:xfrm>
          <a:prstGeom prst="rect">
            <a:avLst/>
          </a:prstGeom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700808"/>
            <a:ext cx="7632848" cy="4338503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US" sz="3200" u="sng" dirty="0" err="1"/>
              <a:t>m</a:t>
            </a:r>
            <a:r>
              <a:rPr lang="en-US" sz="3200" u="sng" dirty="0" err="1" smtClean="0"/>
              <a:t>ožnost</a:t>
            </a:r>
            <a:r>
              <a:rPr lang="en-US" sz="3200" dirty="0" smtClean="0"/>
              <a:t> </a:t>
            </a:r>
            <a:r>
              <a:rPr lang="mr-IN" sz="3200" dirty="0" smtClean="0"/>
              <a:t>–</a:t>
            </a:r>
            <a:r>
              <a:rPr lang="en-US" sz="3200" dirty="0" smtClean="0"/>
              <a:t> </a:t>
            </a:r>
            <a:r>
              <a:rPr lang="en-US" sz="3200" dirty="0" err="1" smtClean="0"/>
              <a:t>škola</a:t>
            </a:r>
            <a:r>
              <a:rPr lang="en-US" sz="3200" dirty="0" smtClean="0"/>
              <a:t>,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které</a:t>
            </a:r>
            <a:r>
              <a:rPr lang="en-US" sz="3200" dirty="0" smtClean="0"/>
              <a:t> </a:t>
            </a:r>
            <a:r>
              <a:rPr lang="en-US" sz="3200" dirty="0" err="1" smtClean="0"/>
              <a:t>učíte</a:t>
            </a:r>
            <a:endParaRPr lang="en-US" sz="3200" dirty="0" smtClean="0"/>
          </a:p>
          <a:p>
            <a:pPr marL="514350" indent="-514350">
              <a:buAutoNum type="arabicPeriod"/>
            </a:pPr>
            <a:r>
              <a:rPr lang="en-US" sz="3200" u="sng" dirty="0" err="1" smtClean="0"/>
              <a:t>možnost</a:t>
            </a:r>
            <a:r>
              <a:rPr lang="en-US" sz="3200" dirty="0" smtClean="0"/>
              <a:t> </a:t>
            </a:r>
            <a:r>
              <a:rPr lang="en-US" sz="3200" dirty="0"/>
              <a:t>- </a:t>
            </a:r>
            <a:r>
              <a:rPr lang="en-US" sz="3200" dirty="0" err="1"/>
              <a:t>Vámi</a:t>
            </a:r>
            <a:r>
              <a:rPr lang="en-US" sz="3200" dirty="0"/>
              <a:t> </a:t>
            </a:r>
            <a:r>
              <a:rPr lang="en-US" sz="3200" dirty="0" err="1"/>
              <a:t>vybraná</a:t>
            </a:r>
            <a:r>
              <a:rPr lang="en-US" sz="3200" dirty="0"/>
              <a:t> </a:t>
            </a:r>
            <a:r>
              <a:rPr lang="en-US" sz="3200" dirty="0" err="1"/>
              <a:t>škola</a:t>
            </a:r>
            <a:r>
              <a:rPr lang="en-US" sz="3200" dirty="0"/>
              <a:t>, se </a:t>
            </a:r>
            <a:r>
              <a:rPr lang="en-US" sz="3200" dirty="0" smtClean="0"/>
              <a:t>			</a:t>
            </a:r>
            <a:r>
              <a:rPr lang="en-US" sz="3200" dirty="0" err="1" smtClean="0"/>
              <a:t>kterou</a:t>
            </a:r>
            <a:r>
              <a:rPr lang="en-US" sz="3200" dirty="0" smtClean="0"/>
              <a:t> </a:t>
            </a:r>
            <a:r>
              <a:rPr lang="en-US" sz="3200" dirty="0"/>
              <a:t>se </a:t>
            </a:r>
            <a:r>
              <a:rPr lang="en-US" sz="3200" dirty="0" err="1"/>
              <a:t>dokážete</a:t>
            </a:r>
            <a:r>
              <a:rPr lang="en-US" sz="3200" dirty="0"/>
              <a:t> </a:t>
            </a:r>
            <a:r>
              <a:rPr lang="en-US" sz="3200" dirty="0" smtClean="0"/>
              <a:t>				</a:t>
            </a:r>
            <a:r>
              <a:rPr lang="en-US" sz="3200" dirty="0" err="1" smtClean="0"/>
              <a:t>domluvit</a:t>
            </a:r>
            <a:r>
              <a:rPr lang="en-US" sz="3200" dirty="0" smtClean="0"/>
              <a:t> </a:t>
            </a:r>
            <a:r>
              <a:rPr lang="en-US" sz="3200" dirty="0"/>
              <a:t>/</a:t>
            </a:r>
            <a:r>
              <a:rPr lang="en-US" sz="3200" dirty="0" err="1"/>
              <a:t>například</a:t>
            </a:r>
            <a:r>
              <a:rPr lang="en-US" sz="3200" dirty="0"/>
              <a:t> </a:t>
            </a:r>
            <a:r>
              <a:rPr lang="en-US" sz="3200" dirty="0" smtClean="0"/>
              <a:t>v </a:t>
            </a:r>
            <a:r>
              <a:rPr lang="en-US" sz="3200" dirty="0" err="1" smtClean="0"/>
              <a:t>blízkosti</a:t>
            </a:r>
            <a:r>
              <a:rPr lang="en-US" sz="3200" dirty="0" smtClean="0"/>
              <a:t> </a:t>
            </a:r>
            <a:r>
              <a:rPr lang="en-US" sz="3200" dirty="0" err="1"/>
              <a:t>Vašeho</a:t>
            </a:r>
            <a:r>
              <a:rPr lang="en-US" sz="3200" dirty="0"/>
              <a:t> </a:t>
            </a:r>
            <a:r>
              <a:rPr lang="en-US" sz="3200" dirty="0" err="1" smtClean="0"/>
              <a:t>bydliště</a:t>
            </a:r>
            <a:r>
              <a:rPr lang="en-US" sz="3200" dirty="0" smtClean="0"/>
              <a:t>/</a:t>
            </a:r>
            <a:endParaRPr lang="cs-CZ" sz="3200" dirty="0"/>
          </a:p>
          <a:p>
            <a:pPr marL="514350" indent="-514350">
              <a:buAutoNum type="arabicPeriod"/>
            </a:pPr>
            <a:r>
              <a:rPr lang="en-US" sz="3200" u="sng" dirty="0" err="1" smtClean="0"/>
              <a:t>možnost</a:t>
            </a:r>
            <a:r>
              <a:rPr lang="en-US" sz="3200" dirty="0" smtClean="0"/>
              <a:t> </a:t>
            </a:r>
            <a:r>
              <a:rPr lang="en-US" sz="3200" dirty="0"/>
              <a:t>- </a:t>
            </a:r>
            <a:r>
              <a:rPr lang="en-US" sz="3200" dirty="0" err="1"/>
              <a:t>škola</a:t>
            </a:r>
            <a:r>
              <a:rPr lang="en-US" sz="3200" dirty="0"/>
              <a:t>,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které</a:t>
            </a:r>
            <a:r>
              <a:rPr lang="en-US" sz="3200" dirty="0"/>
              <a:t> </a:t>
            </a:r>
            <a:r>
              <a:rPr lang="en-US" sz="3200" dirty="0" err="1"/>
              <a:t>plníte</a:t>
            </a:r>
            <a:r>
              <a:rPr lang="en-US" sz="3200" dirty="0"/>
              <a:t> </a:t>
            </a:r>
            <a:r>
              <a:rPr lang="en-US" sz="3200" dirty="0" err="1"/>
              <a:t>již</a:t>
            </a:r>
            <a:r>
              <a:rPr lang="en-US" sz="3200" dirty="0"/>
              <a:t> </a:t>
            </a:r>
            <a:r>
              <a:rPr lang="en-US" sz="3200" dirty="0" err="1"/>
              <a:t>jiné</a:t>
            </a:r>
            <a:r>
              <a:rPr lang="en-US" sz="3200" dirty="0"/>
              <a:t> </a:t>
            </a:r>
            <a:r>
              <a:rPr lang="en-US" sz="3200" dirty="0" err="1" smtClean="0"/>
              <a:t>praxe</a:t>
            </a:r>
            <a:r>
              <a:rPr lang="en-US" sz="3200" dirty="0" smtClean="0"/>
              <a:t> (</a:t>
            </a:r>
            <a:r>
              <a:rPr lang="en-US" sz="3200" dirty="0" err="1" smtClean="0"/>
              <a:t>souvislá</a:t>
            </a:r>
            <a:r>
              <a:rPr lang="en-US" sz="3200" dirty="0" smtClean="0"/>
              <a:t>, </a:t>
            </a:r>
            <a:r>
              <a:rPr lang="en-US" sz="3200" dirty="0" err="1" smtClean="0"/>
              <a:t>průběžná</a:t>
            </a:r>
            <a:r>
              <a:rPr lang="en-US" sz="3200" dirty="0" smtClean="0"/>
              <a:t> </a:t>
            </a:r>
            <a:r>
              <a:rPr lang="en-US" sz="3200" dirty="0" err="1" smtClean="0"/>
              <a:t>praktika</a:t>
            </a:r>
            <a:r>
              <a:rPr lang="en-US" sz="3200" dirty="0" smtClean="0"/>
              <a:t>)</a:t>
            </a:r>
            <a:endParaRPr lang="cs-CZ" sz="3200" dirty="0"/>
          </a:p>
          <a:p>
            <a:pPr marL="514350" indent="-514350">
              <a:buAutoNum type="arabicPeriod"/>
            </a:pPr>
            <a:r>
              <a:rPr lang="en-US" sz="3200" u="sng" dirty="0" err="1" smtClean="0"/>
              <a:t>možnost</a:t>
            </a:r>
            <a:r>
              <a:rPr lang="en-US" sz="3200" dirty="0" smtClean="0"/>
              <a:t> </a:t>
            </a:r>
            <a:r>
              <a:rPr lang="en-US" sz="3200" dirty="0"/>
              <a:t>- </a:t>
            </a:r>
            <a:r>
              <a:rPr lang="en-US" sz="3200" dirty="0" err="1"/>
              <a:t>mnou</a:t>
            </a:r>
            <a:r>
              <a:rPr lang="en-US" sz="3200" dirty="0"/>
              <a:t> </a:t>
            </a:r>
            <a:r>
              <a:rPr lang="en-US" sz="3200" dirty="0" err="1"/>
              <a:t>předjednaná</a:t>
            </a:r>
            <a:r>
              <a:rPr lang="en-US" sz="3200" dirty="0"/>
              <a:t> </a:t>
            </a:r>
            <a:r>
              <a:rPr lang="en-US" sz="3200" dirty="0" err="1" smtClean="0"/>
              <a:t>škola</a:t>
            </a:r>
            <a:endParaRPr lang="en-US" sz="3200" dirty="0" smtClean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8424936" cy="1080120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600" dirty="0" smtClean="0">
                <a:effectLst/>
              </a:rPr>
              <a:t>ASISTENTSKÁ PRAXE – VÝBĚR ŠKOLY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4797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70500" cy="6858000"/>
          </a:xfrm>
          <a:prstGeom prst="rect">
            <a:avLst/>
          </a:prstGeom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1412776"/>
            <a:ext cx="7416824" cy="4968552"/>
          </a:xfrm>
        </p:spPr>
        <p:txBody>
          <a:bodyPr>
            <a:normAutofit fontScale="40000" lnSpcReduction="20000"/>
          </a:bodyPr>
          <a:lstStyle/>
          <a:p>
            <a:r>
              <a:rPr lang="cs-CZ" sz="2400" b="1" u="sng" dirty="0"/>
              <a:t>Literatura</a:t>
            </a:r>
            <a:endParaRPr lang="cs-CZ" sz="2400" dirty="0"/>
          </a:p>
          <a:p>
            <a:r>
              <a:rPr lang="cs-CZ" sz="2400" b="1" dirty="0"/>
              <a:t>povinná:</a:t>
            </a:r>
            <a:endParaRPr lang="cs-CZ" sz="2400" dirty="0"/>
          </a:p>
          <a:p>
            <a:pPr lvl="0"/>
            <a:r>
              <a:rPr lang="cs-CZ" sz="2400" dirty="0"/>
              <a:t>Kolektiv autorů. Vzdělávání a začleňování žáků s odlišným mateřským jazykem. Systémová doporučení. Praha: META, o.p.s., 2014. (dostupné zde: http://meta-</a:t>
            </a:r>
            <a:r>
              <a:rPr lang="cs-CZ" sz="2400" dirty="0" err="1"/>
              <a:t>ops.cz</a:t>
            </a:r>
            <a:r>
              <a:rPr lang="cs-CZ" sz="2400" dirty="0"/>
              <a:t>/</a:t>
            </a:r>
            <a:r>
              <a:rPr lang="cs-CZ" sz="2400" dirty="0" err="1"/>
              <a:t>sites</a:t>
            </a:r>
            <a:r>
              <a:rPr lang="cs-CZ" sz="2400" dirty="0"/>
              <a:t>/default/</a:t>
            </a:r>
            <a:r>
              <a:rPr lang="cs-CZ" sz="2400" dirty="0" err="1"/>
              <a:t>files</a:t>
            </a:r>
            <a:r>
              <a:rPr lang="cs-CZ" sz="2400" dirty="0"/>
              <a:t>/pp_blok_web_final_1.pdf)</a:t>
            </a:r>
          </a:p>
          <a:p>
            <a:pPr lvl="0"/>
            <a:r>
              <a:rPr lang="cs-CZ" sz="2400" dirty="0" err="1"/>
              <a:t>www.inkluzivniskola.cz</a:t>
            </a:r>
            <a:endParaRPr lang="cs-CZ" sz="2400" dirty="0"/>
          </a:p>
          <a:p>
            <a:pPr lvl="0"/>
            <a:r>
              <a:rPr lang="en-US" sz="2400" dirty="0"/>
              <a:t>KARGEROVÁ, Jana, HORÁČKOVÁ, Klára a Jana STARÁ. </a:t>
            </a:r>
            <a:r>
              <a:rPr lang="en-US" sz="2400" i="1" dirty="0" err="1"/>
              <a:t>Metodika</a:t>
            </a:r>
            <a:r>
              <a:rPr lang="en-US" sz="2400" i="1" dirty="0"/>
              <a:t> </a:t>
            </a:r>
            <a:r>
              <a:rPr lang="en-US" sz="2400" i="1" dirty="0" err="1"/>
              <a:t>práce</a:t>
            </a:r>
            <a:r>
              <a:rPr lang="en-US" sz="2400" i="1" dirty="0"/>
              <a:t> </a:t>
            </a:r>
            <a:r>
              <a:rPr lang="en-US" sz="2400" i="1" dirty="0" err="1"/>
              <a:t>asistenta</a:t>
            </a:r>
            <a:r>
              <a:rPr lang="en-US" sz="2400" i="1" dirty="0"/>
              <a:t> </a:t>
            </a:r>
            <a:r>
              <a:rPr lang="en-US" sz="2400" i="1" dirty="0" err="1"/>
              <a:t>pedagoga</a:t>
            </a:r>
            <a:r>
              <a:rPr lang="en-US" sz="2400" i="1" dirty="0"/>
              <a:t> </a:t>
            </a:r>
            <a:r>
              <a:rPr lang="en-US" sz="2400" i="1" dirty="0" err="1"/>
              <a:t>při</a:t>
            </a:r>
            <a:r>
              <a:rPr lang="en-US" sz="2400" i="1" dirty="0"/>
              <a:t> </a:t>
            </a:r>
            <a:r>
              <a:rPr lang="en-US" sz="2400" i="1" dirty="0" err="1"/>
              <a:t>aplikaci</a:t>
            </a:r>
            <a:r>
              <a:rPr lang="en-US" sz="2400" i="1" dirty="0"/>
              <a:t> </a:t>
            </a:r>
            <a:r>
              <a:rPr lang="en-US" sz="2400" i="1" dirty="0" err="1"/>
              <a:t>podpůrných</a:t>
            </a:r>
            <a:r>
              <a:rPr lang="en-US" sz="2400" i="1" dirty="0"/>
              <a:t> </a:t>
            </a:r>
            <a:r>
              <a:rPr lang="en-US" sz="2400" i="1" dirty="0" err="1"/>
              <a:t>opatření</a:t>
            </a:r>
            <a:r>
              <a:rPr lang="en-US" sz="2400" i="1" dirty="0"/>
              <a:t> u </a:t>
            </a:r>
            <a:r>
              <a:rPr lang="en-US" sz="2400" i="1" dirty="0" err="1"/>
              <a:t>žáků</a:t>
            </a:r>
            <a:r>
              <a:rPr lang="en-US" sz="2400" i="1" dirty="0"/>
              <a:t> z </a:t>
            </a:r>
            <a:r>
              <a:rPr lang="en-US" sz="2400" i="1" dirty="0" err="1"/>
              <a:t>důvodu</a:t>
            </a:r>
            <a:r>
              <a:rPr lang="en-US" sz="2400" i="1" dirty="0"/>
              <a:t> </a:t>
            </a:r>
            <a:r>
              <a:rPr lang="en-US" sz="2400" i="1" dirty="0" err="1"/>
              <a:t>sociálního</a:t>
            </a:r>
            <a:r>
              <a:rPr lang="en-US" sz="2400" i="1" dirty="0"/>
              <a:t> </a:t>
            </a:r>
            <a:r>
              <a:rPr lang="en-US" sz="2400" i="1" dirty="0" err="1"/>
              <a:t>znevýhodnění</a:t>
            </a:r>
            <a:r>
              <a:rPr lang="en-US" sz="2400" i="1" dirty="0"/>
              <a:t>: </a:t>
            </a:r>
            <a:r>
              <a:rPr lang="en-US" sz="2400" i="1" dirty="0" err="1"/>
              <a:t>první</a:t>
            </a:r>
            <a:r>
              <a:rPr lang="en-US" sz="2400" i="1" dirty="0"/>
              <a:t> </a:t>
            </a:r>
            <a:r>
              <a:rPr lang="en-US" sz="2400" i="1" dirty="0" err="1"/>
              <a:t>stupeň</a:t>
            </a:r>
            <a:r>
              <a:rPr lang="en-US" sz="2400" i="1" dirty="0"/>
              <a:t> ZŠ</a:t>
            </a:r>
            <a:r>
              <a:rPr lang="en-US" sz="2400" dirty="0"/>
              <a:t>. 1. </a:t>
            </a:r>
            <a:r>
              <a:rPr lang="en-US" sz="2400" dirty="0" err="1"/>
              <a:t>vydání</a:t>
            </a:r>
            <a:r>
              <a:rPr lang="en-US" sz="2400" dirty="0"/>
              <a:t>. Olomouc: </a:t>
            </a:r>
            <a:r>
              <a:rPr lang="en-US" sz="2400" dirty="0" err="1"/>
              <a:t>Univerzita</a:t>
            </a:r>
            <a:r>
              <a:rPr lang="en-US" sz="2400" dirty="0"/>
              <a:t> </a:t>
            </a:r>
            <a:r>
              <a:rPr lang="en-US" sz="2400" dirty="0" err="1"/>
              <a:t>Palackého</a:t>
            </a:r>
            <a:r>
              <a:rPr lang="en-US" sz="2400" dirty="0"/>
              <a:t> v </a:t>
            </a:r>
            <a:r>
              <a:rPr lang="en-US" sz="2400" dirty="0" err="1"/>
              <a:t>Olomouci</a:t>
            </a:r>
            <a:r>
              <a:rPr lang="en-US" sz="2400" dirty="0"/>
              <a:t>, 2015, 143 </a:t>
            </a:r>
            <a:r>
              <a:rPr lang="en-US" sz="2400" dirty="0" err="1"/>
              <a:t>stran</a:t>
            </a:r>
            <a:r>
              <a:rPr lang="en-US" sz="2400" dirty="0"/>
              <a:t>. ISBN 978-80-244-4499-4. (</a:t>
            </a:r>
            <a:r>
              <a:rPr lang="en-US" sz="2400" dirty="0" err="1"/>
              <a:t>dostupné</a:t>
            </a:r>
            <a:r>
              <a:rPr lang="en-US" sz="2400" dirty="0"/>
              <a:t> </a:t>
            </a:r>
            <a:r>
              <a:rPr lang="en-US" sz="2400" dirty="0" err="1"/>
              <a:t>také</a:t>
            </a:r>
            <a:r>
              <a:rPr lang="en-US" sz="2400" dirty="0"/>
              <a:t> </a:t>
            </a:r>
            <a:r>
              <a:rPr lang="en-US" sz="2400" dirty="0" err="1"/>
              <a:t>zde</a:t>
            </a:r>
            <a:r>
              <a:rPr lang="en-US" sz="2400" dirty="0"/>
              <a:t>: http://</a:t>
            </a:r>
            <a:r>
              <a:rPr lang="en-US" sz="2400" dirty="0" err="1"/>
              <a:t>inkluze.upol.cz</a:t>
            </a:r>
            <a:r>
              <a:rPr lang="en-US" sz="2400" dirty="0"/>
              <a:t>/</a:t>
            </a:r>
            <a:r>
              <a:rPr lang="en-US" sz="2400" dirty="0" err="1"/>
              <a:t>ebooks</a:t>
            </a:r>
            <a:r>
              <a:rPr lang="en-US" sz="2400" dirty="0"/>
              <a:t>/metodika-szn-1st/metodika-szn-1st.pdf)</a:t>
            </a:r>
            <a:endParaRPr lang="cs-CZ" sz="2400" dirty="0"/>
          </a:p>
          <a:p>
            <a:r>
              <a:rPr lang="cs-CZ" sz="2400" b="1" dirty="0"/>
              <a:t>doporučená:</a:t>
            </a:r>
            <a:endParaRPr lang="cs-CZ" sz="2400" dirty="0"/>
          </a:p>
          <a:p>
            <a:r>
              <a:rPr lang="cs-CZ" sz="2400" dirty="0"/>
              <a:t>RADOSTNÝ, Lukáš. Žáci s odlišným mateřským jazykem v českých školách. 1. vyd. Praha: Meta - Sdružení pro příležitosti mladých migrantů, 2011, 76 s. ISBN 978-80-254-9175-1. (Dostupné také </a:t>
            </a:r>
            <a:r>
              <a:rPr lang="cs-CZ" sz="2400" dirty="0" err="1"/>
              <a:t>zde:</a:t>
            </a:r>
            <a:r>
              <a:rPr lang="cs-CZ" sz="2400" u="sng" dirty="0" err="1">
                <a:hlinkClick r:id="rId3"/>
              </a:rPr>
              <a:t>http</a:t>
            </a:r>
            <a:r>
              <a:rPr lang="cs-CZ" sz="2400" u="sng" dirty="0">
                <a:hlinkClick r:id="rId3"/>
              </a:rPr>
              <a:t>://www.inkluzivniskola.cz/sites/default/files/uploaded/zaci_s_omj_v_ceskych_skolach_0.pdf</a:t>
            </a:r>
            <a:r>
              <a:rPr lang="cs-CZ" sz="2400" dirty="0"/>
              <a:t>) </a:t>
            </a:r>
            <a:endParaRPr lang="cs-CZ" sz="2400" dirty="0" smtClean="0"/>
          </a:p>
          <a:p>
            <a:r>
              <a:rPr lang="en-US" sz="2400" dirty="0" smtClean="0"/>
              <a:t>ZELINKOVÁ</a:t>
            </a:r>
            <a:r>
              <a:rPr lang="en-US" sz="2400" dirty="0"/>
              <a:t>, Olga. </a:t>
            </a:r>
            <a:r>
              <a:rPr lang="en-US" sz="2400" i="1" dirty="0" err="1"/>
              <a:t>Pedagogická</a:t>
            </a:r>
            <a:r>
              <a:rPr lang="en-US" sz="2400" i="1" dirty="0"/>
              <a:t> </a:t>
            </a:r>
            <a:r>
              <a:rPr lang="en-US" sz="2400" i="1" dirty="0" err="1"/>
              <a:t>diagnostika</a:t>
            </a:r>
            <a:r>
              <a:rPr lang="en-US" sz="2400" i="1" dirty="0"/>
              <a:t> a </a:t>
            </a:r>
            <a:r>
              <a:rPr lang="en-US" sz="2400" i="1" dirty="0" err="1"/>
              <a:t>individuální</a:t>
            </a:r>
            <a:r>
              <a:rPr lang="en-US" sz="2400" i="1" dirty="0"/>
              <a:t> </a:t>
            </a:r>
            <a:r>
              <a:rPr lang="en-US" sz="2400" i="1" dirty="0" err="1"/>
              <a:t>vzdělávací</a:t>
            </a:r>
            <a:r>
              <a:rPr lang="en-US" sz="2400" i="1" dirty="0"/>
              <a:t> program: [</a:t>
            </a:r>
            <a:r>
              <a:rPr lang="en-US" sz="2400" i="1" dirty="0" err="1"/>
              <a:t>nástroje</a:t>
            </a:r>
            <a:r>
              <a:rPr lang="en-US" sz="2400" i="1" dirty="0"/>
              <a:t> pro </a:t>
            </a:r>
            <a:r>
              <a:rPr lang="en-US" sz="2400" i="1" dirty="0" err="1"/>
              <a:t>prevenci</a:t>
            </a:r>
            <a:r>
              <a:rPr lang="en-US" sz="2400" i="1" dirty="0"/>
              <a:t>, </a:t>
            </a:r>
            <a:r>
              <a:rPr lang="en-US" sz="2400" i="1" dirty="0" err="1"/>
              <a:t>nápravu</a:t>
            </a:r>
            <a:r>
              <a:rPr lang="en-US" sz="2400" i="1" dirty="0"/>
              <a:t> a </a:t>
            </a:r>
            <a:r>
              <a:rPr lang="en-US" sz="2400" i="1" dirty="0" err="1"/>
              <a:t>integraci</a:t>
            </a:r>
            <a:r>
              <a:rPr lang="en-US" sz="2400" i="1" dirty="0"/>
              <a:t>]</a:t>
            </a:r>
            <a:r>
              <a:rPr lang="en-US" sz="2400" dirty="0"/>
              <a:t>. </a:t>
            </a:r>
            <a:r>
              <a:rPr lang="en-US" sz="2400" dirty="0" err="1"/>
              <a:t>Vyd</a:t>
            </a:r>
            <a:r>
              <a:rPr lang="en-US" sz="2400" dirty="0"/>
              <a:t>. 3. </a:t>
            </a:r>
            <a:r>
              <a:rPr lang="en-US" sz="2400" dirty="0" err="1"/>
              <a:t>Praha</a:t>
            </a:r>
            <a:r>
              <a:rPr lang="en-US" sz="2400" dirty="0"/>
              <a:t>: </a:t>
            </a:r>
            <a:r>
              <a:rPr lang="en-US" sz="2400" dirty="0" err="1"/>
              <a:t>Portál</a:t>
            </a:r>
            <a:r>
              <a:rPr lang="en-US" sz="2400" dirty="0"/>
              <a:t>, 2011, 207 s. </a:t>
            </a:r>
            <a:r>
              <a:rPr lang="en-US" sz="2400" dirty="0" err="1"/>
              <a:t>Pedagogická</a:t>
            </a:r>
            <a:r>
              <a:rPr lang="en-US" sz="2400" dirty="0"/>
              <a:t> </a:t>
            </a:r>
            <a:r>
              <a:rPr lang="en-US" sz="2400" dirty="0" err="1"/>
              <a:t>praxe</a:t>
            </a:r>
            <a:r>
              <a:rPr lang="en-US" sz="2400" dirty="0"/>
              <a:t> (</a:t>
            </a:r>
            <a:r>
              <a:rPr lang="en-US" sz="2400" dirty="0" err="1"/>
              <a:t>Portál</a:t>
            </a:r>
            <a:r>
              <a:rPr lang="en-US" sz="2400" dirty="0"/>
              <a:t>). ISBN 978-80-262-0044-4. </a:t>
            </a:r>
            <a:endParaRPr lang="cs-CZ" sz="2400" dirty="0"/>
          </a:p>
          <a:p>
            <a:r>
              <a:rPr lang="cs-CZ" sz="2400" dirty="0"/>
              <a:t>Kolektiv autorů. </a:t>
            </a:r>
            <a:r>
              <a:rPr lang="cs-CZ" sz="2400" i="1" dirty="0"/>
              <a:t>Krok za krokem k inkluzi</a:t>
            </a:r>
            <a:r>
              <a:rPr lang="cs-CZ" sz="2400" dirty="0"/>
              <a:t>. Varianty, Člověk v tísni, o. p. s.,  Praha 2010 (ke stažení zde: http://</a:t>
            </a:r>
            <a:r>
              <a:rPr lang="cs-CZ" sz="2400" dirty="0" err="1"/>
              <a:t>www.varianty.cz</a:t>
            </a:r>
            <a:r>
              <a:rPr lang="cs-CZ" sz="2400" dirty="0"/>
              <a:t>/</a:t>
            </a:r>
            <a:r>
              <a:rPr lang="cs-CZ" sz="2400" dirty="0" err="1"/>
              <a:t>download</a:t>
            </a:r>
            <a:r>
              <a:rPr lang="cs-CZ" sz="2400" dirty="0"/>
              <a:t>/</a:t>
            </a:r>
            <a:r>
              <a:rPr lang="cs-CZ" sz="2400" dirty="0" err="1"/>
              <a:t>pdf</a:t>
            </a:r>
            <a:r>
              <a:rPr lang="cs-CZ" sz="2400" dirty="0"/>
              <a:t>/pdfs_84.pdf)</a:t>
            </a:r>
          </a:p>
          <a:p>
            <a:r>
              <a:rPr lang="en-US" sz="2400" dirty="0"/>
              <a:t>KOSTELECKÁ, </a:t>
            </a:r>
            <a:r>
              <a:rPr lang="en-US" sz="2400" dirty="0" err="1"/>
              <a:t>Yvona</a:t>
            </a:r>
            <a:r>
              <a:rPr lang="en-US" sz="2400" dirty="0"/>
              <a:t>. </a:t>
            </a:r>
            <a:r>
              <a:rPr lang="en-US" sz="2400" i="1" dirty="0" err="1"/>
              <a:t>Žáci-cizinci</a:t>
            </a:r>
            <a:r>
              <a:rPr lang="en-US" sz="2400" i="1" dirty="0"/>
              <a:t> v </a:t>
            </a:r>
            <a:r>
              <a:rPr lang="en-US" sz="2400" i="1" dirty="0" err="1"/>
              <a:t>základních</a:t>
            </a:r>
            <a:r>
              <a:rPr lang="en-US" sz="2400" i="1" dirty="0"/>
              <a:t> </a:t>
            </a:r>
            <a:r>
              <a:rPr lang="en-US" sz="2400" i="1" dirty="0" err="1"/>
              <a:t>školách</a:t>
            </a:r>
            <a:r>
              <a:rPr lang="en-US" sz="2400" i="1" dirty="0"/>
              <a:t>: </a:t>
            </a:r>
            <a:r>
              <a:rPr lang="en-US" sz="2400" i="1" dirty="0" err="1"/>
              <a:t>fakta</a:t>
            </a:r>
            <a:r>
              <a:rPr lang="en-US" sz="2400" i="1" dirty="0"/>
              <a:t>, </a:t>
            </a:r>
            <a:r>
              <a:rPr lang="en-US" sz="2400" i="1" dirty="0" err="1"/>
              <a:t>analýzy</a:t>
            </a:r>
            <a:r>
              <a:rPr lang="en-US" sz="2400" i="1" dirty="0"/>
              <a:t>, </a:t>
            </a:r>
            <a:r>
              <a:rPr lang="en-US" sz="2400" i="1" dirty="0" err="1"/>
              <a:t>diagnostika</a:t>
            </a:r>
            <a:r>
              <a:rPr lang="en-US" sz="2400" dirty="0"/>
              <a:t>. </a:t>
            </a:r>
            <a:r>
              <a:rPr lang="en-US" sz="2400" dirty="0" err="1"/>
              <a:t>Praha</a:t>
            </a:r>
            <a:r>
              <a:rPr lang="en-US" sz="2400" dirty="0"/>
              <a:t>: </a:t>
            </a:r>
            <a:r>
              <a:rPr lang="en-US" sz="2400" dirty="0" err="1"/>
              <a:t>Univerzita</a:t>
            </a:r>
            <a:r>
              <a:rPr lang="en-US" sz="2400" dirty="0"/>
              <a:t> </a:t>
            </a:r>
            <a:r>
              <a:rPr lang="en-US" sz="2400" dirty="0" err="1"/>
              <a:t>Karlova</a:t>
            </a:r>
            <a:r>
              <a:rPr lang="en-US" sz="2400" dirty="0"/>
              <a:t> v </a:t>
            </a:r>
            <a:r>
              <a:rPr lang="en-US" sz="2400" dirty="0" err="1"/>
              <a:t>Praze</a:t>
            </a:r>
            <a:r>
              <a:rPr lang="en-US" sz="2400" dirty="0"/>
              <a:t>, </a:t>
            </a:r>
            <a:r>
              <a:rPr lang="en-US" sz="2400" dirty="0" err="1"/>
              <a:t>Pedagogická</a:t>
            </a:r>
            <a:r>
              <a:rPr lang="en-US" sz="2400" dirty="0"/>
              <a:t> </a:t>
            </a:r>
            <a:r>
              <a:rPr lang="en-US" sz="2400" dirty="0" err="1"/>
              <a:t>fakulta</a:t>
            </a:r>
            <a:r>
              <a:rPr lang="en-US" sz="2400" dirty="0"/>
              <a:t>, 2013, 179 s. ISBN 978-80-7290-630-7.</a:t>
            </a:r>
            <a:endParaRPr lang="cs-CZ" sz="2400" dirty="0"/>
          </a:p>
          <a:p>
            <a:r>
              <a:rPr lang="en-US" sz="2400" dirty="0"/>
              <a:t>MOREE, Dana. </a:t>
            </a:r>
            <a:r>
              <a:rPr lang="en-US" sz="2400" i="1" dirty="0" err="1"/>
              <a:t>Než</a:t>
            </a:r>
            <a:r>
              <a:rPr lang="en-US" sz="2400" i="1" dirty="0"/>
              <a:t> </a:t>
            </a:r>
            <a:r>
              <a:rPr lang="en-US" sz="2400" i="1" dirty="0" err="1"/>
              <a:t>začneme</a:t>
            </a:r>
            <a:r>
              <a:rPr lang="en-US" sz="2400" i="1" dirty="0"/>
              <a:t> s </a:t>
            </a:r>
            <a:r>
              <a:rPr lang="en-US" sz="2400" i="1" dirty="0" err="1"/>
              <a:t>multikulturní</a:t>
            </a:r>
            <a:r>
              <a:rPr lang="en-US" sz="2400" i="1" dirty="0"/>
              <a:t> </a:t>
            </a:r>
            <a:r>
              <a:rPr lang="en-US" sz="2400" i="1" dirty="0" err="1"/>
              <a:t>výchovou</a:t>
            </a:r>
            <a:r>
              <a:rPr lang="en-US" sz="2400" i="1" dirty="0"/>
              <a:t>: od </a:t>
            </a:r>
            <a:r>
              <a:rPr lang="en-US" sz="2400" i="1" dirty="0" err="1"/>
              <a:t>skupinových</a:t>
            </a:r>
            <a:r>
              <a:rPr lang="en-US" sz="2400" i="1" dirty="0"/>
              <a:t> </a:t>
            </a:r>
            <a:r>
              <a:rPr lang="en-US" sz="2400" i="1" dirty="0" err="1"/>
              <a:t>konceptů</a:t>
            </a:r>
            <a:r>
              <a:rPr lang="en-US" sz="2400" i="1" dirty="0"/>
              <a:t> k </a:t>
            </a:r>
            <a:r>
              <a:rPr lang="en-US" sz="2400" i="1" dirty="0" err="1"/>
              <a:t>osobnostnímu</a:t>
            </a:r>
            <a:r>
              <a:rPr lang="en-US" sz="2400" i="1" dirty="0"/>
              <a:t> </a:t>
            </a:r>
            <a:r>
              <a:rPr lang="en-US" sz="2400" i="1" dirty="0" err="1"/>
              <a:t>přístupu</a:t>
            </a:r>
            <a:r>
              <a:rPr lang="en-US" sz="2400" i="1" dirty="0"/>
              <a:t>.</a:t>
            </a:r>
            <a:r>
              <a:rPr lang="en-US" sz="2400" dirty="0"/>
              <a:t> 1st ed. </a:t>
            </a:r>
            <a:r>
              <a:rPr lang="en-US" sz="2400" dirty="0" err="1"/>
              <a:t>Praha</a:t>
            </a:r>
            <a:r>
              <a:rPr lang="en-US" sz="2400" dirty="0"/>
              <a:t>: </a:t>
            </a:r>
            <a:r>
              <a:rPr lang="en-US" sz="2400" dirty="0" err="1"/>
              <a:t>Člověk</a:t>
            </a:r>
            <a:r>
              <a:rPr lang="en-US" sz="2400" dirty="0"/>
              <a:t> v </a:t>
            </a:r>
            <a:r>
              <a:rPr lang="en-US" sz="2400" dirty="0" err="1"/>
              <a:t>tísni</a:t>
            </a:r>
            <a:r>
              <a:rPr lang="en-US" sz="2400" dirty="0"/>
              <a:t>, 2008, 110 s. ISBN 978-80-86961-61-3. (</a:t>
            </a:r>
            <a:r>
              <a:rPr lang="en-US" sz="2400" dirty="0" err="1"/>
              <a:t>dostupné</a:t>
            </a:r>
            <a:r>
              <a:rPr lang="en-US" sz="2400" dirty="0"/>
              <a:t> </a:t>
            </a:r>
            <a:r>
              <a:rPr lang="en-US" sz="2400" dirty="0" err="1"/>
              <a:t>zde</a:t>
            </a:r>
            <a:r>
              <a:rPr lang="en-US" sz="2400" dirty="0"/>
              <a:t>: http://</a:t>
            </a:r>
            <a:r>
              <a:rPr lang="en-US" sz="2400" dirty="0" err="1"/>
              <a:t>www.mezikulturnidialog.cz</a:t>
            </a:r>
            <a:r>
              <a:rPr lang="en-US" sz="2400" dirty="0"/>
              <a:t>/res/data/011/001326.pdf)</a:t>
            </a:r>
            <a:endParaRPr lang="cs-CZ" sz="2400" dirty="0"/>
          </a:p>
          <a:p>
            <a:r>
              <a:rPr lang="en-US" sz="2400" dirty="0"/>
              <a:t>GIBBONS, Pauline. Scaffolding language, scaffolding learning: teaching second language learners in the mainstream classroom. Portsmouth, NH: Heinemann, c2002, ix, 165 p. ISBN 03-250-0366-1.</a:t>
            </a:r>
            <a:endParaRPr lang="cs-CZ" sz="2400" dirty="0"/>
          </a:p>
          <a:p>
            <a:r>
              <a:rPr lang="en-US" sz="2400" dirty="0"/>
              <a:t>ŠINDELÁŘOVÁ, </a:t>
            </a:r>
            <a:r>
              <a:rPr lang="en-US" sz="2400" dirty="0" err="1"/>
              <a:t>Jaromíra</a:t>
            </a:r>
            <a:r>
              <a:rPr lang="en-US" sz="2400" dirty="0"/>
              <a:t> a </a:t>
            </a:r>
            <a:r>
              <a:rPr lang="en-US" sz="2400" dirty="0" err="1"/>
              <a:t>Svatava</a:t>
            </a:r>
            <a:r>
              <a:rPr lang="en-US" sz="2400" dirty="0"/>
              <a:t> ŠKODOVÁ. </a:t>
            </a:r>
            <a:r>
              <a:rPr lang="en-US" sz="2400" i="1" dirty="0" err="1"/>
              <a:t>Metodika</a:t>
            </a:r>
            <a:r>
              <a:rPr lang="en-US" sz="2400" i="1" dirty="0"/>
              <a:t> </a:t>
            </a:r>
            <a:r>
              <a:rPr lang="en-US" sz="2400" i="1" dirty="0" err="1"/>
              <a:t>práce</a:t>
            </a:r>
            <a:r>
              <a:rPr lang="en-US" sz="2400" i="1" dirty="0"/>
              <a:t> s </a:t>
            </a:r>
            <a:r>
              <a:rPr lang="en-US" sz="2400" i="1" dirty="0" err="1"/>
              <a:t>žáky-cizinci</a:t>
            </a:r>
            <a:r>
              <a:rPr lang="en-US" sz="2400" i="1" dirty="0"/>
              <a:t> v </a:t>
            </a:r>
            <a:r>
              <a:rPr lang="en-US" sz="2400" i="1" dirty="0" err="1"/>
              <a:t>základní</a:t>
            </a:r>
            <a:r>
              <a:rPr lang="en-US" sz="2400" i="1" dirty="0"/>
              <a:t> </a:t>
            </a:r>
            <a:r>
              <a:rPr lang="en-US" sz="2400" i="1" dirty="0" err="1"/>
              <a:t>škole</a:t>
            </a:r>
            <a:r>
              <a:rPr lang="en-US" sz="2400" dirty="0"/>
              <a:t>. </a:t>
            </a:r>
            <a:r>
              <a:rPr lang="en-US" sz="2400" dirty="0" err="1"/>
              <a:t>Praha</a:t>
            </a:r>
            <a:r>
              <a:rPr lang="en-US" sz="2400" dirty="0"/>
              <a:t>: MŠMT, 2012. </a:t>
            </a:r>
            <a:r>
              <a:rPr lang="en-US" sz="2400" dirty="0" err="1"/>
              <a:t>Dostupné</a:t>
            </a:r>
            <a:r>
              <a:rPr lang="en-US" sz="2400" dirty="0"/>
              <a:t> </a:t>
            </a:r>
            <a:r>
              <a:rPr lang="en-US" sz="2400" dirty="0" err="1"/>
              <a:t>také</a:t>
            </a:r>
            <a:r>
              <a:rPr lang="en-US" sz="2400" dirty="0"/>
              <a:t> z: http://</a:t>
            </a:r>
            <a:r>
              <a:rPr lang="en-US" sz="2400" dirty="0" err="1"/>
              <a:t>www.msmt.cz</a:t>
            </a:r>
            <a:r>
              <a:rPr lang="en-US" sz="2400" dirty="0"/>
              <a:t>/</a:t>
            </a:r>
            <a:r>
              <a:rPr lang="en-US" sz="2400" dirty="0" err="1"/>
              <a:t>vzdelavani</a:t>
            </a:r>
            <a:r>
              <a:rPr lang="en-US" sz="2400" dirty="0"/>
              <a:t>/</a:t>
            </a:r>
            <a:r>
              <a:rPr lang="en-US" sz="2400" dirty="0" err="1"/>
              <a:t>zakladni-vzdelavani</a:t>
            </a:r>
            <a:r>
              <a:rPr lang="en-US" sz="2400" dirty="0"/>
              <a:t>/</a:t>
            </a:r>
            <a:r>
              <a:rPr lang="en-US" sz="2400" dirty="0" err="1"/>
              <a:t>metodika</a:t>
            </a:r>
            <a:r>
              <a:rPr lang="en-US" sz="2400" dirty="0"/>
              <a:t>-</a:t>
            </a:r>
            <a:r>
              <a:rPr lang="en-US" sz="2400" dirty="0" err="1"/>
              <a:t>prace</a:t>
            </a:r>
            <a:r>
              <a:rPr lang="en-US" sz="2400" dirty="0"/>
              <a:t>-s-</a:t>
            </a:r>
            <a:r>
              <a:rPr lang="en-US" sz="2400" dirty="0" err="1"/>
              <a:t>zaky</a:t>
            </a:r>
            <a:r>
              <a:rPr lang="en-US" sz="2400" dirty="0"/>
              <a:t>-</a:t>
            </a:r>
            <a:r>
              <a:rPr lang="en-US" sz="2400" dirty="0" err="1"/>
              <a:t>cizinci-na-zakladnich-skolach</a:t>
            </a:r>
            <a:endParaRPr lang="cs-CZ" sz="2400" dirty="0"/>
          </a:p>
          <a:p>
            <a:r>
              <a:rPr lang="en-US" sz="2400" dirty="0"/>
              <a:t>JARKOVSKÁ, Lucie, </a:t>
            </a:r>
            <a:r>
              <a:rPr lang="en-US" sz="2400" dirty="0" err="1"/>
              <a:t>Kateřina</a:t>
            </a:r>
            <a:r>
              <a:rPr lang="en-US" sz="2400" dirty="0"/>
              <a:t> LIŠKOVÁ, Jana OBROVSKÁ a </a:t>
            </a:r>
            <a:r>
              <a:rPr lang="en-US" sz="2400" dirty="0" err="1"/>
              <a:t>Adéla</a:t>
            </a:r>
            <a:r>
              <a:rPr lang="en-US" sz="2400" dirty="0"/>
              <a:t> SOURALOVÁ. </a:t>
            </a:r>
            <a:r>
              <a:rPr lang="en-US" sz="2400" i="1" dirty="0" err="1"/>
              <a:t>Etnická</a:t>
            </a:r>
            <a:r>
              <a:rPr lang="en-US" sz="2400" i="1" dirty="0"/>
              <a:t> </a:t>
            </a:r>
            <a:r>
              <a:rPr lang="en-US" sz="2400" i="1" dirty="0" err="1"/>
              <a:t>rozmanitost</a:t>
            </a:r>
            <a:r>
              <a:rPr lang="en-US" sz="2400" i="1" dirty="0"/>
              <a:t> </a:t>
            </a:r>
            <a:r>
              <a:rPr lang="en-US" sz="2400" i="1" dirty="0" err="1"/>
              <a:t>ve</a:t>
            </a:r>
            <a:r>
              <a:rPr lang="en-US" sz="2400" i="1" dirty="0"/>
              <a:t> </a:t>
            </a:r>
            <a:r>
              <a:rPr lang="en-US" sz="2400" i="1" dirty="0" err="1"/>
              <a:t>škole</a:t>
            </a:r>
            <a:r>
              <a:rPr lang="en-US" sz="2400" i="1" dirty="0"/>
              <a:t>: </a:t>
            </a:r>
            <a:r>
              <a:rPr lang="en-US" sz="2400" i="1" dirty="0" err="1"/>
              <a:t>stejnost</a:t>
            </a:r>
            <a:r>
              <a:rPr lang="en-US" sz="2400" i="1" dirty="0"/>
              <a:t> v </a:t>
            </a:r>
            <a:r>
              <a:rPr lang="en-US" sz="2400" i="1" dirty="0" err="1"/>
              <a:t>různosti</a:t>
            </a:r>
            <a:r>
              <a:rPr lang="en-US" sz="2400" dirty="0"/>
              <a:t>. </a:t>
            </a:r>
            <a:r>
              <a:rPr lang="en-US" sz="2400" dirty="0" err="1"/>
              <a:t>Vydání</a:t>
            </a:r>
            <a:r>
              <a:rPr lang="en-US" sz="2400" dirty="0"/>
              <a:t> </a:t>
            </a:r>
            <a:r>
              <a:rPr lang="en-US" sz="2400" dirty="0" err="1"/>
              <a:t>první</a:t>
            </a:r>
            <a:r>
              <a:rPr lang="en-US" sz="2400" dirty="0"/>
              <a:t>. </a:t>
            </a:r>
            <a:r>
              <a:rPr lang="en-US" sz="2400" dirty="0" err="1"/>
              <a:t>Praha</a:t>
            </a:r>
            <a:r>
              <a:rPr lang="en-US" sz="2400" dirty="0"/>
              <a:t>: </a:t>
            </a:r>
            <a:r>
              <a:rPr lang="en-US" sz="2400" dirty="0" err="1"/>
              <a:t>Portál</a:t>
            </a:r>
            <a:r>
              <a:rPr lang="en-US" sz="2400" dirty="0"/>
              <a:t>, 2015, 255 </a:t>
            </a:r>
            <a:r>
              <a:rPr lang="en-US" sz="2400" dirty="0" err="1"/>
              <a:t>stran</a:t>
            </a:r>
            <a:r>
              <a:rPr lang="en-US" sz="2400" dirty="0"/>
              <a:t>. ISBN 9788026207924.</a:t>
            </a:r>
            <a:endParaRPr lang="cs-CZ" sz="2400" dirty="0"/>
          </a:p>
          <a:p>
            <a:r>
              <a:rPr lang="en-US" sz="2400" dirty="0"/>
              <a:t>IGOA, Cristina. </a:t>
            </a:r>
            <a:r>
              <a:rPr lang="en-US" sz="2400" i="1" dirty="0"/>
              <a:t>The inner world of the immigrant child</a:t>
            </a:r>
            <a:r>
              <a:rPr lang="en-US" sz="2400" dirty="0"/>
              <a:t>. </a:t>
            </a:r>
            <a:r>
              <a:rPr lang="en-US" sz="2400" dirty="0" err="1"/>
              <a:t>Repr</a:t>
            </a:r>
            <a:r>
              <a:rPr lang="en-US" sz="2400" dirty="0"/>
              <a:t>. Mahwah, N.J: Lawrence Erlbaum Associates, 1995. ISBN 978-080-5880-137.</a:t>
            </a:r>
            <a:endParaRPr lang="cs-CZ" sz="2400" dirty="0"/>
          </a:p>
          <a:p>
            <a:r>
              <a:rPr lang="en-US" sz="2400" u="sng" dirty="0">
                <a:hlinkClick r:id="rId4"/>
              </a:rPr>
              <a:t>www.czechkid.cz</a:t>
            </a:r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8424936" cy="1080120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600" dirty="0" smtClean="0">
                <a:effectLst/>
              </a:rPr>
              <a:t>LITERATURA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4797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70500" cy="6858000"/>
          </a:xfrm>
          <a:prstGeom prst="rect">
            <a:avLst/>
          </a:prstGeom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2492896"/>
            <a:ext cx="7416824" cy="5490631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/>
              <a:t>Veškeré dotazy mi neváhejte pokládat!</a:t>
            </a:r>
            <a:endParaRPr lang="cs-CZ" sz="2400" dirty="0"/>
          </a:p>
          <a:p>
            <a:pPr algn="ctr"/>
            <a:r>
              <a:rPr lang="cs-CZ" sz="2400" dirty="0"/>
              <a:t>Klára Horáčková</a:t>
            </a:r>
          </a:p>
          <a:p>
            <a:pPr algn="ctr"/>
            <a:r>
              <a:rPr lang="cs-CZ" sz="2400" dirty="0"/>
              <a:t>katedra </a:t>
            </a:r>
            <a:r>
              <a:rPr lang="cs-CZ" sz="2400" dirty="0" err="1" smtClean="0"/>
              <a:t>preprimární</a:t>
            </a:r>
            <a:r>
              <a:rPr lang="cs-CZ" sz="2400" dirty="0" smtClean="0"/>
              <a:t> a primární </a:t>
            </a:r>
            <a:r>
              <a:rPr lang="cs-CZ" sz="2400" dirty="0"/>
              <a:t>pedagogiky</a:t>
            </a:r>
          </a:p>
          <a:p>
            <a:pPr algn="ctr"/>
            <a:r>
              <a:rPr lang="cs-CZ" sz="2400" dirty="0" err="1"/>
              <a:t>klara.horackova@pedf.cuni.cz</a:t>
            </a:r>
            <a:endParaRPr lang="cs-CZ" sz="2400" dirty="0"/>
          </a:p>
          <a:p>
            <a:pPr algn="ctr"/>
            <a:r>
              <a:rPr lang="cs-CZ" sz="2400" dirty="0"/>
              <a:t>606 567 </a:t>
            </a:r>
            <a:r>
              <a:rPr lang="cs-CZ" sz="2400" dirty="0" smtClean="0"/>
              <a:t>907</a:t>
            </a:r>
          </a:p>
          <a:p>
            <a:pPr algn="ctr"/>
            <a:r>
              <a:rPr lang="cs-CZ" sz="2400" dirty="0" smtClean="0">
                <a:hlinkClick r:id="rId3"/>
              </a:rPr>
              <a:t>www.facebook.com/aralk.ho</a:t>
            </a:r>
            <a:endParaRPr lang="cs-CZ" sz="2400" dirty="0" smtClean="0"/>
          </a:p>
          <a:p>
            <a:pPr algn="ctr"/>
            <a:r>
              <a:rPr lang="cs-CZ" sz="2400" dirty="0" err="1" smtClean="0">
                <a:hlinkClick r:id="rId4"/>
              </a:rPr>
              <a:t>Moodle</a:t>
            </a:r>
            <a:r>
              <a:rPr lang="cs-CZ" sz="2400" dirty="0" smtClean="0">
                <a:hlinkClick r:id="rId4"/>
              </a:rPr>
              <a:t> kurz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4797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12315</TotalTime>
  <Words>635</Words>
  <Application>Microsoft Office PowerPoint</Application>
  <PresentationFormat>Předvádění na obrazovce 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Calibri</vt:lpstr>
      <vt:lpstr>Georgia</vt:lpstr>
      <vt:lpstr>Mangal</vt:lpstr>
      <vt:lpstr>Trebuchet MS</vt:lpstr>
      <vt:lpstr>Wingdings</vt:lpstr>
      <vt:lpstr>Aerodynamika</vt:lpstr>
      <vt:lpstr>Vzdělávání žáků cizinců O01315V44  </vt:lpstr>
      <vt:lpstr>CÍL PŘEDMĚTU</vt:lpstr>
      <vt:lpstr>POŽADAVKY K ZÁPOČTU</vt:lpstr>
      <vt:lpstr>HARMONOGRAM</vt:lpstr>
      <vt:lpstr>ASISTENTSKÁ PRAXE – VÝBĚR ŠKOLY</vt:lpstr>
      <vt:lpstr>LITERATURA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VYUŽÍVÁNÍ MÉDIÍ JAKO DIDAKTICKÝCH PROSTŘEDKŮ</dc:title>
  <dc:creator>Klárka</dc:creator>
  <cp:lastModifiedBy>Horáčková Klára</cp:lastModifiedBy>
  <cp:revision>31</cp:revision>
  <cp:lastPrinted>2015-10-03T16:44:28Z</cp:lastPrinted>
  <dcterms:created xsi:type="dcterms:W3CDTF">2013-03-25T21:45:23Z</dcterms:created>
  <dcterms:modified xsi:type="dcterms:W3CDTF">2018-10-16T13:06:15Z</dcterms:modified>
</cp:coreProperties>
</file>