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852" r:id="rId1"/>
  </p:sldMasterIdLst>
  <p:notesMasterIdLst>
    <p:notesMasterId r:id="rId80"/>
  </p:notesMasterIdLst>
  <p:sldIdLst>
    <p:sldId id="256" r:id="rId2"/>
    <p:sldId id="454" r:id="rId3"/>
    <p:sldId id="627" r:id="rId4"/>
    <p:sldId id="633" r:id="rId5"/>
    <p:sldId id="634" r:id="rId6"/>
    <p:sldId id="635" r:id="rId7"/>
    <p:sldId id="599" r:id="rId8"/>
    <p:sldId id="602" r:id="rId9"/>
    <p:sldId id="496" r:id="rId10"/>
    <p:sldId id="603" r:id="rId11"/>
    <p:sldId id="530" r:id="rId12"/>
    <p:sldId id="646" r:id="rId13"/>
    <p:sldId id="605" r:id="rId14"/>
    <p:sldId id="610" r:id="rId15"/>
    <p:sldId id="606" r:id="rId16"/>
    <p:sldId id="607" r:id="rId17"/>
    <p:sldId id="608" r:id="rId18"/>
    <p:sldId id="609" r:id="rId19"/>
    <p:sldId id="611" r:id="rId20"/>
    <p:sldId id="612" r:id="rId21"/>
    <p:sldId id="613" r:id="rId22"/>
    <p:sldId id="614" r:id="rId23"/>
    <p:sldId id="628" r:id="rId24"/>
    <p:sldId id="630" r:id="rId25"/>
    <p:sldId id="631" r:id="rId26"/>
    <p:sldId id="632" r:id="rId27"/>
    <p:sldId id="650" r:id="rId28"/>
    <p:sldId id="651" r:id="rId29"/>
    <p:sldId id="652" r:id="rId30"/>
    <p:sldId id="616" r:id="rId31"/>
    <p:sldId id="641" r:id="rId32"/>
    <p:sldId id="640" r:id="rId33"/>
    <p:sldId id="642" r:id="rId34"/>
    <p:sldId id="644" r:id="rId35"/>
    <p:sldId id="621" r:id="rId36"/>
    <p:sldId id="622" r:id="rId37"/>
    <p:sldId id="623" r:id="rId38"/>
    <p:sldId id="624" r:id="rId39"/>
    <p:sldId id="626" r:id="rId40"/>
    <p:sldId id="593" r:id="rId41"/>
    <p:sldId id="591" r:id="rId42"/>
    <p:sldId id="590" r:id="rId43"/>
    <p:sldId id="636" r:id="rId44"/>
    <p:sldId id="658" r:id="rId45"/>
    <p:sldId id="659" r:id="rId46"/>
    <p:sldId id="660" r:id="rId47"/>
    <p:sldId id="661" r:id="rId48"/>
    <p:sldId id="662" r:id="rId49"/>
    <p:sldId id="663" r:id="rId50"/>
    <p:sldId id="664" r:id="rId51"/>
    <p:sldId id="665" r:id="rId52"/>
    <p:sldId id="666" r:id="rId53"/>
    <p:sldId id="667" r:id="rId54"/>
    <p:sldId id="668" r:id="rId55"/>
    <p:sldId id="669" r:id="rId56"/>
    <p:sldId id="670" r:id="rId57"/>
    <p:sldId id="671" r:id="rId58"/>
    <p:sldId id="672" r:id="rId59"/>
    <p:sldId id="673" r:id="rId60"/>
    <p:sldId id="674" r:id="rId61"/>
    <p:sldId id="675" r:id="rId62"/>
    <p:sldId id="676" r:id="rId63"/>
    <p:sldId id="677" r:id="rId64"/>
    <p:sldId id="678" r:id="rId65"/>
    <p:sldId id="679" r:id="rId66"/>
    <p:sldId id="637" r:id="rId67"/>
    <p:sldId id="656" r:id="rId68"/>
    <p:sldId id="680" r:id="rId69"/>
    <p:sldId id="681" r:id="rId70"/>
    <p:sldId id="682" r:id="rId71"/>
    <p:sldId id="683" r:id="rId72"/>
    <p:sldId id="645" r:id="rId73"/>
    <p:sldId id="647" r:id="rId74"/>
    <p:sldId id="649" r:id="rId75"/>
    <p:sldId id="654" r:id="rId76"/>
    <p:sldId id="655" r:id="rId77"/>
    <p:sldId id="648" r:id="rId78"/>
    <p:sldId id="364" r:id="rId7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Hudáková" initials="AH" lastIdx="33" clrIdx="0">
    <p:extLst>
      <p:ext uri="{19B8F6BF-5375-455C-9EA6-DF929625EA0E}">
        <p15:presenceInfo xmlns:p15="http://schemas.microsoft.com/office/powerpoint/2012/main" userId="741b2a806fc06f49" providerId="Windows Live"/>
      </p:ext>
    </p:extLst>
  </p:cmAuthor>
  <p:cmAuthor id="2" name="Hudáková, Andrea" initials="HA" lastIdx="2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 smtClean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620-4AA6-B5D2-3F8FF04D46C7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20-4AA6-B5D2-3F8FF04D46C7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620-4AA6-B5D2-3F8FF04D46C7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20-4AA6-B5D2-3F8FF04D46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548200"/>
        <c:axId val="109548592"/>
      </c:barChart>
      <c:catAx>
        <c:axId val="109548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09548592"/>
        <c:crosses val="autoZero"/>
        <c:auto val="1"/>
        <c:lblAlgn val="ctr"/>
        <c:lblOffset val="100"/>
        <c:noMultiLvlLbl val="0"/>
      </c:catAx>
      <c:valAx>
        <c:axId val="1095485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9548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 smtClean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B6-4B07-84A6-29F7483DF1B2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B6-4B07-84A6-29F7483DF1B2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3B6-4B07-84A6-29F7483DF1B2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B6-4B07-84A6-29F7483DF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535984"/>
        <c:axId val="112536376"/>
      </c:barChart>
      <c:catAx>
        <c:axId val="11253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536376"/>
        <c:crosses val="autoZero"/>
        <c:auto val="1"/>
        <c:lblAlgn val="ctr"/>
        <c:lblOffset val="100"/>
        <c:noMultiLvlLbl val="0"/>
      </c:catAx>
      <c:valAx>
        <c:axId val="1125363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2535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cs-CZ"/>
          </a:p>
        </c:txPr>
      </c:legendEntry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>
                <a:solidFill>
                  <a:schemeClr val="bg1"/>
                </a:solidFill>
              </a:rPr>
              <a:t>Principle</a:t>
            </a:r>
            <a:r>
              <a:rPr lang="en-US" sz="3600" b="1" baseline="0" noProof="0" dirty="0" smtClean="0">
                <a:solidFill>
                  <a:schemeClr val="bg1"/>
                </a:solidFill>
              </a:rPr>
              <a:t> of paradigm of deficit</a:t>
            </a:r>
            <a:endParaRPr lang="en-US" sz="3600" b="1" noProof="0" dirty="0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DE-4C77-958D-F284F9855D76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DE-4C77-958D-F284F9855D76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DE-4C77-958D-F284F9855D76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BDE-4C77-958D-F284F9855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537160"/>
        <c:axId val="112537552"/>
      </c:barChart>
      <c:catAx>
        <c:axId val="112537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537552"/>
        <c:crosses val="autoZero"/>
        <c:auto val="1"/>
        <c:lblAlgn val="ctr"/>
        <c:lblOffset val="100"/>
        <c:noMultiLvlLbl val="0"/>
      </c:catAx>
      <c:valAx>
        <c:axId val="1125375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2537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noProof="0" dirty="0" smtClean="0"/>
              <a:t>P</a:t>
            </a:r>
            <a:r>
              <a:rPr lang="en-US" sz="3600" b="1" baseline="0" noProof="0" dirty="0" smtClean="0"/>
              <a:t>aradigm of deficit</a:t>
            </a:r>
            <a:endParaRPr lang="en-US" sz="3600" b="1" noProof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1.3888888888888888E-2"/>
          <c:y val="0.11492632249139589"/>
          <c:w val="0.97222222222222221"/>
          <c:h val="0.652003679428465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List1!$A$9</c:f>
              <c:strCache>
                <c:ptCount val="1"/>
                <c:pt idx="0">
                  <c:v>hearing loss = DEFICIT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2DB-4FD1-B616-A048AC2A8E75}"/>
              </c:ext>
            </c:extLst>
          </c:dPt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List1!$B$9:$F$9</c:f>
              <c:numCache>
                <c:formatCode>General</c:formatCode>
                <c:ptCount val="5"/>
                <c:pt idx="0">
                  <c:v>4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DB-4FD1-B616-A048AC2A8E75}"/>
            </c:ext>
          </c:extLst>
        </c:ser>
        <c:ser>
          <c:idx val="1"/>
          <c:order val="1"/>
          <c:tx>
            <c:strRef>
              <c:f>List1!$A$10</c:f>
              <c:strCache>
                <c:ptCount val="1"/>
                <c:pt idx="0">
                  <c:v>hearing impairment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List1!$B$10:$F$10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DB-4FD1-B616-A048AC2A8E75}"/>
            </c:ext>
          </c:extLst>
        </c:ser>
        <c:ser>
          <c:idx val="2"/>
          <c:order val="2"/>
          <c:tx>
            <c:strRef>
              <c:f>List1!$A$11</c:f>
              <c:strCache>
                <c:ptCount val="1"/>
                <c:pt idx="0">
                  <c:v>disability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List1!$B$8:$F$8</c:f>
              <c:strCache>
                <c:ptCount val="5"/>
                <c:pt idx="0">
                  <c:v>hearing person = STANDARD </c:v>
                </c:pt>
                <c:pt idx="1">
                  <c:v>sligt</c:v>
                </c:pt>
                <c:pt idx="2">
                  <c:v>moderate</c:v>
                </c:pt>
                <c:pt idx="3">
                  <c:v>severe</c:v>
                </c:pt>
                <c:pt idx="4">
                  <c:v>profound</c:v>
                </c:pt>
              </c:strCache>
            </c:strRef>
          </c:cat>
          <c:val>
            <c:numRef>
              <c:f>List1!$B$11:$F$11</c:f>
              <c:numCache>
                <c:formatCode>General</c:formatCode>
                <c:ptCount val="5"/>
                <c:pt idx="1">
                  <c:v>30</c:v>
                </c:pt>
                <c:pt idx="2">
                  <c:v>50</c:v>
                </c:pt>
                <c:pt idx="3">
                  <c:v>80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2DB-4FD1-B616-A048AC2A8E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538336"/>
        <c:axId val="112538728"/>
      </c:barChart>
      <c:catAx>
        <c:axId val="11253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12538728"/>
        <c:crosses val="autoZero"/>
        <c:auto val="1"/>
        <c:lblAlgn val="ctr"/>
        <c:lblOffset val="100"/>
        <c:noMultiLvlLbl val="0"/>
      </c:catAx>
      <c:valAx>
        <c:axId val="1125387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2538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29277022190407E-2"/>
          <c:y val="0.92627890116767597"/>
          <c:w val="0.83807881969299292"/>
          <c:h val="7.3721098832323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08T21:53:15.331" idx="33">
    <p:pos x="10" y="10"/>
    <p:text>tyto tři slidy mají stejný důvod a stejnou message, jako slide předcházející - u neslyšících studentech na UK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08T21:50:05.653" idx="29">
    <p:pos x="10" y="10"/>
    <p:text>tento slide musím formálně upravit</p:text>
    <p:extLst>
      <p:ext uri="{C676402C-5697-4E1C-873F-D02D1690AC5C}">
        <p15:threadingInfo xmlns:p15="http://schemas.microsoft.com/office/powerpoint/2012/main" timeZoneBias="-60"/>
      </p:ext>
    </p:extLst>
  </p:cm>
  <p:cm authorId="1" dt="2018-11-08T21:51:20.485" idx="31">
    <p:pos x="10" y="146"/>
    <p:text>chci na tom ukázat, jak je to s těmi jazyky složité a individuální</p:text>
    <p:extLst>
      <p:ext uri="{C676402C-5697-4E1C-873F-D02D1690AC5C}">
        <p15:threadingInfo xmlns:p15="http://schemas.microsoft.com/office/powerpoint/2012/main" timeZoneBias="-60">
          <p15:parentCm authorId="1" idx="29"/>
        </p15:threadingInfo>
      </p:ext>
    </p:extLst>
  </p:cm>
</p:cmLst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221B3-2D3B-F044-9C73-62CA3702CA67}" type="doc">
      <dgm:prSet loTypeId="urn:microsoft.com/office/officeart/2005/8/layout/cycle4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FCC7368-7BD0-D040-A41D-270C4CEA19E9}">
      <dgm:prSet/>
      <dgm:spPr/>
      <dgm:t>
        <a:bodyPr/>
        <a:lstStyle/>
        <a:p>
          <a:pPr rtl="0"/>
          <a:r>
            <a:rPr lang="cs-CZ" noProof="0" dirty="0" smtClean="0">
              <a:solidFill>
                <a:schemeClr val="tx1"/>
              </a:solidFill>
              <a:latin typeface="Lucida Grande CE"/>
              <a:cs typeface="Lucida Grande CE"/>
            </a:rPr>
            <a:t>Vnější, bezprostřední</a:t>
          </a:r>
          <a:endParaRPr lang="cs-CZ" noProof="0" dirty="0">
            <a:solidFill>
              <a:schemeClr val="tx1"/>
            </a:solidFill>
            <a:latin typeface="Lucida Grande CE"/>
            <a:cs typeface="Lucida Grande CE"/>
          </a:endParaRPr>
        </a:p>
      </dgm:t>
    </dgm:pt>
    <dgm:pt modelId="{FEB85835-D1DA-154F-8DDC-3F0339FE48AE}" type="parTrans" cxnId="{3162C61D-EC08-DA4B-BE14-C28151CC1408}">
      <dgm:prSet/>
      <dgm:spPr/>
      <dgm:t>
        <a:bodyPr/>
        <a:lstStyle/>
        <a:p>
          <a:endParaRPr lang="en-US"/>
        </a:p>
      </dgm:t>
    </dgm:pt>
    <dgm:pt modelId="{E8C8AC03-760C-2742-BB75-F3BA1B33930D}" type="sibTrans" cxnId="{3162C61D-EC08-DA4B-BE14-C28151CC1408}">
      <dgm:prSet/>
      <dgm:spPr/>
      <dgm:t>
        <a:bodyPr/>
        <a:lstStyle/>
        <a:p>
          <a:endParaRPr lang="en-US"/>
        </a:p>
      </dgm:t>
    </dgm:pt>
    <dgm:pt modelId="{6B33CFAD-A9DE-BC4E-9A92-241290614C40}">
      <dgm:prSet/>
      <dgm:spPr/>
      <dgm:t>
        <a:bodyPr/>
        <a:lstStyle/>
        <a:p>
          <a:r>
            <a:rPr lang="en-US" dirty="0" err="1" smtClean="0">
              <a:solidFill>
                <a:srgbClr val="000000"/>
              </a:solidFill>
              <a:latin typeface="Lucida Grande CE"/>
              <a:cs typeface="Lucida Grande CE"/>
            </a:rPr>
            <a:t>Vnější</a:t>
          </a:r>
          <a:r>
            <a:rPr lang="en-US" dirty="0" smtClean="0">
              <a:solidFill>
                <a:srgbClr val="000000"/>
              </a:solidFill>
              <a:latin typeface="Lucida Grande CE"/>
              <a:cs typeface="Lucida Grande CE"/>
            </a:rPr>
            <a:t> </a:t>
          </a:r>
          <a:r>
            <a:rPr lang="cs-CZ" noProof="0" dirty="0" smtClean="0">
              <a:solidFill>
                <a:srgbClr val="000000"/>
              </a:solidFill>
              <a:latin typeface="Lucida Grande CE"/>
              <a:cs typeface="Lucida Grande CE"/>
            </a:rPr>
            <a:t>dlouhodobé</a:t>
          </a:r>
          <a:endParaRPr lang="cs-CZ" noProof="0" dirty="0">
            <a:solidFill>
              <a:srgbClr val="000000"/>
            </a:solidFill>
            <a:latin typeface="Lucida Grande CE"/>
            <a:cs typeface="Lucida Grande CE"/>
          </a:endParaRPr>
        </a:p>
      </dgm:t>
    </dgm:pt>
    <dgm:pt modelId="{BCB8692C-978A-B140-978D-A3B85FEEB93E}" type="parTrans" cxnId="{19360654-8540-6E48-B7CF-539F954B19E6}">
      <dgm:prSet/>
      <dgm:spPr/>
      <dgm:t>
        <a:bodyPr/>
        <a:lstStyle/>
        <a:p>
          <a:endParaRPr lang="en-US"/>
        </a:p>
      </dgm:t>
    </dgm:pt>
    <dgm:pt modelId="{4175460B-4FC5-C340-967F-A4639BAFC179}" type="sibTrans" cxnId="{19360654-8540-6E48-B7CF-539F954B19E6}">
      <dgm:prSet/>
      <dgm:spPr/>
      <dgm:t>
        <a:bodyPr/>
        <a:lstStyle/>
        <a:p>
          <a:endParaRPr lang="en-US"/>
        </a:p>
      </dgm:t>
    </dgm:pt>
    <dgm:pt modelId="{96B783B0-B50D-C54F-8E5B-0A7F51C0CC2E}">
      <dgm:prSet/>
      <dgm:spPr/>
      <dgm:t>
        <a:bodyPr/>
        <a:lstStyle/>
        <a:p>
          <a:r>
            <a:rPr lang="cs-CZ" noProof="0" dirty="0" smtClean="0">
              <a:solidFill>
                <a:srgbClr val="000000"/>
              </a:solidFill>
              <a:latin typeface="Lucida Grande CE"/>
              <a:cs typeface="Lucida Grande CE"/>
            </a:rPr>
            <a:t>Vnitřní </a:t>
          </a:r>
          <a:r>
            <a:rPr lang="cs-CZ" noProof="0" dirty="0" smtClean="0">
              <a:solidFill>
                <a:schemeClr val="tx1"/>
              </a:solidFill>
              <a:latin typeface="Lucida Grande CE"/>
              <a:cs typeface="Lucida Grande CE"/>
            </a:rPr>
            <a:t>dlouhodobé</a:t>
          </a:r>
          <a:endParaRPr lang="cs-CZ" noProof="0" dirty="0">
            <a:solidFill>
              <a:schemeClr val="tx1"/>
            </a:solidFill>
            <a:latin typeface="Lucida Grande CE"/>
            <a:cs typeface="Lucida Grande CE"/>
          </a:endParaRPr>
        </a:p>
      </dgm:t>
    </dgm:pt>
    <dgm:pt modelId="{F4EC5991-940F-F64D-80D6-34DB18A58768}" type="parTrans" cxnId="{D70CC7BC-160D-3A46-952F-7B6645412E39}">
      <dgm:prSet/>
      <dgm:spPr/>
      <dgm:t>
        <a:bodyPr/>
        <a:lstStyle/>
        <a:p>
          <a:endParaRPr lang="en-US"/>
        </a:p>
      </dgm:t>
    </dgm:pt>
    <dgm:pt modelId="{FA570923-D105-1642-AA5C-CD73A865A043}" type="sibTrans" cxnId="{D70CC7BC-160D-3A46-952F-7B6645412E39}">
      <dgm:prSet/>
      <dgm:spPr/>
      <dgm:t>
        <a:bodyPr/>
        <a:lstStyle/>
        <a:p>
          <a:endParaRPr lang="en-US"/>
        </a:p>
      </dgm:t>
    </dgm:pt>
    <dgm:pt modelId="{1F694101-D623-CE45-93AD-07D9A1E6073C}">
      <dgm:prSet/>
      <dgm:spPr/>
      <dgm:t>
        <a:bodyPr/>
        <a:lstStyle/>
        <a:p>
          <a:r>
            <a:rPr lang="cs-CZ" noProof="0" dirty="0" smtClean="0">
              <a:solidFill>
                <a:srgbClr val="000000"/>
              </a:solidFill>
              <a:latin typeface="Lucida Grande CE"/>
              <a:cs typeface="Lucida Grande CE"/>
            </a:rPr>
            <a:t>Vnitřní bezprostřední</a:t>
          </a:r>
          <a:endParaRPr lang="cs-CZ" noProof="0" dirty="0">
            <a:solidFill>
              <a:srgbClr val="000000"/>
            </a:solidFill>
            <a:latin typeface="Lucida Grande CE"/>
            <a:cs typeface="Lucida Grande CE"/>
          </a:endParaRPr>
        </a:p>
      </dgm:t>
    </dgm:pt>
    <dgm:pt modelId="{E85D81C8-D35C-CC42-9DA0-535D1CF058BA}" type="parTrans" cxnId="{4230B54B-290C-FA49-B783-43EFBFAE99B0}">
      <dgm:prSet/>
      <dgm:spPr/>
      <dgm:t>
        <a:bodyPr/>
        <a:lstStyle/>
        <a:p>
          <a:endParaRPr lang="en-US"/>
        </a:p>
      </dgm:t>
    </dgm:pt>
    <dgm:pt modelId="{D5FE38A0-6F34-C942-817C-2D9490CFE133}" type="sibTrans" cxnId="{4230B54B-290C-FA49-B783-43EFBFAE99B0}">
      <dgm:prSet/>
      <dgm:spPr/>
      <dgm:t>
        <a:bodyPr/>
        <a:lstStyle/>
        <a:p>
          <a:endParaRPr lang="en-US"/>
        </a:p>
      </dgm:t>
    </dgm:pt>
    <dgm:pt modelId="{3D83F5E5-1C28-7E4B-B0F3-69D3C5736F16}" type="pres">
      <dgm:prSet presAssocID="{3B4221B3-2D3B-F044-9C73-62CA3702CA67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872712-977B-2F49-9836-630B725163FF}" type="pres">
      <dgm:prSet presAssocID="{3B4221B3-2D3B-F044-9C73-62CA3702CA67}" presName="children" presStyleCnt="0"/>
      <dgm:spPr/>
    </dgm:pt>
    <dgm:pt modelId="{173A2D7D-E98E-AB4B-9DDA-4D096A79FFF6}" type="pres">
      <dgm:prSet presAssocID="{3B4221B3-2D3B-F044-9C73-62CA3702CA67}" presName="childPlaceholder" presStyleCnt="0"/>
      <dgm:spPr/>
    </dgm:pt>
    <dgm:pt modelId="{645064FE-584E-594B-B149-B2227F0B8033}" type="pres">
      <dgm:prSet presAssocID="{3B4221B3-2D3B-F044-9C73-62CA3702CA67}" presName="circle" presStyleCnt="0"/>
      <dgm:spPr/>
    </dgm:pt>
    <dgm:pt modelId="{43D6C8FA-5003-3C45-80F1-2F725BE866DC}" type="pres">
      <dgm:prSet presAssocID="{3B4221B3-2D3B-F044-9C73-62CA3702CA67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8843B6-AE8B-3C4B-8356-E3DDEE995AF1}" type="pres">
      <dgm:prSet presAssocID="{3B4221B3-2D3B-F044-9C73-62CA3702CA67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E193CE-80CD-6249-86AA-97BE27C7CCDF}" type="pres">
      <dgm:prSet presAssocID="{3B4221B3-2D3B-F044-9C73-62CA3702CA67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C08A92-E7E6-CC40-850B-30BA0F204870}" type="pres">
      <dgm:prSet presAssocID="{3B4221B3-2D3B-F044-9C73-62CA3702CA67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7DBA22-E056-DA41-84A9-993A460B5603}" type="pres">
      <dgm:prSet presAssocID="{3B4221B3-2D3B-F044-9C73-62CA3702CA67}" presName="quadrantPlaceholder" presStyleCnt="0"/>
      <dgm:spPr/>
    </dgm:pt>
    <dgm:pt modelId="{E8F0FAF9-4E1C-6142-9945-AD8625B0F5E7}" type="pres">
      <dgm:prSet presAssocID="{3B4221B3-2D3B-F044-9C73-62CA3702CA67}" presName="center1" presStyleLbl="fgShp" presStyleIdx="0" presStyleCnt="2"/>
      <dgm:spPr/>
    </dgm:pt>
    <dgm:pt modelId="{7FDD4F45-4FC0-6345-8B3A-B9E4A93C4570}" type="pres">
      <dgm:prSet presAssocID="{3B4221B3-2D3B-F044-9C73-62CA3702CA67}" presName="center2" presStyleLbl="fgShp" presStyleIdx="1" presStyleCnt="2"/>
      <dgm:spPr/>
    </dgm:pt>
  </dgm:ptLst>
  <dgm:cxnLst>
    <dgm:cxn modelId="{1E26D04C-27F5-4C1F-9AD9-FA0BAD37E62B}" type="presOf" srcId="{9FCC7368-7BD0-D040-A41D-270C4CEA19E9}" destId="{43D6C8FA-5003-3C45-80F1-2F725BE866DC}" srcOrd="0" destOrd="0" presId="urn:microsoft.com/office/officeart/2005/8/layout/cycle4"/>
    <dgm:cxn modelId="{19360654-8540-6E48-B7CF-539F954B19E6}" srcId="{3B4221B3-2D3B-F044-9C73-62CA3702CA67}" destId="{6B33CFAD-A9DE-BC4E-9A92-241290614C40}" srcOrd="1" destOrd="0" parTransId="{BCB8692C-978A-B140-978D-A3B85FEEB93E}" sibTransId="{4175460B-4FC5-C340-967F-A4639BAFC179}"/>
    <dgm:cxn modelId="{D70CC7BC-160D-3A46-952F-7B6645412E39}" srcId="{3B4221B3-2D3B-F044-9C73-62CA3702CA67}" destId="{96B783B0-B50D-C54F-8E5B-0A7F51C0CC2E}" srcOrd="2" destOrd="0" parTransId="{F4EC5991-940F-F64D-80D6-34DB18A58768}" sibTransId="{FA570923-D105-1642-AA5C-CD73A865A043}"/>
    <dgm:cxn modelId="{649C58C5-853C-453C-A1DA-319D5B113278}" type="presOf" srcId="{6B33CFAD-A9DE-BC4E-9A92-241290614C40}" destId="{408843B6-AE8B-3C4B-8356-E3DDEE995AF1}" srcOrd="0" destOrd="0" presId="urn:microsoft.com/office/officeart/2005/8/layout/cycle4"/>
    <dgm:cxn modelId="{3162C61D-EC08-DA4B-BE14-C28151CC1408}" srcId="{3B4221B3-2D3B-F044-9C73-62CA3702CA67}" destId="{9FCC7368-7BD0-D040-A41D-270C4CEA19E9}" srcOrd="0" destOrd="0" parTransId="{FEB85835-D1DA-154F-8DDC-3F0339FE48AE}" sibTransId="{E8C8AC03-760C-2742-BB75-F3BA1B33930D}"/>
    <dgm:cxn modelId="{4230B54B-290C-FA49-B783-43EFBFAE99B0}" srcId="{3B4221B3-2D3B-F044-9C73-62CA3702CA67}" destId="{1F694101-D623-CE45-93AD-07D9A1E6073C}" srcOrd="3" destOrd="0" parTransId="{E85D81C8-D35C-CC42-9DA0-535D1CF058BA}" sibTransId="{D5FE38A0-6F34-C942-817C-2D9490CFE133}"/>
    <dgm:cxn modelId="{026CFFA7-793A-4A43-8F8D-22A086E8EE0F}" type="presOf" srcId="{96B783B0-B50D-C54F-8E5B-0A7F51C0CC2E}" destId="{A6E193CE-80CD-6249-86AA-97BE27C7CCDF}" srcOrd="0" destOrd="0" presId="urn:microsoft.com/office/officeart/2005/8/layout/cycle4"/>
    <dgm:cxn modelId="{80AF8541-4483-4A75-8E79-8CA3CE91FE7A}" type="presOf" srcId="{3B4221B3-2D3B-F044-9C73-62CA3702CA67}" destId="{3D83F5E5-1C28-7E4B-B0F3-69D3C5736F16}" srcOrd="0" destOrd="0" presId="urn:microsoft.com/office/officeart/2005/8/layout/cycle4"/>
    <dgm:cxn modelId="{44051D97-0563-4131-9A8A-94A9C3752356}" type="presOf" srcId="{1F694101-D623-CE45-93AD-07D9A1E6073C}" destId="{3BC08A92-E7E6-CC40-850B-30BA0F204870}" srcOrd="0" destOrd="0" presId="urn:microsoft.com/office/officeart/2005/8/layout/cycle4"/>
    <dgm:cxn modelId="{9683DA30-BAD4-4EFC-8EC8-6BF3219A2BE6}" type="presParOf" srcId="{3D83F5E5-1C28-7E4B-B0F3-69D3C5736F16}" destId="{A6872712-977B-2F49-9836-630B725163FF}" srcOrd="0" destOrd="0" presId="urn:microsoft.com/office/officeart/2005/8/layout/cycle4"/>
    <dgm:cxn modelId="{38BD7613-A182-4654-8FE2-E7B0C4D5F706}" type="presParOf" srcId="{A6872712-977B-2F49-9836-630B725163FF}" destId="{173A2D7D-E98E-AB4B-9DDA-4D096A79FFF6}" srcOrd="0" destOrd="0" presId="urn:microsoft.com/office/officeart/2005/8/layout/cycle4"/>
    <dgm:cxn modelId="{CCF3684A-611B-42A5-9D3D-3A878AB06BEF}" type="presParOf" srcId="{3D83F5E5-1C28-7E4B-B0F3-69D3C5736F16}" destId="{645064FE-584E-594B-B149-B2227F0B8033}" srcOrd="1" destOrd="0" presId="urn:microsoft.com/office/officeart/2005/8/layout/cycle4"/>
    <dgm:cxn modelId="{58716361-8838-4301-9CE6-B774382F599A}" type="presParOf" srcId="{645064FE-584E-594B-B149-B2227F0B8033}" destId="{43D6C8FA-5003-3C45-80F1-2F725BE866DC}" srcOrd="0" destOrd="0" presId="urn:microsoft.com/office/officeart/2005/8/layout/cycle4"/>
    <dgm:cxn modelId="{AB0E71FD-AC65-4D35-9625-D64E3300ADE3}" type="presParOf" srcId="{645064FE-584E-594B-B149-B2227F0B8033}" destId="{408843B6-AE8B-3C4B-8356-E3DDEE995AF1}" srcOrd="1" destOrd="0" presId="urn:microsoft.com/office/officeart/2005/8/layout/cycle4"/>
    <dgm:cxn modelId="{1A33A265-5A10-4F93-A1CE-5B6F1A038A4E}" type="presParOf" srcId="{645064FE-584E-594B-B149-B2227F0B8033}" destId="{A6E193CE-80CD-6249-86AA-97BE27C7CCDF}" srcOrd="2" destOrd="0" presId="urn:microsoft.com/office/officeart/2005/8/layout/cycle4"/>
    <dgm:cxn modelId="{9DCE1D3D-4E35-4781-A27E-078454F3B79E}" type="presParOf" srcId="{645064FE-584E-594B-B149-B2227F0B8033}" destId="{3BC08A92-E7E6-CC40-850B-30BA0F204870}" srcOrd="3" destOrd="0" presId="urn:microsoft.com/office/officeart/2005/8/layout/cycle4"/>
    <dgm:cxn modelId="{4E52184C-649A-48C2-AC4F-39710EC7D7DC}" type="presParOf" srcId="{645064FE-584E-594B-B149-B2227F0B8033}" destId="{E17DBA22-E056-DA41-84A9-993A460B5603}" srcOrd="4" destOrd="0" presId="urn:microsoft.com/office/officeart/2005/8/layout/cycle4"/>
    <dgm:cxn modelId="{FF95CB92-3A2C-45DC-A57D-E95B987538CB}" type="presParOf" srcId="{3D83F5E5-1C28-7E4B-B0F3-69D3C5736F16}" destId="{E8F0FAF9-4E1C-6142-9945-AD8625B0F5E7}" srcOrd="2" destOrd="0" presId="urn:microsoft.com/office/officeart/2005/8/layout/cycle4"/>
    <dgm:cxn modelId="{66A01932-20DA-4867-ADE8-B61BF7D27960}" type="presParOf" srcId="{3D83F5E5-1C28-7E4B-B0F3-69D3C5736F16}" destId="{7FDD4F45-4FC0-6345-8B3A-B9E4A93C457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D6C8FA-5003-3C45-80F1-2F725BE866DC}">
      <dsp:nvSpPr>
        <dsp:cNvPr id="0" name=""/>
        <dsp:cNvSpPr/>
      </dsp:nvSpPr>
      <dsp:spPr>
        <a:xfrm>
          <a:off x="1417348" y="290189"/>
          <a:ext cx="2204422" cy="2204422"/>
        </a:xfrm>
        <a:prstGeom prst="pieWedg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3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noProof="0" dirty="0" smtClean="0">
              <a:solidFill>
                <a:schemeClr val="tx1"/>
              </a:solidFill>
              <a:latin typeface="Lucida Grande CE"/>
              <a:cs typeface="Lucida Grande CE"/>
            </a:rPr>
            <a:t>Vnější, bezprostřední</a:t>
          </a:r>
          <a:endParaRPr lang="cs-CZ" sz="1600" kern="1200" noProof="0" dirty="0">
            <a:solidFill>
              <a:schemeClr val="tx1"/>
            </a:solidFill>
            <a:latin typeface="Lucida Grande CE"/>
            <a:cs typeface="Lucida Grande CE"/>
          </a:endParaRPr>
        </a:p>
      </dsp:txBody>
      <dsp:txXfrm>
        <a:off x="2063008" y="935849"/>
        <a:ext cx="1558762" cy="1558762"/>
      </dsp:txXfrm>
    </dsp:sp>
    <dsp:sp modelId="{408843B6-AE8B-3C4B-8356-E3DDEE995AF1}">
      <dsp:nvSpPr>
        <dsp:cNvPr id="0" name=""/>
        <dsp:cNvSpPr/>
      </dsp:nvSpPr>
      <dsp:spPr>
        <a:xfrm rot="5400000">
          <a:off x="3723591" y="290189"/>
          <a:ext cx="2204422" cy="2204422"/>
        </a:xfrm>
        <a:prstGeom prst="pieWedg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5552374"/>
                <a:satOff val="172"/>
                <a:lumOff val="-7124"/>
                <a:alphaOff val="0"/>
                <a:shade val="36000"/>
                <a:satMod val="120000"/>
              </a:schemeClr>
              <a:schemeClr val="accent3">
                <a:hueOff val="5552374"/>
                <a:satOff val="172"/>
                <a:lumOff val="-7124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rgbClr val="000000"/>
              </a:solidFill>
              <a:latin typeface="Lucida Grande CE"/>
              <a:cs typeface="Lucida Grande CE"/>
            </a:rPr>
            <a:t>Vnější</a:t>
          </a:r>
          <a:r>
            <a:rPr lang="en-US" sz="1600" kern="1200" dirty="0" smtClean="0">
              <a:solidFill>
                <a:srgbClr val="000000"/>
              </a:solidFill>
              <a:latin typeface="Lucida Grande CE"/>
              <a:cs typeface="Lucida Grande CE"/>
            </a:rPr>
            <a:t> </a:t>
          </a:r>
          <a:r>
            <a:rPr lang="cs-CZ" sz="1600" kern="1200" noProof="0" dirty="0" smtClean="0">
              <a:solidFill>
                <a:srgbClr val="000000"/>
              </a:solidFill>
              <a:latin typeface="Lucida Grande CE"/>
              <a:cs typeface="Lucida Grande CE"/>
            </a:rPr>
            <a:t>dlouhodobé</a:t>
          </a:r>
          <a:endParaRPr lang="cs-CZ" sz="1600" kern="1200" noProof="0" dirty="0">
            <a:solidFill>
              <a:srgbClr val="000000"/>
            </a:solidFill>
            <a:latin typeface="Lucida Grande CE"/>
            <a:cs typeface="Lucida Grande CE"/>
          </a:endParaRPr>
        </a:p>
      </dsp:txBody>
      <dsp:txXfrm rot="-5400000">
        <a:off x="3723591" y="935849"/>
        <a:ext cx="1558762" cy="1558762"/>
      </dsp:txXfrm>
    </dsp:sp>
    <dsp:sp modelId="{A6E193CE-80CD-6249-86AA-97BE27C7CCDF}">
      <dsp:nvSpPr>
        <dsp:cNvPr id="0" name=""/>
        <dsp:cNvSpPr/>
      </dsp:nvSpPr>
      <dsp:spPr>
        <a:xfrm rot="10800000">
          <a:off x="3723591" y="2596432"/>
          <a:ext cx="2204422" cy="2204422"/>
        </a:xfrm>
        <a:prstGeom prst="pieWedg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11104748"/>
                <a:satOff val="344"/>
                <a:lumOff val="-14249"/>
                <a:alphaOff val="0"/>
                <a:shade val="36000"/>
                <a:satMod val="120000"/>
              </a:schemeClr>
              <a:schemeClr val="accent3">
                <a:hueOff val="11104748"/>
                <a:satOff val="344"/>
                <a:lumOff val="-14249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noProof="0" dirty="0" smtClean="0">
              <a:solidFill>
                <a:srgbClr val="000000"/>
              </a:solidFill>
              <a:latin typeface="Lucida Grande CE"/>
              <a:cs typeface="Lucida Grande CE"/>
            </a:rPr>
            <a:t>Vnitřní </a:t>
          </a:r>
          <a:r>
            <a:rPr lang="cs-CZ" sz="1600" kern="1200" noProof="0" dirty="0" smtClean="0">
              <a:solidFill>
                <a:schemeClr val="tx1"/>
              </a:solidFill>
              <a:latin typeface="Lucida Grande CE"/>
              <a:cs typeface="Lucida Grande CE"/>
            </a:rPr>
            <a:t>dlouhodobé</a:t>
          </a:r>
          <a:endParaRPr lang="cs-CZ" sz="1600" kern="1200" noProof="0" dirty="0">
            <a:solidFill>
              <a:schemeClr val="tx1"/>
            </a:solidFill>
            <a:latin typeface="Lucida Grande CE"/>
            <a:cs typeface="Lucida Grande CE"/>
          </a:endParaRPr>
        </a:p>
      </dsp:txBody>
      <dsp:txXfrm rot="10800000">
        <a:off x="3723591" y="2596432"/>
        <a:ext cx="1558762" cy="1558762"/>
      </dsp:txXfrm>
    </dsp:sp>
    <dsp:sp modelId="{3BC08A92-E7E6-CC40-850B-30BA0F204870}">
      <dsp:nvSpPr>
        <dsp:cNvPr id="0" name=""/>
        <dsp:cNvSpPr/>
      </dsp:nvSpPr>
      <dsp:spPr>
        <a:xfrm rot="16200000">
          <a:off x="1417348" y="2596432"/>
          <a:ext cx="2204422" cy="2204422"/>
        </a:xfrm>
        <a:prstGeom prst="pieWedge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16657121"/>
                <a:satOff val="516"/>
                <a:lumOff val="-21373"/>
                <a:alphaOff val="0"/>
                <a:shade val="36000"/>
                <a:satMod val="120000"/>
              </a:schemeClr>
              <a:schemeClr val="accent3">
                <a:hueOff val="16657121"/>
                <a:satOff val="516"/>
                <a:lumOff val="-21373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noProof="0" dirty="0" smtClean="0">
              <a:solidFill>
                <a:srgbClr val="000000"/>
              </a:solidFill>
              <a:latin typeface="Lucida Grande CE"/>
              <a:cs typeface="Lucida Grande CE"/>
            </a:rPr>
            <a:t>Vnitřní bezprostřední</a:t>
          </a:r>
          <a:endParaRPr lang="cs-CZ" sz="1600" kern="1200" noProof="0" dirty="0">
            <a:solidFill>
              <a:srgbClr val="000000"/>
            </a:solidFill>
            <a:latin typeface="Lucida Grande CE"/>
            <a:cs typeface="Lucida Grande CE"/>
          </a:endParaRPr>
        </a:p>
      </dsp:txBody>
      <dsp:txXfrm rot="5400000">
        <a:off x="2063008" y="2596432"/>
        <a:ext cx="1558762" cy="1558762"/>
      </dsp:txXfrm>
    </dsp:sp>
    <dsp:sp modelId="{E8F0FAF9-4E1C-6142-9945-AD8625B0F5E7}">
      <dsp:nvSpPr>
        <dsp:cNvPr id="0" name=""/>
        <dsp:cNvSpPr/>
      </dsp:nvSpPr>
      <dsp:spPr>
        <a:xfrm>
          <a:off x="3292125" y="2087328"/>
          <a:ext cx="761111" cy="661835"/>
        </a:xfrm>
        <a:prstGeom prst="circularArrow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tint val="4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3">
                <a:tint val="4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FDD4F45-4FC0-6345-8B3A-B9E4A93C4570}">
      <dsp:nvSpPr>
        <dsp:cNvPr id="0" name=""/>
        <dsp:cNvSpPr/>
      </dsp:nvSpPr>
      <dsp:spPr>
        <a:xfrm rot="10800000">
          <a:off x="3292125" y="2341880"/>
          <a:ext cx="761111" cy="661835"/>
        </a:xfrm>
        <a:prstGeom prst="circularArrow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tint val="4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3">
                <a:tint val="4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2290" tIns="46145" rIns="92290" bIns="46145" rtlCol="0"/>
          <a:lstStyle>
            <a:lvl1pPr algn="r">
              <a:defRPr sz="1200"/>
            </a:lvl1pPr>
          </a:lstStyle>
          <a:p>
            <a:fld id="{844C23B3-BB05-47EC-B080-AFF06F8E158D}" type="datetimeFigureOut">
              <a:rPr lang="en-GB" smtClean="0"/>
              <a:t>22/01/2020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0" tIns="46145" rIns="92290" bIns="46145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2290" tIns="46145" rIns="92290" bIns="46145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2290" tIns="46145" rIns="92290" bIns="46145" rtlCol="0" anchor="b"/>
          <a:lstStyle>
            <a:lvl1pPr algn="r">
              <a:defRPr sz="1200"/>
            </a:lvl1pPr>
          </a:lstStyle>
          <a:p>
            <a:fld id="{0520FD5B-F75B-4D58-9301-8D0ACD4FA7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061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F7C50-4F08-864A-BE1D-10EA244874B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14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F7C50-4F08-864A-BE1D-10EA244874B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67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F7C50-4F08-864A-BE1D-10EA244874B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1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F7C50-4F08-864A-BE1D-10EA244874B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85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B805F-FF0F-4BAA-A3A3-E4F945D687F8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54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B5C51-60B3-48EF-AA78-DB950F30DBA2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8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D676B-6E73-4E3B-A9B3-4966DB9B52A5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41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1F3A6-CC5D-4649-8527-DB0C21FDDFD9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0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B6F927C-B73E-4F9D-ADFE-F6E23BD7CEE8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79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1FFFF-984A-4EE5-9BF2-EC9310C878F1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682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271C1-B42E-4A60-A25F-0185B888604B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2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16292-3725-4763-8973-4C59F0403D99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010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96D1-8909-469F-911A-4C12C68BF5D9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50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A73BC-5D11-4675-B334-102E1E8C9B50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68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27B8E45F-652B-4E89-8925-000B0AB8FD98}" type="datetimeFigureOut">
              <a:rPr lang="en-US" smtClean="0"/>
              <a:t>1/22/2020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48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4A3462A-2D5B-48AF-A3D4-EF8A90A50A80}" type="datetimeFigureOut">
              <a:rPr lang="en-US" smtClean="0"/>
              <a:t>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83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ujkn.ff.cuni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facebook.com/watchstitch/videos/1854126388006201/UzpfSTEyMTkzODIzOTY6MTAyMTczOTYxMzU3OTQ4OTU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aturita.cermat.cz/files/files/zakon-vyhlaska/vyhlaska_177_platne_zneni_01_11_2018.pdf" TargetMode="External"/><Relationship Id="rId2" Type="http://schemas.openxmlformats.org/officeDocument/2006/relationships/hyperlink" Target="https://maturita.cermat.cz/files/files/zakon-vyhlaska/skolsky_zakon_k_15_2_2019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zakonyprolidi.cz/cs/2005-72" TargetMode="External"/><Relationship Id="rId4" Type="http://schemas.openxmlformats.org/officeDocument/2006/relationships/hyperlink" Target="https://www.zakonyprolidi.cz/cs/2016-27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ujkn.ff.cuni.cz/cs/specifika-vyuky-anglictiny-pro-neslysici-studenty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elt.oup.com/learning_resources/?cc=cz&amp;selLanguage=cs" TargetMode="External"/><Relationship Id="rId2" Type="http://schemas.openxmlformats.org/officeDocument/2006/relationships/hyperlink" Target="https://ujkn.ff.cuni.cz/cs/specifika-vyuky-anglictiny-pro-neslysici-studen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mbridgeenglish.org/learning-english/free-resources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o-joe.co.uk/fce/students/tests/index.htm" TargetMode="External"/><Relationship Id="rId2" Type="http://schemas.openxmlformats.org/officeDocument/2006/relationships/hyperlink" Target="https://ujkn.ff.cuni.cz/cs/specifika-vyuky-anglictiny-pro-neslysici-studenty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glishrevealed.co.uk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lgamesplus.com/" TargetMode="External"/><Relationship Id="rId2" Type="http://schemas.openxmlformats.org/officeDocument/2006/relationships/hyperlink" Target="https://ujkn.ff.cuni.cz/cs/specifika-vyuky-anglictiny-pro-neslysici-studenty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learnenglishkids.britishcouncil.org/" TargetMode="External"/><Relationship Id="rId4" Type="http://schemas.openxmlformats.org/officeDocument/2006/relationships/hyperlink" Target="https://www.gamestolearnenglish.com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folio.rvp.cz/view/view.php?id=14243" TargetMode="External"/><Relationship Id="rId2" Type="http://schemas.openxmlformats.org/officeDocument/2006/relationships/hyperlink" Target="https://digifolio.rvp.cz/view/view.php?id=13278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gifolio.rvp.cz/view/view.php?id=13527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nskript.cz/index.php/nase-sluzby/pro-neslysici" TargetMode="External"/><Relationship Id="rId2" Type="http://schemas.openxmlformats.org/officeDocument/2006/relationships/hyperlink" Target="https://www.cun.cz/socialni-sluzby/simultanni-prepi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2linkaproneslysici.cz/" TargetMode="External"/><Relationship Id="rId4" Type="http://schemas.openxmlformats.org/officeDocument/2006/relationships/hyperlink" Target="https://www.tichalinka.cz/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discordapp.com/" TargetMode="Externa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ksheets.theteacherscorner.net/make-your-own/word-search/" TargetMode="External"/><Relationship Id="rId2" Type="http://schemas.openxmlformats.org/officeDocument/2006/relationships/hyperlink" Target="http://www.obrazkyvevyuce.cz/clanky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ppity.net/" TargetMode="External"/><Relationship Id="rId5" Type="http://schemas.openxmlformats.org/officeDocument/2006/relationships/hyperlink" Target="https://worksheets.theteacherscorner.net/make-your-own/match-up/" TargetMode="External"/><Relationship Id="rId4" Type="http://schemas.openxmlformats.org/officeDocument/2006/relationships/hyperlink" Target="https://worksheets.theteacherscorner.net/make-your-own/crossword/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lyricstraining.com/" TargetMode="External"/><Relationship Id="rId3" Type="http://schemas.openxmlformats.org/officeDocument/2006/relationships/hyperlink" Target="https://kahoot.it/" TargetMode="External"/><Relationship Id="rId7" Type="http://schemas.openxmlformats.org/officeDocument/2006/relationships/hyperlink" Target="https://www.contextminds.com/" TargetMode="External"/><Relationship Id="rId2" Type="http://schemas.openxmlformats.org/officeDocument/2006/relationships/hyperlink" Target="https://quizle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ggle.it/" TargetMode="External"/><Relationship Id="rId5" Type="http://schemas.openxmlformats.org/officeDocument/2006/relationships/hyperlink" Target="http://www.mindlyapp.com/" TargetMode="External"/><Relationship Id="rId4" Type="http://schemas.openxmlformats.org/officeDocument/2006/relationships/hyperlink" Target="https://socrative.com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cid:ii_jodb91mg0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243907" cy="3035808"/>
          </a:xfrm>
        </p:spPr>
        <p:txBody>
          <a:bodyPr/>
          <a:lstStyle/>
          <a:p>
            <a:r>
              <a:rPr lang="cs-CZ" sz="4400" dirty="0" smtClean="0"/>
              <a:t>Seminář o výuce cizích jazyků</a:t>
            </a:r>
            <a:br>
              <a:rPr lang="cs-CZ" sz="4400" dirty="0" smtClean="0"/>
            </a:br>
            <a:r>
              <a:rPr lang="cs-CZ" sz="4400" dirty="0" smtClean="0"/>
              <a:t>u neslyšících, nedoslýchavých</a:t>
            </a:r>
            <a:br>
              <a:rPr lang="cs-CZ" sz="4400" dirty="0" smtClean="0"/>
            </a:br>
            <a:r>
              <a:rPr lang="cs-CZ" sz="4400" dirty="0" smtClean="0"/>
              <a:t>a ohluchlých žáků vzdělávaných ve středních školách hlavního vzdělávacího proudu</a:t>
            </a: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8675" y="4389119"/>
            <a:ext cx="9391650" cy="220418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>
              <a:spcBef>
                <a:spcPts val="2400"/>
              </a:spcBef>
            </a:pPr>
            <a:r>
              <a:rPr lang="cs-CZ" sz="2600" dirty="0" smtClean="0"/>
              <a:t>Ústav jazyků a komunikace neslyšících</a:t>
            </a:r>
          </a:p>
          <a:p>
            <a:pPr>
              <a:spcBef>
                <a:spcPts val="2400"/>
              </a:spcBef>
            </a:pPr>
            <a:r>
              <a:rPr lang="cs-CZ" sz="2600" dirty="0" smtClean="0"/>
              <a:t>20. 1. 2020, FF UK, Praha</a:t>
            </a:r>
          </a:p>
          <a:p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72082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4400" dirty="0">
                <a:cs typeface="Arial" panose="020B0604020202020204" pitchFamily="34" charset="0"/>
              </a:rPr>
              <a:t>1. blok: </a:t>
            </a:r>
            <a:r>
              <a:rPr lang="cs-CZ" sz="4400" dirty="0" smtClean="0">
                <a:cs typeface="Arial" panose="020B0604020202020204" pitchFamily="34" charset="0"/>
              </a:rPr>
              <a:t>9.00–10.30 </a:t>
            </a:r>
            <a:r>
              <a:rPr lang="cs-CZ" sz="4400" dirty="0">
                <a:cs typeface="Arial" panose="020B0604020202020204" pitchFamily="34" charset="0"/>
              </a:rPr>
              <a:t>Úvod, kontext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8675" y="4389119"/>
            <a:ext cx="9391650" cy="2204185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sz="2600" dirty="0" smtClean="0"/>
              <a:t>Andrea Hudáková</a:t>
            </a:r>
          </a:p>
        </p:txBody>
      </p:sp>
    </p:spTree>
    <p:extLst>
      <p:ext uri="{BB962C8B-B14F-4D97-AF65-F5344CB8AC3E}">
        <p14:creationId xmlns:p14="http://schemas.microsoft.com/office/powerpoint/2010/main" val="106233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Neslyšící studenti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studenti </a:t>
            </a:r>
            <a:r>
              <a:rPr lang="cs-CZ" sz="2400" b="1" dirty="0" err="1"/>
              <a:t>prelingválně</a:t>
            </a:r>
            <a:r>
              <a:rPr lang="cs-CZ" sz="2400" b="1" dirty="0"/>
              <a:t> </a:t>
            </a:r>
            <a:r>
              <a:rPr lang="cs-CZ" sz="2400" b="1" dirty="0" smtClean="0"/>
              <a:t>neslyšící/nedoslýchaví</a:t>
            </a:r>
          </a:p>
          <a:p>
            <a:r>
              <a:rPr lang="cs-CZ" sz="2400" dirty="0"/>
              <a:t>studenti </a:t>
            </a:r>
            <a:r>
              <a:rPr lang="cs-CZ" sz="2400" b="1" dirty="0"/>
              <a:t>ohluchlí – neslyšící/nedoslýchaví</a:t>
            </a:r>
          </a:p>
          <a:p>
            <a:r>
              <a:rPr lang="cs-CZ" sz="2400" dirty="0"/>
              <a:t>studenti </a:t>
            </a:r>
            <a:r>
              <a:rPr lang="cs-CZ" sz="2400" b="1" dirty="0"/>
              <a:t>s jednostrannou hluchotou/nedoslýchavostí</a:t>
            </a:r>
          </a:p>
          <a:p>
            <a:r>
              <a:rPr lang="cs-CZ" sz="2400" dirty="0"/>
              <a:t>studenti </a:t>
            </a:r>
            <a:r>
              <a:rPr lang="cs-CZ" sz="2400" b="1" dirty="0"/>
              <a:t>s </a:t>
            </a:r>
            <a:r>
              <a:rPr lang="cs-CZ" sz="2400" b="1" dirty="0" err="1" smtClean="0"/>
              <a:t>tinnitem</a:t>
            </a:r>
            <a:endParaRPr lang="cs-CZ" sz="2400" b="1" dirty="0" smtClean="0"/>
          </a:p>
          <a:p>
            <a:r>
              <a:rPr lang="cs-CZ" sz="2400" dirty="0" smtClean="0"/>
              <a:t>studenti </a:t>
            </a:r>
            <a:r>
              <a:rPr lang="cs-CZ" sz="2400" b="1" dirty="0"/>
              <a:t>se sluchadly, s KI, s jinými pomůckami, bez </a:t>
            </a:r>
            <a:r>
              <a:rPr lang="cs-CZ" sz="2400" b="1" dirty="0" smtClean="0"/>
              <a:t>pomůcek</a:t>
            </a:r>
          </a:p>
          <a:p>
            <a:r>
              <a:rPr lang="cs-CZ" sz="2400" dirty="0"/>
              <a:t>studenti </a:t>
            </a:r>
            <a:r>
              <a:rPr lang="cs-CZ" sz="2400" b="1" dirty="0"/>
              <a:t>s dalšími </a:t>
            </a:r>
            <a:r>
              <a:rPr lang="cs-CZ" sz="2400" b="1" dirty="0" err="1"/>
              <a:t>spec</a:t>
            </a:r>
            <a:r>
              <a:rPr lang="cs-CZ" sz="2400" b="1" dirty="0"/>
              <a:t>. potřebami </a:t>
            </a:r>
            <a:r>
              <a:rPr lang="cs-CZ" sz="2400" dirty="0"/>
              <a:t>(studenti se zrakovým postižením, s psychickými obtížemi, s poruchami autistického spektra, se specifickými poruchami učení</a:t>
            </a:r>
            <a:r>
              <a:rPr lang="cs-CZ" sz="2400" dirty="0" smtClean="0"/>
              <a:t>…)</a:t>
            </a:r>
            <a:endParaRPr lang="cs-CZ" sz="2400" b="1" dirty="0"/>
          </a:p>
          <a:p>
            <a:endParaRPr lang="cs-CZ" b="1" dirty="0"/>
          </a:p>
          <a:p>
            <a:endParaRPr lang="cs-CZ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17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cs typeface="Arial" panose="020B0604020202020204" pitchFamily="34" charset="0"/>
              </a:rPr>
              <a:t>Neslyšící studenti na VŠ</a:t>
            </a:r>
            <a:endParaRPr lang="en-GB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572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400" dirty="0" smtClean="0"/>
              <a:t>Nespočet osobností, situací, okolností, vlivů</a:t>
            </a:r>
            <a:r>
              <a:rPr lang="en-US" sz="2400" dirty="0" smtClean="0"/>
              <a:t>…</a:t>
            </a:r>
            <a:endParaRPr lang="en-US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/>
              <a:t>… </a:t>
            </a:r>
            <a:r>
              <a:rPr lang="cs-CZ" sz="2400" dirty="0" smtClean="0"/>
              <a:t>každý neslyšící student je originál se svým neopakovatelným životním příběhem.</a:t>
            </a:r>
            <a:endParaRPr lang="en-US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2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/>
              <a:t>            </a:t>
            </a:r>
            <a:endParaRPr lang="cs-CZ" sz="2400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cs-CZ" sz="2400" dirty="0"/>
              <a:t>	</a:t>
            </a:r>
            <a:r>
              <a:rPr lang="cs-CZ" sz="2400" dirty="0" smtClean="0"/>
              <a:t>	Jaká je to barva? Zelená? Modrá?</a:t>
            </a:r>
            <a:endParaRPr lang="en-US" sz="2400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sz="2400" b="1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cs-CZ" sz="2400" b="1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cs-CZ" sz="2400" b="1" dirty="0" smtClean="0"/>
              <a:t>Podobně jako je nemožné popsat či určit tyrkysovou barvu, je nemožné popsat „typického neslyšícího studenta“.</a:t>
            </a:r>
            <a:endParaRPr lang="en-US" sz="2400" dirty="0"/>
          </a:p>
        </p:txBody>
      </p:sp>
      <p:sp>
        <p:nvSpPr>
          <p:cNvPr id="3" name="Obdélník 2"/>
          <p:cNvSpPr/>
          <p:nvPr/>
        </p:nvSpPr>
        <p:spPr>
          <a:xfrm>
            <a:off x="1177651" y="3959352"/>
            <a:ext cx="1280160" cy="896112"/>
          </a:xfrm>
          <a:prstGeom prst="rect">
            <a:avLst/>
          </a:prstGeom>
          <a:solidFill>
            <a:srgbClr val="4FB4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104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>
                <a:cs typeface="Arial" panose="020B0604020202020204" pitchFamily="34" charset="0"/>
              </a:rPr>
              <a:t>Neslyšící </a:t>
            </a:r>
            <a:r>
              <a:rPr lang="cs-CZ" dirty="0" smtClean="0">
                <a:cs typeface="Arial" panose="020B0604020202020204" pitchFamily="34" charset="0"/>
              </a:rPr>
              <a:t>studenti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/>
              <a:t>K</a:t>
            </a:r>
            <a:r>
              <a:rPr lang="cs-CZ" sz="2400" dirty="0" smtClean="0"/>
              <a:t>aždý </a:t>
            </a:r>
            <a:r>
              <a:rPr lang="cs-CZ" sz="2400" b="1" dirty="0" smtClean="0"/>
              <a:t>student </a:t>
            </a:r>
            <a:r>
              <a:rPr lang="cs-CZ" sz="2400" b="1" dirty="0"/>
              <a:t>je individualita</a:t>
            </a:r>
            <a:r>
              <a:rPr lang="cs-CZ" sz="2400" dirty="0"/>
              <a:t> utvářená synergií mnoha rozličných </a:t>
            </a:r>
            <a:r>
              <a:rPr lang="cs-CZ" sz="2400" dirty="0" smtClean="0"/>
              <a:t>okolností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cs-CZ" sz="2400" dirty="0" smtClean="0"/>
              <a:t>► </a:t>
            </a:r>
            <a:r>
              <a:rPr lang="cs-CZ" sz="2400" b="1" dirty="0"/>
              <a:t>P</a:t>
            </a:r>
            <a:r>
              <a:rPr lang="cs-CZ" sz="2400" b="1" dirty="0" smtClean="0"/>
              <a:t>odpora je vždy zcela unikátní</a:t>
            </a:r>
            <a:r>
              <a:rPr lang="cs-CZ" sz="2400" dirty="0" smtClean="0"/>
              <a:t>, „šitá na míru konkrétnímu studentu v konkrétních situacích“, </a:t>
            </a:r>
            <a:r>
              <a:rPr lang="cs-CZ" sz="2400" b="1" dirty="0" smtClean="0"/>
              <a:t>proměnlivá</a:t>
            </a:r>
            <a:endParaRPr lang="cs-CZ" sz="2400" b="1" dirty="0" smtClean="0"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89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B5DA91F-D8F5-4660-8FDF-261F98214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328" y="0"/>
            <a:ext cx="10283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Přímá spojnice se šipkou 8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Přímá spojnice se šipkou 3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04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Přímá spojnice se šipkou 5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91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Deafness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  <p:extLst/>
          </p:nvPr>
        </p:nvGraphicFramePr>
        <p:xfrm>
          <a:off x="1069975" y="1541721"/>
          <a:ext cx="10058400" cy="489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Přímá spojnice se šipkou 5"/>
          <p:cNvCxnSpPr/>
          <p:nvPr/>
        </p:nvCxnSpPr>
        <p:spPr>
          <a:xfrm flipV="1">
            <a:off x="2020185" y="2424223"/>
            <a:ext cx="7432159" cy="2477386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V="1">
            <a:off x="2020185" y="4062490"/>
            <a:ext cx="7981413" cy="93545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59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pomocnÃ¡ ruk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294" y="2057715"/>
            <a:ext cx="5652000" cy="376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Paradigm of deficit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364224" y="1541721"/>
            <a:ext cx="4754880" cy="55225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Help overpower barriers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6210830" y="2057715"/>
            <a:ext cx="4754880" cy="4391884"/>
          </a:xfrm>
        </p:spPr>
        <p:txBody>
          <a:bodyPr>
            <a:noAutofit/>
          </a:bodyPr>
          <a:lstStyle/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</p:txBody>
      </p:sp>
      <p:pic>
        <p:nvPicPr>
          <p:cNvPr id="7" name="Picture 16" descr="VÃ½sledek obrÃ¡zku pro caress ch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94" y="2057715"/>
            <a:ext cx="5663999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35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Obráze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9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cs typeface="Arial" panose="020B0604020202020204" pitchFamily="34" charset="0"/>
              </a:rPr>
              <a:t>Disability vs. silné stránky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956833" y="2147274"/>
            <a:ext cx="10058400" cy="4050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cs typeface="Arial" panose="020B0604020202020204" pitchFamily="34" charset="0"/>
              </a:rPr>
              <a:t>p</a:t>
            </a:r>
            <a:r>
              <a:rPr lang="cs-CZ" sz="2400" dirty="0" smtClean="0">
                <a:cs typeface="Arial" panose="020B0604020202020204" pitchFamily="34" charset="0"/>
              </a:rPr>
              <a:t>aradigma deficitu  	     </a:t>
            </a:r>
            <a:r>
              <a:rPr lang="cs-CZ" sz="2400" b="1" dirty="0" smtClean="0">
                <a:cs typeface="Arial" panose="020B0604020202020204" pitchFamily="34" charset="0"/>
              </a:rPr>
              <a:t>disability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4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>
                <a:cs typeface="Arial" panose="020B0604020202020204" pitchFamily="34" charset="0"/>
              </a:rPr>
              <a:t>paradigma potenciálu	         </a:t>
            </a:r>
            <a:r>
              <a:rPr lang="cs-CZ" sz="2400" b="1" dirty="0" smtClean="0">
                <a:cs typeface="Arial" panose="020B0604020202020204" pitchFamily="34" charset="0"/>
              </a:rPr>
              <a:t>silné stránky</a:t>
            </a: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Šipka doprava 3"/>
          <p:cNvSpPr/>
          <p:nvPr/>
        </p:nvSpPr>
        <p:spPr>
          <a:xfrm>
            <a:off x="4573918" y="3195315"/>
            <a:ext cx="947688" cy="143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Šipka doprava 4"/>
          <p:cNvSpPr/>
          <p:nvPr/>
        </p:nvSpPr>
        <p:spPr>
          <a:xfrm>
            <a:off x="4136307" y="2322024"/>
            <a:ext cx="947688" cy="143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41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Arial" panose="020B0604020202020204" pitchFamily="34" charset="0"/>
              </a:rPr>
              <a:t>Paradigm of potential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517224" y="1564475"/>
            <a:ext cx="4754880" cy="967562"/>
          </a:xfrm>
        </p:spPr>
        <p:txBody>
          <a:bodyPr>
            <a:noAutofit/>
          </a:bodyPr>
          <a:lstStyle/>
          <a:p>
            <a:r>
              <a:rPr lang="en-US" sz="2400" dirty="0" smtClean="0"/>
              <a:t>Partnership with the respect to diversity of ways of life</a:t>
            </a:r>
            <a:endParaRPr lang="en-US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"/>
          </p:nvPr>
        </p:nvSpPr>
        <p:spPr>
          <a:xfrm>
            <a:off x="6364224" y="2679405"/>
            <a:ext cx="4754880" cy="3806455"/>
          </a:xfrm>
        </p:spPr>
        <p:txBody>
          <a:bodyPr>
            <a:noAutofit/>
          </a:bodyPr>
          <a:lstStyle/>
          <a:p>
            <a:endParaRPr lang="en-US" sz="2400" dirty="0" smtClean="0"/>
          </a:p>
        </p:txBody>
      </p:sp>
      <p:pic>
        <p:nvPicPr>
          <p:cNvPr id="6148" name="Picture 4" descr="VÃ½sledek obrÃ¡zku pro shake hands partnershi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8" y="2679405"/>
            <a:ext cx="5546946" cy="344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  <a:hlinkClick r:id="rId2"/>
              </a:rPr>
              <a:t>Lékárnice</a:t>
            </a: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  <a:hlinkClick r:id="rId2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  <a:hlinkClick r:id="rId2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VÃ½sledek obrÃ¡zku pro Å¾eleznÃ­k velkÃ¡ pardubick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72" y="484632"/>
            <a:ext cx="11416551" cy="512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5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4522" t="28466" r="24578" b="17303"/>
          <a:stretch/>
        </p:blipFill>
        <p:spPr>
          <a:xfrm>
            <a:off x="1541123" y="934948"/>
            <a:ext cx="9154275" cy="5486401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99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165B100-CCC8-4DAB-A75D-5BDF02985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7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512064"/>
            <a:ext cx="10058400" cy="1609344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endParaRPr lang="cs-CZ" sz="2400" dirty="0" smtClean="0">
              <a:latin typeface="+mj-lt"/>
            </a:endParaRPr>
          </a:p>
          <a:p>
            <a:endParaRPr lang="en-GB" dirty="0"/>
          </a:p>
        </p:txBody>
      </p:sp>
      <p:pic>
        <p:nvPicPr>
          <p:cNvPr id="5" name="Zástupný symbol pro obsah 11">
            <a:extLst>
              <a:ext uri="{FF2B5EF4-FFF2-40B4-BE49-F238E27FC236}">
                <a16:creationId xmlns:a16="http://schemas.microsoft.com/office/drawing/2014/main" id="{C5291D61-8793-477C-9ED5-68B331A81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92" y="0"/>
            <a:ext cx="6845944" cy="70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9848" y="512064"/>
            <a:ext cx="10058400" cy="1609344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i="1" dirty="0" smtClean="0"/>
          </a:p>
          <a:p>
            <a:endParaRPr lang="en-GB" dirty="0"/>
          </a:p>
        </p:txBody>
      </p:sp>
      <p:pic>
        <p:nvPicPr>
          <p:cNvPr id="4" name="Zástupný symbol obrázku 7">
            <a:extLst>
              <a:ext uri="{FF2B5EF4-FFF2-40B4-BE49-F238E27FC236}">
                <a16:creationId xmlns:a16="http://schemas.microsoft.com/office/drawing/2014/main" id="{18A23A97-E001-46F5-B112-C9FF4D41C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219200" y="-49409"/>
            <a:ext cx="9763125" cy="690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9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Maturita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2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r="46534"/>
          <a:stretch/>
        </p:blipFill>
        <p:spPr>
          <a:xfrm>
            <a:off x="1069848" y="1619249"/>
            <a:ext cx="9009259" cy="505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5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Maturita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i="1" dirty="0" smtClean="0">
                <a:hlinkClick r:id="rId2"/>
              </a:rPr>
              <a:t>Školský zákon (v aktuálním znění)</a:t>
            </a:r>
            <a:endParaRPr lang="cs-CZ" sz="2400" b="1" i="1" dirty="0" smtClean="0"/>
          </a:p>
          <a:p>
            <a:r>
              <a:rPr lang="cs-CZ" sz="2400" b="1" i="1" dirty="0">
                <a:hlinkClick r:id="rId3"/>
              </a:rPr>
              <a:t>Vyhláška č. 177/2009 Sb., o bližších podmínkách ukončování vzdělávání ve středních školách maturitní </a:t>
            </a:r>
            <a:r>
              <a:rPr lang="cs-CZ" sz="2400" b="1" i="1" dirty="0" smtClean="0">
                <a:hlinkClick r:id="rId3"/>
              </a:rPr>
              <a:t>zkouškou (v aktuálním znění)</a:t>
            </a:r>
            <a:r>
              <a:rPr lang="cs-CZ" sz="2400" b="1" i="1" dirty="0" smtClean="0"/>
              <a:t> </a:t>
            </a:r>
          </a:p>
          <a:p>
            <a:endParaRPr lang="cs-CZ" sz="2400" i="1" dirty="0" smtClean="0"/>
          </a:p>
          <a:p>
            <a:r>
              <a:rPr lang="cs-CZ" sz="2400" i="1" dirty="0">
                <a:hlinkClick r:id="rId4"/>
              </a:rPr>
              <a:t>Vyhláška č. 27/2016 </a:t>
            </a:r>
            <a:r>
              <a:rPr lang="cs-CZ" sz="2400" i="1" dirty="0" smtClean="0">
                <a:hlinkClick r:id="rId4"/>
              </a:rPr>
              <a:t>Sb.</a:t>
            </a:r>
            <a:r>
              <a:rPr lang="cs-CZ" sz="2400" i="1" dirty="0">
                <a:hlinkClick r:id="rId4"/>
              </a:rPr>
              <a:t>,</a:t>
            </a:r>
            <a:r>
              <a:rPr lang="cs-CZ" sz="2400" i="1" dirty="0" smtClean="0">
                <a:hlinkClick r:id="rId4"/>
              </a:rPr>
              <a:t> </a:t>
            </a:r>
            <a:r>
              <a:rPr lang="cs-CZ" sz="2400" i="1" dirty="0">
                <a:hlinkClick r:id="rId4"/>
              </a:rPr>
              <a:t>o vzdělávání žáků se speciálními vzdělávacími potřebami a žáků </a:t>
            </a:r>
            <a:r>
              <a:rPr lang="cs-CZ" sz="2400" i="1" dirty="0" smtClean="0">
                <a:hlinkClick r:id="rId4"/>
              </a:rPr>
              <a:t>nadaných (v aktuálním znění)</a:t>
            </a:r>
            <a:endParaRPr lang="cs-CZ" sz="2400" i="1" dirty="0" smtClean="0"/>
          </a:p>
          <a:p>
            <a:r>
              <a:rPr lang="cs-CZ" sz="2400" i="1" dirty="0">
                <a:hlinkClick r:id="rId5"/>
              </a:rPr>
              <a:t>Vyhláška č. 72/2005 </a:t>
            </a:r>
            <a:r>
              <a:rPr lang="cs-CZ" sz="2400" i="1" dirty="0" smtClean="0">
                <a:hlinkClick r:id="rId5"/>
              </a:rPr>
              <a:t>Sb., o </a:t>
            </a:r>
            <a:r>
              <a:rPr lang="cs-CZ" sz="2400" i="1" dirty="0">
                <a:hlinkClick r:id="rId5"/>
              </a:rPr>
              <a:t>poskytování poradenských služeb ve školách a školských poradenských </a:t>
            </a:r>
            <a:r>
              <a:rPr lang="cs-CZ" sz="2400" i="1" dirty="0" smtClean="0">
                <a:hlinkClick r:id="rId5"/>
              </a:rPr>
              <a:t>zařízeních (v aktuálním znění)</a:t>
            </a:r>
            <a:endParaRPr lang="cs-CZ" sz="2400" i="1" dirty="0"/>
          </a:p>
          <a:p>
            <a:endParaRPr lang="cs-CZ" dirty="0"/>
          </a:p>
          <a:p>
            <a:pPr marL="0" indent="0">
              <a:buNone/>
            </a:pPr>
            <a:endParaRPr lang="cs-CZ" sz="2400" dirty="0" smtClean="0"/>
          </a:p>
          <a:p>
            <a:endParaRPr lang="cs-CZ" sz="2200" dirty="0" smtClean="0"/>
          </a:p>
          <a:p>
            <a:endParaRPr lang="cs-CZ" sz="2200" dirty="0" smtClean="0"/>
          </a:p>
          <a:p>
            <a:endParaRPr lang="cs-CZ" sz="2200" dirty="0" smtClean="0"/>
          </a:p>
        </p:txBody>
      </p:sp>
    </p:spTree>
    <p:extLst>
      <p:ext uri="{BB962C8B-B14F-4D97-AF65-F5344CB8AC3E}">
        <p14:creationId xmlns:p14="http://schemas.microsoft.com/office/powerpoint/2010/main" val="50208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Studium angličtiny na střední škole zakončené maturitou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4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dirty="0" smtClean="0"/>
              <a:t>Škola by se nejpozději od začátku žákova studia měla připravovat na jeho maturitu, tzn. minimálně: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2200" dirty="0"/>
              <a:t>M</a:t>
            </a:r>
            <a:r>
              <a:rPr lang="cs-CZ" sz="2200" dirty="0" smtClean="0"/>
              <a:t>etodické vedení školy (školního poradenského pracoviště, jednotlivých pedagogů, vedení školy…) </a:t>
            </a:r>
            <a:r>
              <a:rPr lang="cs-CZ" sz="2200" b="1" dirty="0" smtClean="0"/>
              <a:t>speciálně pedagogickým centrem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2200" dirty="0" smtClean="0"/>
              <a:t>Proškolení všech relevantních osob v </a:t>
            </a:r>
            <a:r>
              <a:rPr lang="cs-CZ" sz="2200" b="1" dirty="0" err="1" smtClean="0"/>
              <a:t>CERMATu</a:t>
            </a:r>
            <a:r>
              <a:rPr lang="cs-CZ" sz="2200" b="1" dirty="0" smtClean="0"/>
              <a:t>/CZVV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2200" dirty="0"/>
              <a:t>Během celého studia střední školy (resp. i základní školy) by měla být </a:t>
            </a:r>
            <a:r>
              <a:rPr lang="cs-CZ" sz="2200" b="1" dirty="0"/>
              <a:t>podpůrná opatření</a:t>
            </a:r>
            <a:r>
              <a:rPr lang="cs-CZ" sz="2200" dirty="0"/>
              <a:t> ve shodě s tím, jak bude vypadat žákova </a:t>
            </a:r>
            <a:r>
              <a:rPr lang="cs-CZ" sz="2200" dirty="0" smtClean="0"/>
              <a:t>maturita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13310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eslyšící studenti na UK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450842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20000"/>
              </a:lnSpc>
            </a:pPr>
            <a:r>
              <a:rPr lang="cs-CZ" sz="2600" b="1" dirty="0" smtClean="0"/>
              <a:t>Bc., </a:t>
            </a:r>
            <a:r>
              <a:rPr lang="cs-CZ" sz="2600" b="1" dirty="0" err="1" smtClean="0"/>
              <a:t>NMgr</a:t>
            </a:r>
            <a:r>
              <a:rPr lang="cs-CZ" sz="2600" b="1" dirty="0" smtClean="0"/>
              <a:t>. Mgr., PhD.</a:t>
            </a:r>
          </a:p>
          <a:p>
            <a:pPr lvl="0">
              <a:lnSpc>
                <a:spcPct val="120000"/>
              </a:lnSpc>
            </a:pPr>
            <a:r>
              <a:rPr lang="cs-CZ" sz="2600" b="1" dirty="0"/>
              <a:t>s</a:t>
            </a:r>
            <a:r>
              <a:rPr lang="cs-CZ" sz="2600" b="1" dirty="0" smtClean="0"/>
              <a:t>koro 50 oborů (v ČJ, také v AJ)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p</a:t>
            </a:r>
            <a:r>
              <a:rPr lang="cs-CZ" sz="2400" dirty="0" smtClean="0"/>
              <a:t>edagogika (čeština; angličtina; pedagogika; </a:t>
            </a:r>
            <a:r>
              <a:rPr lang="cs-CZ" sz="2400" dirty="0" err="1" smtClean="0"/>
              <a:t>spec</a:t>
            </a:r>
            <a:r>
              <a:rPr lang="cs-CZ" sz="2400" dirty="0" smtClean="0"/>
              <a:t>. pedagogika; vychovatelství…) 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s</a:t>
            </a:r>
            <a:r>
              <a:rPr lang="cs-CZ" sz="2400" dirty="0" smtClean="0"/>
              <a:t>polečenské vědy (historie; sociologie; ekonomie; lingvistika – španělština, francouzština, </a:t>
            </a:r>
            <a:r>
              <a:rPr lang="cs-CZ" sz="2400" dirty="0" err="1" smtClean="0"/>
              <a:t>koreanistika</a:t>
            </a:r>
            <a:r>
              <a:rPr lang="cs-CZ" sz="2400" dirty="0" smtClean="0"/>
              <a:t>, </a:t>
            </a:r>
            <a:r>
              <a:rPr lang="cs-CZ" sz="2400" dirty="0" err="1"/>
              <a:t>romistika</a:t>
            </a:r>
            <a:r>
              <a:rPr lang="cs-CZ" sz="2400" dirty="0"/>
              <a:t>; </a:t>
            </a:r>
            <a:r>
              <a:rPr lang="cs-CZ" sz="2400" dirty="0" smtClean="0"/>
              <a:t>hispanistika; Čeština v komunikaci neslyšících (lingvistika znakových jazyků); knihovnictví; informatika; právo; sociální práce; psychologie; teologie…)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t</a:t>
            </a:r>
            <a:r>
              <a:rPr lang="cs-CZ" sz="2400" dirty="0" smtClean="0"/>
              <a:t>ělesná výchova a sport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m</a:t>
            </a:r>
            <a:r>
              <a:rPr lang="cs-CZ" sz="2400" dirty="0" smtClean="0"/>
              <a:t>edicínské a zdravotnické obory (všeobecné lékařství, ergoterapie, farmacie, neurovědy…)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p</a:t>
            </a:r>
            <a:r>
              <a:rPr lang="cs-CZ" sz="2400" dirty="0" smtClean="0"/>
              <a:t>řírodní vědy (biologie; chemie; kartografie…) </a:t>
            </a:r>
          </a:p>
          <a:p>
            <a:pPr lvl="0">
              <a:lnSpc>
                <a:spcPct val="120000"/>
              </a:lnSpc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6627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Školský zákon, </a:t>
            </a:r>
            <a:r>
              <a:rPr lang="cs-CZ" dirty="0"/>
              <a:t>§ </a:t>
            </a:r>
            <a:r>
              <a:rPr lang="cs-CZ" dirty="0" smtClean="0"/>
              <a:t>16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+mj-lt"/>
              </a:rPr>
              <a:t>(2) Podpůrná opatření spočívají v</a:t>
            </a:r>
          </a:p>
          <a:p>
            <a:pPr lvl="1"/>
            <a:r>
              <a:rPr lang="cs-CZ" sz="2200" dirty="0" smtClean="0"/>
              <a:t>„a</a:t>
            </a:r>
            <a:r>
              <a:rPr lang="cs-CZ" sz="2200" dirty="0"/>
              <a:t>) </a:t>
            </a:r>
            <a:r>
              <a:rPr lang="cs-CZ" sz="2200" b="1" dirty="0"/>
              <a:t>poradenské pomoci školy a školského poradenského </a:t>
            </a:r>
            <a:r>
              <a:rPr lang="cs-CZ" sz="2200" b="1" dirty="0" smtClean="0"/>
              <a:t>zařízení</a:t>
            </a:r>
            <a:r>
              <a:rPr lang="cs-CZ" sz="2200" dirty="0" smtClean="0"/>
              <a:t>,</a:t>
            </a:r>
          </a:p>
          <a:p>
            <a:pPr lvl="1"/>
            <a:r>
              <a:rPr lang="cs-CZ" sz="2200" dirty="0" smtClean="0"/>
              <a:t>b</a:t>
            </a:r>
            <a:r>
              <a:rPr lang="cs-CZ" sz="2200" dirty="0"/>
              <a:t>) </a:t>
            </a:r>
            <a:r>
              <a:rPr lang="cs-CZ" sz="2200" b="1" dirty="0"/>
              <a:t>úpravě organizace, obsahu, hodnocení, forem a metod vzdělávání</a:t>
            </a:r>
            <a:r>
              <a:rPr lang="cs-CZ" sz="2200" dirty="0"/>
              <a:t> a školských služeb, včetně zabezpečení výuky předmětů speciálně pedagogické péče a včetně prodloužení délky středního nebo vyššího odborného vzdělávání až o dva </a:t>
            </a:r>
            <a:r>
              <a:rPr lang="cs-CZ" sz="2200" dirty="0" smtClean="0"/>
              <a:t>roky,</a:t>
            </a:r>
          </a:p>
          <a:p>
            <a:pPr lvl="1"/>
            <a:r>
              <a:rPr lang="cs-CZ" sz="2200" dirty="0" smtClean="0"/>
              <a:t>c</a:t>
            </a:r>
            <a:r>
              <a:rPr lang="cs-CZ" sz="2200" dirty="0"/>
              <a:t>) úpravě podmínek přijímání ke vzdělávání a ukončování </a:t>
            </a:r>
            <a:r>
              <a:rPr lang="cs-CZ" sz="2200" dirty="0" smtClean="0"/>
              <a:t>vzdělávání,</a:t>
            </a:r>
          </a:p>
          <a:p>
            <a:pPr lvl="1"/>
            <a:r>
              <a:rPr lang="cs-CZ" sz="2200" dirty="0" smtClean="0"/>
              <a:t>d</a:t>
            </a:r>
            <a:r>
              <a:rPr lang="cs-CZ" sz="2200" dirty="0"/>
              <a:t>) použití kompenzačních pomůcek, speciálních učebnic a speciálních učebních pomůcek, </a:t>
            </a:r>
            <a:r>
              <a:rPr lang="cs-CZ" sz="2200" b="1" dirty="0"/>
              <a:t>využívání komunikačních systémů neslyšících a hluchoslepých osob</a:t>
            </a:r>
            <a:r>
              <a:rPr lang="cs-CZ" sz="2200" i="1" dirty="0"/>
              <a:t>, </a:t>
            </a:r>
            <a:r>
              <a:rPr lang="cs-CZ" sz="2200" dirty="0"/>
              <a:t>Braillova písma a podpůrných nebo náhradních komunikačních </a:t>
            </a:r>
            <a:r>
              <a:rPr lang="cs-CZ" sz="2200" dirty="0" smtClean="0"/>
              <a:t>systémů,</a:t>
            </a:r>
          </a:p>
        </p:txBody>
      </p:sp>
    </p:spTree>
    <p:extLst>
      <p:ext uri="{BB962C8B-B14F-4D97-AF65-F5344CB8AC3E}">
        <p14:creationId xmlns:p14="http://schemas.microsoft.com/office/powerpoint/2010/main" val="27150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Školský zákon, </a:t>
            </a:r>
            <a:r>
              <a:rPr lang="cs-CZ" dirty="0"/>
              <a:t>§ </a:t>
            </a:r>
            <a:r>
              <a:rPr lang="cs-CZ" dirty="0" smtClean="0"/>
              <a:t>16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 smtClean="0">
                <a:latin typeface="+mj-lt"/>
              </a:rPr>
              <a:t>(2) Podpůrná opatření spočívají v</a:t>
            </a:r>
          </a:p>
          <a:p>
            <a:pPr lvl="1"/>
            <a:r>
              <a:rPr lang="cs-CZ" sz="2200" dirty="0" smtClean="0"/>
              <a:t>e</a:t>
            </a:r>
            <a:r>
              <a:rPr lang="cs-CZ" sz="2200" dirty="0"/>
              <a:t>) </a:t>
            </a:r>
            <a:r>
              <a:rPr lang="cs-CZ" sz="2200" b="1" dirty="0"/>
              <a:t>úpravě očekávaných výstupů vzdělávání</a:t>
            </a:r>
            <a:r>
              <a:rPr lang="cs-CZ" sz="2200" dirty="0"/>
              <a:t> v mezích stanovených rámcovými vzdělávacími programy a akreditovanými vzdělávacími </a:t>
            </a:r>
            <a:r>
              <a:rPr lang="cs-CZ" sz="2200" dirty="0" smtClean="0"/>
              <a:t>programy,</a:t>
            </a:r>
          </a:p>
          <a:p>
            <a:pPr lvl="1"/>
            <a:r>
              <a:rPr lang="cs-CZ" sz="2200" dirty="0" smtClean="0"/>
              <a:t>f</a:t>
            </a:r>
            <a:r>
              <a:rPr lang="cs-CZ" sz="2200" dirty="0"/>
              <a:t>) </a:t>
            </a:r>
            <a:r>
              <a:rPr lang="cs-CZ" sz="2200" b="1" dirty="0"/>
              <a:t>vzdělávání podle individuálního vzdělávacího </a:t>
            </a:r>
            <a:r>
              <a:rPr lang="cs-CZ" sz="2200" b="1" dirty="0" smtClean="0"/>
              <a:t>plánu</a:t>
            </a:r>
            <a:r>
              <a:rPr lang="cs-CZ" sz="2200" dirty="0" smtClean="0"/>
              <a:t>,</a:t>
            </a:r>
          </a:p>
          <a:p>
            <a:pPr lvl="1"/>
            <a:r>
              <a:rPr lang="cs-CZ" sz="2200" dirty="0" smtClean="0"/>
              <a:t>g</a:t>
            </a:r>
            <a:r>
              <a:rPr lang="cs-CZ" sz="2200" dirty="0"/>
              <a:t>) </a:t>
            </a:r>
            <a:r>
              <a:rPr lang="cs-CZ" sz="2200" b="1" dirty="0"/>
              <a:t>využití asistenta </a:t>
            </a:r>
            <a:r>
              <a:rPr lang="cs-CZ" sz="2200" b="1" dirty="0" smtClean="0"/>
              <a:t>pedagoga</a:t>
            </a:r>
            <a:r>
              <a:rPr lang="cs-CZ" sz="2200" dirty="0" smtClean="0"/>
              <a:t>,</a:t>
            </a:r>
          </a:p>
          <a:p>
            <a:pPr lvl="1"/>
            <a:r>
              <a:rPr lang="cs-CZ" sz="2200" dirty="0" smtClean="0"/>
              <a:t>h</a:t>
            </a:r>
            <a:r>
              <a:rPr lang="cs-CZ" sz="2200" dirty="0"/>
              <a:t>) využití dalšího pedagogického pracovníka, </a:t>
            </a:r>
            <a:r>
              <a:rPr lang="cs-CZ" sz="2200" b="1" dirty="0"/>
              <a:t>tlumočníka českého znakového jazyka, přepisovatele pro neslyšící</a:t>
            </a:r>
            <a:r>
              <a:rPr lang="cs-CZ" sz="2200" dirty="0"/>
              <a:t> nebo možnosti působení osob poskytujících dítěti, žákovi nebo studentovi po dobu jeho pobytu ve škole nebo školském zařízení podporu podle zvláštních právních předpisů, </a:t>
            </a:r>
            <a:r>
              <a:rPr lang="cs-CZ" sz="2200" dirty="0" smtClean="0"/>
              <a:t>nebo</a:t>
            </a:r>
          </a:p>
          <a:p>
            <a:pPr lvl="1"/>
            <a:r>
              <a:rPr lang="cs-CZ" sz="2200" dirty="0" smtClean="0"/>
              <a:t>i</a:t>
            </a:r>
            <a:r>
              <a:rPr lang="cs-CZ" sz="2200" dirty="0"/>
              <a:t>) poskytování vzdělávání nebo školských služeb v prostorách stavebně nebo technicky </a:t>
            </a:r>
            <a:r>
              <a:rPr lang="cs-CZ" sz="2200" dirty="0" smtClean="0"/>
              <a:t>upravených.“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88287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Školský zákon, </a:t>
            </a:r>
            <a:r>
              <a:rPr lang="cs-CZ" dirty="0"/>
              <a:t>§ </a:t>
            </a:r>
            <a:r>
              <a:rPr lang="cs-CZ" dirty="0" smtClean="0"/>
              <a:t>16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„… při </a:t>
            </a:r>
            <a:r>
              <a:rPr lang="cs-CZ" sz="2400" dirty="0"/>
              <a:t>vzdělávání dítěte, žáka a studenta, který nemůže vnímat řeč sluchem, se [podpůrná opatření] volí tak, aby bylo zajištěno vzdělávání v komunikačním systému neslyšících a hluchoslepých osob, který </a:t>
            </a:r>
            <a:r>
              <a:rPr lang="cs-CZ" sz="2400" b="1" dirty="0"/>
              <a:t>odpovídá potřebám dítěte, žáka nebo </a:t>
            </a:r>
            <a:r>
              <a:rPr lang="cs-CZ" sz="2400" b="1" dirty="0" smtClean="0"/>
              <a:t>studenta.</a:t>
            </a:r>
          </a:p>
          <a:p>
            <a:r>
              <a:rPr lang="cs-CZ" sz="2400" dirty="0" smtClean="0"/>
              <a:t>Žákům </a:t>
            </a:r>
            <a:r>
              <a:rPr lang="cs-CZ" sz="2400" dirty="0"/>
              <a:t>a studentům vzdělávaným v českém znakovém jazyce se souběžně poskytuje vzdělávání také v psaném českém jazyce, přičemž </a:t>
            </a:r>
            <a:r>
              <a:rPr lang="cs-CZ" sz="2400" b="1" dirty="0"/>
              <a:t>znalost českého jazyka si tito žáci a studenti osvojují metodami používanými při výuce českého jazyka jako cizího jazyka</a:t>
            </a:r>
            <a:r>
              <a:rPr lang="cs-CZ" sz="2400" b="1" dirty="0" smtClean="0"/>
              <a:t>…</a:t>
            </a:r>
            <a:r>
              <a:rPr lang="cs-CZ" sz="2400" dirty="0" smtClean="0"/>
              <a:t>“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753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Školský zákon, </a:t>
            </a:r>
            <a:r>
              <a:rPr lang="cs-CZ" dirty="0"/>
              <a:t>§ </a:t>
            </a:r>
            <a:r>
              <a:rPr lang="cs-CZ" dirty="0" smtClean="0"/>
              <a:t>16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Speciálně pedagogická péče</a:t>
            </a:r>
          </a:p>
          <a:p>
            <a:pPr lvl="1"/>
            <a:r>
              <a:rPr lang="cs-CZ" sz="2200" dirty="0"/>
              <a:t>Z</a:t>
            </a:r>
            <a:r>
              <a:rPr lang="cs-CZ" sz="2200" dirty="0" smtClean="0"/>
              <a:t>ajištění </a:t>
            </a:r>
            <a:r>
              <a:rPr lang="cs-CZ" sz="2200" dirty="0"/>
              <a:t>předmětů speciálně pedagogické péče (…), které jsou zaměřeny na oblast logopedických obtíží, řečové výchovy, nácviku sociální komunikace, zrakové stimulace apod</a:t>
            </a:r>
            <a:r>
              <a:rPr lang="cs-CZ" sz="2200" dirty="0" smtClean="0"/>
              <a:t>.</a:t>
            </a:r>
          </a:p>
          <a:p>
            <a:pPr lvl="1"/>
            <a:r>
              <a:rPr lang="cs-CZ" sz="2200" dirty="0" smtClean="0"/>
              <a:t>Lze </a:t>
            </a:r>
            <a:r>
              <a:rPr lang="cs-CZ" sz="2200" dirty="0"/>
              <a:t>na </a:t>
            </a:r>
            <a:r>
              <a:rPr lang="cs-CZ" sz="2200" dirty="0" smtClean="0"/>
              <a:t>ni </a:t>
            </a:r>
            <a:r>
              <a:rPr lang="cs-CZ" sz="2200" dirty="0"/>
              <a:t>využít disponibilní časovou dotaci </a:t>
            </a:r>
            <a:r>
              <a:rPr lang="cs-CZ" sz="2200" dirty="0" smtClean="0"/>
              <a:t>ŠVP</a:t>
            </a:r>
          </a:p>
          <a:p>
            <a:r>
              <a:rPr lang="cs-CZ" sz="2400" b="1" dirty="0" smtClean="0"/>
              <a:t>Pedagogická intervence</a:t>
            </a:r>
          </a:p>
          <a:p>
            <a:pPr lvl="1"/>
            <a:r>
              <a:rPr lang="cs-CZ" sz="2200" dirty="0"/>
              <a:t>V</a:t>
            </a:r>
            <a:r>
              <a:rPr lang="cs-CZ" sz="2200" dirty="0" smtClean="0"/>
              <a:t>zdělávání žáka ve </a:t>
            </a:r>
            <a:r>
              <a:rPr lang="cs-CZ" sz="2200" dirty="0"/>
              <a:t>vyučovacích předmětech, v nichž je třeba zlepšit jeho výsledky učení, případně kompenzovat nedostatečnou domácí přípravu na </a:t>
            </a:r>
            <a:r>
              <a:rPr lang="cs-CZ" sz="2200" dirty="0" smtClean="0"/>
              <a:t>výuku</a:t>
            </a:r>
          </a:p>
          <a:p>
            <a:pPr lvl="1"/>
            <a:r>
              <a:rPr lang="cs-CZ" sz="2200" dirty="0"/>
              <a:t>Lze na ni </a:t>
            </a:r>
            <a:r>
              <a:rPr lang="cs-CZ" sz="2200" dirty="0" smtClean="0"/>
              <a:t>ev. využít </a:t>
            </a:r>
            <a:r>
              <a:rPr lang="cs-CZ" sz="2200" dirty="0"/>
              <a:t>disponibilní časovou dotaci </a:t>
            </a:r>
            <a:r>
              <a:rPr lang="cs-CZ" sz="2200" dirty="0" smtClean="0"/>
              <a:t>ŠVP, ale běžně se poskytuje mimo školní učební plán </a:t>
            </a:r>
            <a:endParaRPr lang="cs-CZ" sz="2200" dirty="0"/>
          </a:p>
          <a:p>
            <a:pPr lvl="1"/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27000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Školský zákon, </a:t>
            </a:r>
            <a:r>
              <a:rPr lang="cs-CZ" dirty="0"/>
              <a:t>§ </a:t>
            </a:r>
            <a:r>
              <a:rPr lang="cs-CZ" dirty="0" smtClean="0"/>
              <a:t>16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Individuální vzdělávací plán</a:t>
            </a:r>
          </a:p>
          <a:p>
            <a:pPr lvl="1"/>
            <a:r>
              <a:rPr lang="cs-CZ" sz="2200" dirty="0" smtClean="0"/>
              <a:t>Na základě doporučení </a:t>
            </a:r>
            <a:r>
              <a:rPr lang="cs-CZ" sz="2200" dirty="0"/>
              <a:t>SPC </a:t>
            </a:r>
            <a:r>
              <a:rPr lang="cs-CZ" sz="2200" dirty="0" smtClean="0"/>
              <a:t>lze upravit </a:t>
            </a:r>
            <a:r>
              <a:rPr lang="cs-CZ" sz="2200" dirty="0"/>
              <a:t>očekávané výstupy stanovené ŠVP, případně upravit vzdělávací obsah tak, aby byl zajištěn soulad mezi vzdělávacími požadavky a skutečnými možnostmi žáků a aby vzdělávání směřovalo k dosažení jejich osobního </a:t>
            </a:r>
            <a:r>
              <a:rPr lang="cs-CZ" sz="2200" dirty="0" smtClean="0"/>
              <a:t>maxima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123556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100" i="1" dirty="0" smtClean="0"/>
              <a:t/>
            </a:r>
            <a:br>
              <a:rPr lang="cs-CZ" sz="3100" i="1" dirty="0" smtClean="0"/>
            </a:br>
            <a:r>
              <a:rPr lang="cs-CZ" dirty="0" smtClean="0"/>
              <a:t>Vyhláška o vzdělávání žáků se speciálními potřebami a žáků nadaných</a:t>
            </a:r>
            <a:endParaRPr lang="en-GB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470" y="2486025"/>
            <a:ext cx="8481155" cy="445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1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300" dirty="0"/>
              <a:t>Vyhláška o vzdělávání žáků se speciálními potřebami a žáků nadaných</a:t>
            </a:r>
            <a:endParaRPr lang="en-GB" sz="43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320" y="2093976"/>
            <a:ext cx="7685456" cy="46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2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300" dirty="0"/>
              <a:t>Vyhláška o vzdělávání žáků se speciálními potřebami a žáků nadaných</a:t>
            </a:r>
            <a:endParaRPr lang="en-GB" sz="4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62" y="2121408"/>
            <a:ext cx="7625326" cy="32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0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300" dirty="0"/>
              <a:t>Vyhláška </a:t>
            </a:r>
            <a:r>
              <a:rPr lang="cs-CZ" sz="4300" dirty="0" smtClean="0"/>
              <a:t>č. 27/2016 Sb.,</a:t>
            </a:r>
            <a:br>
              <a:rPr lang="cs-CZ" sz="4300" dirty="0" smtClean="0"/>
            </a:br>
            <a:r>
              <a:rPr lang="cs-CZ" sz="4300" dirty="0" smtClean="0"/>
              <a:t>o vzdělávání </a:t>
            </a:r>
            <a:r>
              <a:rPr lang="cs-CZ" sz="4300" dirty="0"/>
              <a:t>žáků se speciálními potřebami a žáků nadaných</a:t>
            </a:r>
            <a:endParaRPr lang="en-GB" sz="4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 smtClean="0">
              <a:latin typeface="+mj-lt"/>
            </a:endParaRPr>
          </a:p>
          <a:p>
            <a:r>
              <a:rPr lang="cs-CZ" sz="2400" b="1" dirty="0">
                <a:latin typeface="+mj-lt"/>
              </a:rPr>
              <a:t>S</a:t>
            </a:r>
            <a:r>
              <a:rPr lang="cs-CZ" sz="2400" b="1" dirty="0" smtClean="0">
                <a:latin typeface="+mj-lt"/>
              </a:rPr>
              <a:t>ystém podpůrných opatření</a:t>
            </a:r>
          </a:p>
          <a:p>
            <a:pPr lvl="1"/>
            <a:r>
              <a:rPr lang="cs-CZ" sz="2200" dirty="0" smtClean="0">
                <a:latin typeface="+mj-lt"/>
              </a:rPr>
              <a:t>1. stupeň – plán pedagogické intervence – vnitřní záležitost školy</a:t>
            </a:r>
          </a:p>
          <a:p>
            <a:pPr lvl="1"/>
            <a:r>
              <a:rPr lang="cs-CZ" sz="2200" dirty="0" smtClean="0">
                <a:latin typeface="+mj-lt"/>
              </a:rPr>
              <a:t>2.–5. stupeň – na základě </a:t>
            </a:r>
            <a:r>
              <a:rPr lang="cs-CZ" sz="2200" dirty="0">
                <a:latin typeface="+mj-lt"/>
              </a:rPr>
              <a:t>s</a:t>
            </a:r>
            <a:r>
              <a:rPr lang="cs-CZ" sz="2200" dirty="0" smtClean="0">
                <a:latin typeface="+mj-lt"/>
              </a:rPr>
              <a:t>polupráce s SPC, nárokově financováno z rozpočtu MŠMT</a:t>
            </a:r>
          </a:p>
          <a:p>
            <a:pPr lvl="1"/>
            <a:endParaRPr lang="cs-CZ" sz="2200" dirty="0" smtClean="0">
              <a:latin typeface="+mj-lt"/>
            </a:endParaRPr>
          </a:p>
          <a:p>
            <a:pPr lvl="1"/>
            <a:r>
              <a:rPr lang="cs-CZ" sz="2200" dirty="0" smtClean="0">
                <a:latin typeface="+mj-lt"/>
              </a:rPr>
              <a:t>Podpůrná opatření jsou do stupňů rozčleněna dle finanční a organizační náročnosti </a:t>
            </a:r>
            <a:endParaRPr lang="en-GB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01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300" dirty="0"/>
              <a:t>Vyhláška </a:t>
            </a:r>
            <a:r>
              <a:rPr lang="cs-CZ" sz="4300" dirty="0" smtClean="0"/>
              <a:t>č. 72/2005 Sb.,</a:t>
            </a:r>
            <a:br>
              <a:rPr lang="cs-CZ" sz="4300" dirty="0" smtClean="0"/>
            </a:br>
            <a:r>
              <a:rPr lang="cs-CZ" sz="4300" dirty="0" smtClean="0"/>
              <a:t>o poskytování poradenských služeb ve školách a školských poradenských zařízeních</a:t>
            </a:r>
            <a:endParaRPr lang="en-GB" sz="4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 smtClean="0">
              <a:latin typeface="+mj-lt"/>
            </a:endParaRPr>
          </a:p>
          <a:p>
            <a:r>
              <a:rPr lang="cs-CZ" sz="2400" dirty="0" smtClean="0">
                <a:latin typeface="+mj-lt"/>
              </a:rPr>
              <a:t>Školská poradenská zařízení</a:t>
            </a:r>
          </a:p>
          <a:p>
            <a:pPr lvl="1"/>
            <a:r>
              <a:rPr lang="cs-CZ" sz="2200" b="1" dirty="0" smtClean="0">
                <a:latin typeface="+mj-lt"/>
              </a:rPr>
              <a:t>Speciálně pedagogické centrum</a:t>
            </a:r>
          </a:p>
          <a:p>
            <a:pPr lvl="1"/>
            <a:r>
              <a:rPr lang="cs-CZ" sz="2200" dirty="0" smtClean="0">
                <a:latin typeface="+mj-lt"/>
              </a:rPr>
              <a:t>Pedagogicko-psychologická poradna</a:t>
            </a:r>
          </a:p>
          <a:p>
            <a:pPr lvl="1"/>
            <a:endParaRPr lang="cs-CZ" sz="2200" dirty="0" smtClean="0">
              <a:latin typeface="+mj-lt"/>
            </a:endParaRPr>
          </a:p>
          <a:p>
            <a:r>
              <a:rPr lang="cs-CZ" sz="2400" b="1" dirty="0" smtClean="0">
                <a:latin typeface="+mj-lt"/>
              </a:rPr>
              <a:t>Školní poradenská pracoviště</a:t>
            </a:r>
          </a:p>
        </p:txBody>
      </p:sp>
    </p:spTree>
    <p:extLst>
      <p:ext uri="{BB962C8B-B14F-4D97-AF65-F5344CB8AC3E}">
        <p14:creationId xmlns:p14="http://schemas.microsoft.com/office/powerpoint/2010/main" val="198333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6329" b="5468"/>
          <a:stretch/>
        </p:blipFill>
        <p:spPr>
          <a:xfrm>
            <a:off x="0" y="698642"/>
            <a:ext cx="12192000" cy="53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331" y="156518"/>
            <a:ext cx="2730053" cy="581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9" t="1246"/>
          <a:stretch/>
        </p:blipFill>
        <p:spPr>
          <a:xfrm rot="10800000">
            <a:off x="7752016" y="790832"/>
            <a:ext cx="2915985" cy="162757"/>
          </a:xfrm>
          <a:prstGeom prst="rect">
            <a:avLst/>
          </a:prstGeom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8418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e/být prozrazen,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e/mít žádné zvýhodnění/výhody/úlevy oproti spolužákům,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e/mít něco tolerováno,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e/být brán jako normální student,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latin typeface="+mj-lt"/>
              </a:rPr>
              <a:t>n</a:t>
            </a:r>
            <a:r>
              <a:rPr lang="cs-CZ" dirty="0" smtClean="0">
                <a:latin typeface="+mj-lt"/>
              </a:rPr>
              <a:t>e/chtít pomoc...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dirty="0">
              <a:latin typeface="+mj-lt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 smtClean="0">
                <a:latin typeface="+mj-lt"/>
                <a:cs typeface="Arial" panose="020B0604020202020204" pitchFamily="34" charset="0"/>
              </a:rPr>
              <a:t>►</a:t>
            </a:r>
            <a:r>
              <a:rPr lang="cs-CZ" b="1" dirty="0" smtClean="0">
                <a:latin typeface="+mj-lt"/>
                <a:cs typeface="Arial" panose="020B0604020202020204" pitchFamily="34" charset="0"/>
              </a:rPr>
              <a:t>skrývání sluchového postižení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b="1" dirty="0" smtClean="0">
                <a:latin typeface="+mj-lt"/>
                <a:cs typeface="Arial" panose="020B0604020202020204" pitchFamily="34" charset="0"/>
              </a:rPr>
              <a:t>►devalvace studia za využití podpory</a:t>
            </a:r>
            <a:endParaRPr lang="cs-CZ" b="1" dirty="0">
              <a:latin typeface="+mj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 smtClean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45" y="0"/>
            <a:ext cx="8783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9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8" name="Picture 10" descr="Pavla KovaÅÃ­kovÃ¡, dÅÃ­ve ValnÃ­ÄkovÃ¡, medailistka z paralympiÃ¡d a matka tÅÃ­letÃ© dcery, bojuje za nevidomÃ© ma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vla KovaÅÃ­kovÃ¡, dÅÃ­ve ValnÃ­ÄkovÃ¡, medailistka z paralympiÃ¡d a matka tÅÃ­letÃ© dcery, bojuje za nevidomÃ© matky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4141787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9219" t="20000" r="39844" b="14306"/>
          <a:stretch/>
        </p:blipFill>
        <p:spPr>
          <a:xfrm>
            <a:off x="657225" y="1583245"/>
            <a:ext cx="6210300" cy="4505325"/>
          </a:xfrm>
          <a:prstGeom prst="rect">
            <a:avLst/>
          </a:prstGeom>
        </p:spPr>
      </p:pic>
      <p:pic>
        <p:nvPicPr>
          <p:cNvPr id="4100" name="Picture 4" descr="VÃ½sledek obrÃ¡zku pro svÄtluÅ¡ka nadaÄnÃ­ fo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98" y="1583244"/>
            <a:ext cx="4169404" cy="295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4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 descr="VÃ½sledek obrÃ¡zku pro deaf doctors visual stethoscope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069848" y="495300"/>
            <a:ext cx="100584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sz="2400" dirty="0" smtClean="0"/>
              <a:t>Já můžu říct, co mě potěšilo, s čím jsem se tam setkávala průběžně. Mně se velmi líbilo, bylo mi moc příjemné, </a:t>
            </a:r>
            <a:r>
              <a:rPr lang="cs-CZ" sz="2400" b="1" dirty="0" smtClean="0"/>
              <a:t>že jsem lidi nezaskakovala svojí přítomností v různých situacích a v různých prostředích.</a:t>
            </a:r>
          </a:p>
          <a:p>
            <a:r>
              <a:rPr lang="cs-CZ" sz="2400" dirty="0" smtClean="0"/>
              <a:t>Takže například </a:t>
            </a:r>
            <a:r>
              <a:rPr lang="cs-CZ" sz="2400" b="1" dirty="0" smtClean="0"/>
              <a:t>na té vysoké škole ten pohled na mě, jako na slepou studentku, byl naprosto pragmatický.</a:t>
            </a:r>
            <a:r>
              <a:rPr lang="cs-CZ" sz="2400" dirty="0" smtClean="0"/>
              <a:t> Když jsem tam, přestože jsem byla třeba první nevidomá studentka na katedře, tak to brali naprosto jako věcně. </a:t>
            </a:r>
            <a:r>
              <a:rPr lang="cs-CZ" sz="2400" b="1" dirty="0" smtClean="0"/>
              <a:t>Vyučující se se mnou jednoduše dokázali bavit o požadavcích konkrétních předmětů a o mých možnostech, jak ty požadavky budu naplňovat. </a:t>
            </a:r>
            <a:r>
              <a:rPr lang="cs-CZ" sz="2400" dirty="0" smtClean="0"/>
              <a:t>Nikdy mně nenabízeli třeba, že bych písemnou zkoušku měla absolvovat ústně. Takže jim nepřipadalo, to co se u nás často děje, že slepota je samozřejmě vysvětlení toho, že člověk nebude psát. </a:t>
            </a:r>
            <a:r>
              <a:rPr lang="cs-CZ" sz="2400" b="1" dirty="0" smtClean="0"/>
              <a:t>A tak jsem měla pocit takového skutečně plnohodnotného studia. A velmi partnerského přístupu z jejich strany. </a:t>
            </a:r>
            <a:r>
              <a:rPr lang="cs-CZ" sz="2400" dirty="0" smtClean="0"/>
              <a:t>A to mě moc těšilo.</a:t>
            </a:r>
            <a:endParaRPr lang="cs-CZ" sz="2400" dirty="0"/>
          </a:p>
        </p:txBody>
      </p:sp>
      <p:pic>
        <p:nvPicPr>
          <p:cNvPr id="2058" name="Picture 10" descr="Pavla KovaÅÃ­kovÃ¡, dÅÃ­ve ValnÃ­ÄkovÃ¡, medailistka z paralympiÃ¡d a matka tÅÃ­letÃ© dcery, bojuje za nevidomÃ© matk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4400" dirty="0" smtClean="0">
                <a:cs typeface="Arial" panose="020B0604020202020204" pitchFamily="34" charset="0"/>
              </a:rPr>
              <a:t>2. </a:t>
            </a:r>
            <a:r>
              <a:rPr lang="cs-CZ" sz="4400" dirty="0">
                <a:cs typeface="Arial" panose="020B0604020202020204" pitchFamily="34" charset="0"/>
              </a:rPr>
              <a:t>blok: </a:t>
            </a:r>
            <a:r>
              <a:rPr lang="cs-CZ" sz="4400" dirty="0" smtClean="0">
                <a:cs typeface="Arial" panose="020B0604020202020204" pitchFamily="34" charset="0"/>
              </a:rPr>
              <a:t>10.40–12.00 </a:t>
            </a:r>
            <a:r>
              <a:rPr lang="cs-CZ" sz="4400" dirty="0">
                <a:cs typeface="Arial" panose="020B0604020202020204" pitchFamily="34" charset="0"/>
              </a:rPr>
              <a:t>Jazyková výuka, výuka angličtiny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8675" y="4389119"/>
            <a:ext cx="9391650" cy="2204185"/>
          </a:xfrm>
        </p:spPr>
        <p:txBody>
          <a:bodyPr>
            <a:normAutofit/>
          </a:bodyPr>
          <a:lstStyle/>
          <a:p>
            <a:endParaRPr lang="cs-CZ" sz="2600" dirty="0"/>
          </a:p>
          <a:p>
            <a:r>
              <a:rPr lang="cs-CZ" sz="2600" dirty="0" smtClean="0"/>
              <a:t>Hana Hejlová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90478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41827" y="2133600"/>
            <a:ext cx="7719391" cy="3932238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„Všichni nedoslýchaví, ohluchlí a neslyšící studenti by se měli učit cizí jazyk (anglicky).“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</p:spTree>
    <p:extLst>
      <p:ext uri="{BB962C8B-B14F-4D97-AF65-F5344CB8AC3E}">
        <p14:creationId xmlns:p14="http://schemas.microsoft.com/office/powerpoint/2010/main" val="3260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2800" u="sng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Nedoslýchavý student, který umí anglicky</a:t>
            </a:r>
            <a:endParaRPr lang="cs-CZ" sz="2800" u="sng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Ingredience: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1 nedoslýchavý student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1 kvalitní sluchadlo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1 učebnice bez CD (poslechy bude číst)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Dej do třídy, přidej výraznou výslovnost učitele a důkladně míchej čtyři roky. </a:t>
            </a:r>
            <a:endParaRPr lang="cs-CZ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6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625" y="1041400"/>
            <a:ext cx="6350000" cy="4762500"/>
          </a:xfrm>
          <a:prstGeom prst="rect">
            <a:avLst/>
          </a:prstGeom>
        </p:spPr>
      </p:pic>
      <p:cxnSp>
        <p:nvCxnSpPr>
          <p:cNvPr id="4" name="Přímá spojnice se šipkou 3"/>
          <p:cNvCxnSpPr/>
          <p:nvPr/>
        </p:nvCxnSpPr>
        <p:spPr>
          <a:xfrm flipH="1">
            <a:off x="4250576" y="3291841"/>
            <a:ext cx="16625" cy="332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H="1">
            <a:off x="4815841" y="2959332"/>
            <a:ext cx="33251" cy="332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5663739" y="2468881"/>
            <a:ext cx="58189" cy="2826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125884" y="2959332"/>
            <a:ext cx="440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A2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709852" y="2533803"/>
            <a:ext cx="413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B1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539048" y="2044932"/>
            <a:ext cx="440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16009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Lucida Grande CE"/>
                <a:cs typeface="Lucida Grande CE"/>
              </a:rPr>
              <a:t>Co je specifické?</a:t>
            </a:r>
            <a:endParaRPr lang="cs-CZ" dirty="0">
              <a:solidFill>
                <a:schemeClr val="accent2">
                  <a:lumMod val="75000"/>
                  <a:lumOff val="25000"/>
                </a:schemeClr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2461" y="2133601"/>
            <a:ext cx="7345363" cy="3931920"/>
          </a:xfrm>
        </p:spPr>
        <p:txBody>
          <a:bodyPr>
            <a:normAutofit/>
          </a:bodyPr>
          <a:lstStyle/>
          <a:p>
            <a:r>
              <a:rPr lang="cs-CZ" sz="1900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Cíle výuky</a:t>
            </a:r>
          </a:p>
          <a:p>
            <a:r>
              <a:rPr lang="cs-CZ" sz="1900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Východiska výuky</a:t>
            </a:r>
          </a:p>
          <a:p>
            <a:r>
              <a:rPr lang="cs-CZ" sz="1900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Učební materiály</a:t>
            </a:r>
          </a:p>
          <a:p>
            <a:r>
              <a:rPr lang="cs-CZ" sz="1900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Pokročilost</a:t>
            </a:r>
          </a:p>
          <a:p>
            <a:r>
              <a:rPr lang="cs-CZ" sz="1900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Komunikační kanál</a:t>
            </a:r>
          </a:p>
          <a:p>
            <a:r>
              <a:rPr lang="cs-CZ" sz="1900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Učební prostředí</a:t>
            </a:r>
          </a:p>
          <a:p>
            <a:r>
              <a:rPr lang="cs-CZ" sz="1900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Komunikace ve třídě</a:t>
            </a:r>
          </a:p>
          <a:p>
            <a:r>
              <a:rPr lang="cs-CZ" sz="1900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Prostředky vedoucí k dosažení cíle  </a:t>
            </a:r>
          </a:p>
          <a:p>
            <a:endParaRPr lang="en-US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</p:spTree>
    <p:extLst>
      <p:ext uri="{BB962C8B-B14F-4D97-AF65-F5344CB8AC3E}">
        <p14:creationId xmlns:p14="http://schemas.microsoft.com/office/powerpoint/2010/main" val="3725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1878895"/>
              </p:ext>
            </p:extLst>
          </p:nvPr>
        </p:nvGraphicFramePr>
        <p:xfrm>
          <a:off x="2424113" y="2133600"/>
          <a:ext cx="7345362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Lucida Grande CE"/>
                          <a:cs typeface="Lucida Grande CE"/>
                        </a:rPr>
                        <a:t>STEJNÉ</a:t>
                      </a:r>
                      <a:endParaRPr lang="en-US" dirty="0"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Lucida Grande CE"/>
                          <a:cs typeface="Lucida Grande CE"/>
                        </a:rPr>
                        <a:t>JAK KDY</a:t>
                      </a:r>
                      <a:endParaRPr lang="en-US" dirty="0"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Lucida Grande CE"/>
                          <a:cs typeface="Lucida Grande CE"/>
                        </a:rPr>
                        <a:t>JINÉ</a:t>
                      </a:r>
                      <a:endParaRPr lang="en-US" dirty="0"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cs-CZ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cíle výuky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komunikační kanál</a:t>
                      </a:r>
                      <a:endParaRPr lang="cs-CZ" noProof="0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cs-CZ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učební prostředí </a:t>
                      </a:r>
                      <a:endParaRPr lang="cs-CZ" noProof="0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cs-CZ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východiska</a:t>
                      </a:r>
                      <a:r>
                        <a:rPr lang="cs-CZ" baseline="0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 </a:t>
                      </a:r>
                      <a:r>
                        <a:rPr lang="cs-CZ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výuky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cs-CZ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komunikace ve třídě</a:t>
                      </a:r>
                      <a:endParaRPr lang="cs-CZ" noProof="0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cs-CZ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učební materiály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cs-CZ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prostředky vedou</a:t>
                      </a:r>
                      <a:r>
                        <a:rPr lang="cs-CZ" baseline="0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cí dosažení cíle</a:t>
                      </a:r>
                      <a:endParaRPr lang="cs-CZ" noProof="0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cs-CZ" noProof="0" dirty="0" smtClean="0">
                          <a:solidFill>
                            <a:schemeClr val="accent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pokročilost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endParaRPr lang="cs-CZ" noProof="0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chemeClr val="accent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26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rgbClr val="772399"/>
                </a:solidFill>
                <a:latin typeface="Lucida Grande CE"/>
                <a:cs typeface="Lucida Grande CE"/>
              </a:rPr>
              <a:t>Cíle</a:t>
            </a:r>
            <a:r>
              <a:rPr lang="en-US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 </a:t>
            </a:r>
            <a:r>
              <a:rPr lang="en-US" dirty="0" err="1" smtClean="0">
                <a:solidFill>
                  <a:srgbClr val="772399"/>
                </a:solidFill>
                <a:latin typeface="Lucida Grande CE"/>
                <a:cs typeface="Lucida Grande CE"/>
              </a:rPr>
              <a:t>výuky</a:t>
            </a:r>
            <a:endParaRPr lang="en-US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8566023"/>
              </p:ext>
            </p:extLst>
          </p:nvPr>
        </p:nvGraphicFramePr>
        <p:xfrm>
          <a:off x="2424113" y="1512956"/>
          <a:ext cx="7345363" cy="5091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078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Å¾eleznÃ­k velkÃ¡ pardubick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10636" b="5194"/>
          <a:stretch/>
        </p:blipFill>
        <p:spPr>
          <a:xfrm>
            <a:off x="3048" y="484633"/>
            <a:ext cx="12192000" cy="5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Východiska výuky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EFL, nezávisle na L1 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Nejen </a:t>
            </a:r>
            <a:r>
              <a:rPr lang="cs-CZ" b="1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o</a:t>
            </a:r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 jazyce, ale </a:t>
            </a:r>
            <a:r>
              <a:rPr lang="cs-CZ" b="1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v</a:t>
            </a:r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 cílovém jazyce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Komunikační přístup a kompetence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Jazykové dovednosti receptivní a produktivní</a:t>
            </a:r>
          </a:p>
        </p:txBody>
      </p:sp>
    </p:spTree>
    <p:extLst>
      <p:ext uri="{BB962C8B-B14F-4D97-AF65-F5344CB8AC3E}">
        <p14:creationId xmlns:p14="http://schemas.microsoft.com/office/powerpoint/2010/main" val="28752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Učební materiály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Specializované materiály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Zprostředkující jazyk?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Běžný materiál versus styl práce s ním</a:t>
            </a:r>
          </a:p>
          <a:p>
            <a:pPr marL="0" indent="0">
              <a:buNone/>
            </a:pPr>
            <a:endParaRPr lang="en-US" dirty="0" smtClean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</p:spTree>
    <p:extLst>
      <p:ext uri="{BB962C8B-B14F-4D97-AF65-F5344CB8AC3E}">
        <p14:creationId xmlns:p14="http://schemas.microsoft.com/office/powerpoint/2010/main" val="34561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Pokročilost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4112" y="2133601"/>
            <a:ext cx="7713801" cy="3931920"/>
          </a:xfrm>
        </p:spPr>
        <p:txBody>
          <a:bodyPr/>
          <a:lstStyle/>
          <a:p>
            <a:r>
              <a:rPr lang="en-US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“Sky is the limit.”</a:t>
            </a:r>
          </a:p>
          <a:p>
            <a:pPr marL="0" indent="0">
              <a:buNone/>
            </a:pPr>
            <a:endParaRPr lang="en-US" dirty="0" smtClean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Lehčí sluchová vada       lehčí výuka cizího jazyka</a:t>
            </a:r>
          </a:p>
          <a:p>
            <a:pPr marL="0" indent="0">
              <a:buNone/>
            </a:pPr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			    lepší výsledky	</a:t>
            </a:r>
          </a:p>
        </p:txBody>
      </p:sp>
      <p:sp>
        <p:nvSpPr>
          <p:cNvPr id="4" name="Not Equal 3"/>
          <p:cNvSpPr/>
          <p:nvPr/>
        </p:nvSpPr>
        <p:spPr>
          <a:xfrm>
            <a:off x="5054183" y="2982131"/>
            <a:ext cx="395998" cy="431999"/>
          </a:xfrm>
          <a:prstGeom prst="mathNot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Not Equal 5"/>
          <p:cNvSpPr/>
          <p:nvPr/>
        </p:nvSpPr>
        <p:spPr>
          <a:xfrm>
            <a:off x="5054183" y="3453755"/>
            <a:ext cx="395998" cy="431999"/>
          </a:xfrm>
          <a:prstGeom prst="mathNot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0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Komunikační kanál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r>
              <a:rPr lang="cs-CZ" dirty="0" err="1" smtClean="0">
                <a:solidFill>
                  <a:srgbClr val="772399"/>
                </a:solidFill>
                <a:latin typeface="Lucida Grande CE"/>
                <a:cs typeface="Lucida Grande CE"/>
              </a:rPr>
              <a:t>Audioorální</a:t>
            </a:r>
            <a:endParaRPr lang="cs-CZ" dirty="0" smtClean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endParaRPr lang="en-US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endParaRPr lang="en-US" dirty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pPr marL="0" indent="0">
              <a:buNone/>
            </a:pPr>
            <a:endParaRPr lang="en-US" dirty="0" smtClean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Student = uživatel 		    mluvené češtiny 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Vizuální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 smtClean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endParaRPr lang="en-US" dirty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pPr marL="0" indent="0">
              <a:buNone/>
            </a:pPr>
            <a:endParaRPr lang="en-US" dirty="0" smtClean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pPr marL="0" indent="0">
              <a:buNone/>
            </a:pPr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Student = uživatel ČZJ</a:t>
            </a:r>
          </a:p>
        </p:txBody>
      </p:sp>
      <p:sp>
        <p:nvSpPr>
          <p:cNvPr id="3" name="Down Arrow 2"/>
          <p:cNvSpPr/>
          <p:nvPr/>
        </p:nvSpPr>
        <p:spPr>
          <a:xfrm>
            <a:off x="1482466" y="2688336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620727" y="2743200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4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Student – uživatel ČZJ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ČZJ	      čeština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Mateřský/ první jazyk? 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Koexistence tří svébytných jazyků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Čeština není cílovým jazykem a nemusí být ani L1, je dobrý sluha, ale zlý pán</a:t>
            </a:r>
          </a:p>
        </p:txBody>
      </p:sp>
      <p:sp>
        <p:nvSpPr>
          <p:cNvPr id="4" name="Not Equal 3"/>
          <p:cNvSpPr/>
          <p:nvPr/>
        </p:nvSpPr>
        <p:spPr>
          <a:xfrm>
            <a:off x="1882912" y="2093976"/>
            <a:ext cx="395998" cy="431999"/>
          </a:xfrm>
          <a:prstGeom prst="mathNotEqua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88"/>
          <a:stretch/>
        </p:blipFill>
        <p:spPr>
          <a:xfrm>
            <a:off x="2895605" y="607392"/>
            <a:ext cx="6216278" cy="557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7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Student – uživatel mluvené češtiny</a:t>
            </a:r>
            <a:endParaRPr lang="cs-CZ" sz="3600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Nedoslýchavý, ohluchlý, s </a:t>
            </a:r>
            <a:r>
              <a:rPr lang="cs-CZ" dirty="0" err="1" smtClean="0">
                <a:solidFill>
                  <a:srgbClr val="772399"/>
                </a:solidFill>
                <a:latin typeface="Lucida Grande CE"/>
                <a:cs typeface="Lucida Grande CE"/>
              </a:rPr>
              <a:t>kochleálním</a:t>
            </a:r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 implantátem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Jak slyší a jak mluví?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Vliv sluchové vady na:	</a:t>
            </a:r>
          </a:p>
          <a:p>
            <a:pPr lvl="1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prostorové slyšení 			</a:t>
            </a:r>
          </a:p>
          <a:p>
            <a:pPr lvl="1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orientaci v třídní komunikaci </a:t>
            </a:r>
          </a:p>
          <a:p>
            <a:pPr lvl="1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unavitelnost</a:t>
            </a:r>
          </a:p>
        </p:txBody>
      </p:sp>
    </p:spTree>
    <p:extLst>
      <p:ext uri="{BB962C8B-B14F-4D97-AF65-F5344CB8AC3E}">
        <p14:creationId xmlns:p14="http://schemas.microsoft.com/office/powerpoint/2010/main" val="9524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Učební prostředí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Prostorové uspořádání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Počet lidí v prostoru/ skupině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Světelné podmínky</a:t>
            </a: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Oční kontakt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</p:spTree>
    <p:extLst>
      <p:ext uri="{BB962C8B-B14F-4D97-AF65-F5344CB8AC3E}">
        <p14:creationId xmlns:p14="http://schemas.microsoft.com/office/powerpoint/2010/main" val="24486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Komunikace ve třídě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772399"/>
              </a:solidFill>
            </a:endParaRP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169029"/>
              </p:ext>
            </p:extLst>
          </p:nvPr>
        </p:nvGraphicFramePr>
        <p:xfrm>
          <a:off x="1943651" y="2324100"/>
          <a:ext cx="812800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cs-CZ" sz="1600" noProof="0" dirty="0" smtClean="0">
                          <a:latin typeface="Lucida Grande CE"/>
                          <a:cs typeface="Lucida Grande CE"/>
                        </a:rPr>
                        <a:t>Zapojení</a:t>
                      </a:r>
                      <a:r>
                        <a:rPr lang="cs-CZ" sz="1600" baseline="0" noProof="0" dirty="0" smtClean="0">
                          <a:latin typeface="Lucida Grande CE"/>
                          <a:cs typeface="Lucida Grande CE"/>
                        </a:rPr>
                        <a:t> neslyšícího a nedoslýchavého studenta do komunikace ve třídě</a:t>
                      </a:r>
                      <a:endParaRPr lang="cs-CZ" sz="1600" noProof="0" dirty="0"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</a:rPr>
                        <a:t>PASIVNÍ </a:t>
                      </a:r>
                    </a:p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</a:rPr>
                        <a:t>S POZORNOSTÍ</a:t>
                      </a:r>
                      <a:endParaRPr lang="cs-CZ" noProof="0" dirty="0">
                        <a:solidFill>
                          <a:srgbClr val="772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</a:rPr>
                        <a:t>PASIVNÍ </a:t>
                      </a:r>
                    </a:p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</a:rPr>
                        <a:t>S POZORNOSTÍ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AKTIVNÍ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učitel – S</a:t>
                      </a:r>
                      <a:r>
                        <a:rPr lang="cs-CZ" baseline="0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 student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S</a:t>
                      </a:r>
                      <a:r>
                        <a:rPr lang="cs-CZ" baseline="0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 student – S student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N student – S student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učitel – S studenti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S</a:t>
                      </a:r>
                      <a:r>
                        <a:rPr lang="cs-CZ" baseline="0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 student – S studenti</a:t>
                      </a:r>
                      <a:endParaRPr lang="cs-CZ" noProof="0" dirty="0" smtClean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N student – S studenti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N student - učitel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030A0"/>
                          </a:solidFill>
                          <a:latin typeface="Lucida Grande CE"/>
                          <a:cs typeface="Lucida Grande CE"/>
                        </a:rPr>
                        <a:t>N student – N student</a:t>
                      </a:r>
                      <a:endParaRPr lang="cs-CZ" noProof="0" dirty="0">
                        <a:solidFill>
                          <a:srgbClr val="7030A0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48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Prostředky vedoucí k dosažení cíle</a:t>
            </a:r>
            <a:endParaRPr lang="cs-CZ" sz="4000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Cíl výuky řídí výběr vhodných prostředků</a:t>
            </a:r>
          </a:p>
          <a:p>
            <a:pPr lvl="2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Výběr komunikačního kódu</a:t>
            </a:r>
          </a:p>
          <a:p>
            <a:pPr lvl="2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Výběr učebnice</a:t>
            </a:r>
          </a:p>
          <a:p>
            <a:pPr lvl="2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Výběr metod, komunikační technologie</a:t>
            </a:r>
          </a:p>
          <a:p>
            <a:pPr lvl="2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Výběr konkrétních úkolů</a:t>
            </a:r>
          </a:p>
          <a:p>
            <a:pPr lvl="1"/>
            <a:endParaRPr lang="cs-CZ" dirty="0" smtClean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Výuka smyslově přístupná, respektující individuální preference, podporující komunikaci mezi studenty </a:t>
            </a:r>
          </a:p>
          <a:p>
            <a:pPr marL="0" indent="0">
              <a:buNone/>
            </a:pPr>
            <a:endParaRPr lang="en-US" dirty="0" smtClean="0">
              <a:solidFill>
                <a:srgbClr val="772399"/>
              </a:solidFill>
              <a:latin typeface="Lucida Grande CE"/>
              <a:cs typeface="Lucida Grande CE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6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cs-CZ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</a:b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0786" b="20899"/>
          <a:stretch/>
        </p:blipFill>
        <p:spPr>
          <a:xfrm>
            <a:off x="0" y="739738"/>
            <a:ext cx="12192000" cy="4685017"/>
          </a:xfrm>
          <a:prstGeom prst="rect">
            <a:avLst/>
          </a:prstGeom>
        </p:spPr>
      </p:pic>
      <p:sp>
        <p:nvSpPr>
          <p:cNvPr id="3" name="AutoShape 2" descr="VÃ½sledek obrÃ¡zku pro deaf doctors visual stethosco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28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Jazykové dovednosti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77239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72399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772399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772399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72399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09498"/>
              </p:ext>
            </p:extLst>
          </p:nvPr>
        </p:nvGraphicFramePr>
        <p:xfrm>
          <a:off x="2424113" y="2133600"/>
          <a:ext cx="7345362" cy="22506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8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0221"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produktivní</a:t>
                      </a:r>
                      <a:endParaRPr lang="cs-CZ" noProof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receptivní</a:t>
                      </a:r>
                      <a:endParaRPr lang="cs-CZ" noProof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221"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vizuální</a:t>
                      </a:r>
                      <a:endParaRPr lang="cs-CZ" noProof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noProof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PSANÍ</a:t>
                      </a:r>
                      <a:endParaRPr lang="cs-CZ" b="1" noProof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noProof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ČTENÍ</a:t>
                      </a:r>
                      <a:endParaRPr lang="cs-CZ" b="1" noProof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221"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audiální</a:t>
                      </a:r>
                      <a:endParaRPr lang="cs-CZ" noProof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noProof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MLUVENÍ</a:t>
                      </a:r>
                      <a:endParaRPr lang="cs-CZ" b="1" noProof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noProof="0" dirty="0" smtClean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Lucida Grande CE"/>
                          <a:cs typeface="Lucida Grande CE"/>
                        </a:rPr>
                        <a:t>POSLECH</a:t>
                      </a:r>
                      <a:endParaRPr lang="cs-CZ" b="1" noProof="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44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rgbClr val="75367A"/>
                </a:solidFill>
                <a:latin typeface="Lucida Grande CE"/>
                <a:cs typeface="Lucida Grande CE"/>
              </a:rPr>
              <a:t>Čtení</a:t>
            </a:r>
            <a:endParaRPr lang="en-US" dirty="0">
              <a:solidFill>
                <a:srgbClr val="75367A"/>
              </a:solidFill>
              <a:latin typeface="Lucida Grande CE"/>
              <a:cs typeface="Lucida Grande C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0" y="40087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1076" t="-32630" r="-3371" b="-2032"/>
          <a:stretch/>
        </p:blipFill>
        <p:spPr>
          <a:xfrm>
            <a:off x="3948052" y="501384"/>
            <a:ext cx="4820470" cy="56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0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75367A"/>
                </a:solidFill>
                <a:latin typeface="Lucida Grande CE"/>
                <a:cs typeface="Lucida Grande CE"/>
              </a:rPr>
              <a:t>Psaní</a:t>
            </a:r>
            <a:endParaRPr lang="cs-CZ" dirty="0">
              <a:solidFill>
                <a:srgbClr val="75367A"/>
              </a:solidFill>
              <a:latin typeface="Lucida Grande CE"/>
              <a:cs typeface="Lucida Grande C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170" y="1844348"/>
            <a:ext cx="1800000" cy="18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4120" t="14332" r="14221" b="60064"/>
          <a:stretch/>
        </p:blipFill>
        <p:spPr>
          <a:xfrm>
            <a:off x="5149989" y="1982262"/>
            <a:ext cx="4619487" cy="1755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8921" b="41675"/>
          <a:stretch/>
        </p:blipFill>
        <p:spPr>
          <a:xfrm>
            <a:off x="1998870" y="3456609"/>
            <a:ext cx="7620000" cy="261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785" y="244158"/>
            <a:ext cx="7792691" cy="1339850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Poslech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solidFill>
                <a:srgbClr val="772399"/>
              </a:solidFill>
            </a:endParaRPr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72218"/>
              </p:ext>
            </p:extLst>
          </p:nvPr>
        </p:nvGraphicFramePr>
        <p:xfrm>
          <a:off x="2065129" y="3759753"/>
          <a:ext cx="812800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cs-CZ" sz="1600" noProof="0" dirty="0" smtClean="0">
                          <a:latin typeface="Lucida Grande CE"/>
                          <a:cs typeface="Lucida Grande CE"/>
                        </a:rPr>
                        <a:t>Zapojení</a:t>
                      </a:r>
                      <a:r>
                        <a:rPr lang="cs-CZ" sz="1600" baseline="0" noProof="0" dirty="0" smtClean="0">
                          <a:latin typeface="Lucida Grande CE"/>
                          <a:cs typeface="Lucida Grande CE"/>
                        </a:rPr>
                        <a:t> neslyšícího a nedoslýchavého studenta do komunikace ve třídě</a:t>
                      </a:r>
                      <a:endParaRPr lang="cs-CZ" sz="1600" noProof="0" dirty="0"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</a:rPr>
                        <a:t>PASIVNÍ </a:t>
                      </a:r>
                    </a:p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</a:rPr>
                        <a:t>S POZORNOSTÍ</a:t>
                      </a:r>
                      <a:endParaRPr lang="cs-CZ" noProof="0" dirty="0">
                        <a:solidFill>
                          <a:srgbClr val="7723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</a:rPr>
                        <a:t>PASIVNÍ </a:t>
                      </a:r>
                    </a:p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</a:rPr>
                        <a:t>S POZORNOSTÍ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AKTIVNÍ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učitel – S</a:t>
                      </a:r>
                      <a:r>
                        <a:rPr lang="cs-CZ" baseline="0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 student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S</a:t>
                      </a:r>
                      <a:r>
                        <a:rPr lang="cs-CZ" baseline="0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 student – S student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N student – S student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učitel – S studenti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S</a:t>
                      </a:r>
                      <a:r>
                        <a:rPr lang="cs-CZ" baseline="0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 student – S studenti</a:t>
                      </a:r>
                      <a:endParaRPr lang="cs-CZ" noProof="0" dirty="0" smtClean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N student – S studenti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72399"/>
                          </a:solidFill>
                          <a:latin typeface="Lucida Grande CE"/>
                          <a:cs typeface="Lucida Grande CE"/>
                        </a:rPr>
                        <a:t>N student - učitel</a:t>
                      </a:r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noProof="0" dirty="0">
                        <a:solidFill>
                          <a:srgbClr val="772399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noProof="0" dirty="0" smtClean="0">
                          <a:solidFill>
                            <a:srgbClr val="7030A0"/>
                          </a:solidFill>
                          <a:latin typeface="Lucida Grande CE"/>
                          <a:cs typeface="Lucida Grande CE"/>
                        </a:rPr>
                        <a:t>N student – N student</a:t>
                      </a:r>
                      <a:endParaRPr lang="cs-CZ" noProof="0" dirty="0">
                        <a:solidFill>
                          <a:srgbClr val="7030A0"/>
                        </a:solidFill>
                        <a:latin typeface="Lucida Grande CE"/>
                        <a:cs typeface="Lucida Grande CE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785" y="1865200"/>
            <a:ext cx="334572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>
                <a:solidFill>
                  <a:srgbClr val="772399"/>
                </a:solidFill>
                <a:latin typeface="Lucida Grande CE"/>
                <a:cs typeface="Lucida Grande CE"/>
              </a:rPr>
              <a:t>Mluvení</a:t>
            </a:r>
            <a:endParaRPr lang="cs-CZ" dirty="0">
              <a:solidFill>
                <a:srgbClr val="772399"/>
              </a:solidFill>
              <a:latin typeface="Lucida Grande CE"/>
              <a:cs typeface="Lucida Grande C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Lucida Grande CE"/>
                <a:cs typeface="Lucida Grande CE"/>
              </a:rPr>
              <a:t>Student mluví        rozumí, jazyk umí</a:t>
            </a:r>
          </a:p>
          <a:p>
            <a:r>
              <a:rPr lang="cs-CZ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Lucida Grande CE"/>
                <a:cs typeface="Lucida Grande CE"/>
              </a:rPr>
              <a:t>Student nemluví        nerozumí, jazyk neumí 	</a:t>
            </a:r>
          </a:p>
          <a:p>
            <a:endParaRPr lang="cs-CZ" dirty="0" smtClean="0">
              <a:solidFill>
                <a:schemeClr val="accent2">
                  <a:lumMod val="75000"/>
                  <a:lumOff val="25000"/>
                </a:schemeClr>
              </a:solidFill>
              <a:latin typeface="Lucida Grande CE"/>
              <a:cs typeface="Lucida Grande CE"/>
            </a:endParaRPr>
          </a:p>
          <a:p>
            <a:r>
              <a:rPr lang="cs-CZ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Lucida Grande CE"/>
                <a:cs typeface="Lucida Grande CE"/>
              </a:rPr>
              <a:t>Neslyšící student 	      chat</a:t>
            </a:r>
          </a:p>
          <a:p>
            <a:r>
              <a:rPr lang="cs-CZ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Lucida Grande CE"/>
                <a:cs typeface="Lucida Grande CE"/>
              </a:rPr>
              <a:t>Nedoslýchavý student 	         ???</a:t>
            </a:r>
          </a:p>
          <a:p>
            <a:pPr marL="3409950" lvl="1" indent="-273050"/>
            <a:r>
              <a:rPr lang="cs-CZ" sz="220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Lucida Grande CE"/>
                <a:cs typeface="Lucida Grande CE"/>
              </a:rPr>
              <a:t>poměr cena výkon</a:t>
            </a:r>
          </a:p>
          <a:p>
            <a:pPr marL="3409950" lvl="1" indent="-273050"/>
            <a:r>
              <a:rPr lang="cs-CZ" sz="240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Lucida Grande CE"/>
                <a:cs typeface="Lucida Grande CE"/>
              </a:rPr>
              <a:t>preference studenta</a:t>
            </a:r>
          </a:p>
          <a:p>
            <a:pPr marL="3409950" lvl="1" indent="-273050"/>
            <a:r>
              <a:rPr lang="cs-CZ" sz="2400" dirty="0">
                <a:solidFill>
                  <a:schemeClr val="accent2">
                    <a:lumMod val="75000"/>
                    <a:lumOff val="25000"/>
                  </a:schemeClr>
                </a:solidFill>
                <a:latin typeface="Lucida Grande CE"/>
                <a:cs typeface="Lucida Grande CE"/>
              </a:rPr>
              <a:t>p</a:t>
            </a:r>
            <a:r>
              <a:rPr lang="cs-CZ" sz="240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Lucida Grande CE"/>
                <a:cs typeface="Lucida Grande CE"/>
              </a:rPr>
              <a:t>rostředí</a:t>
            </a:r>
          </a:p>
          <a:p>
            <a:pPr marL="3409950" lvl="1" indent="-273050"/>
            <a:r>
              <a:rPr lang="cs-CZ" sz="2400" dirty="0" smtClean="0">
                <a:solidFill>
                  <a:schemeClr val="accent2">
                    <a:lumMod val="75000"/>
                    <a:lumOff val="25000"/>
                  </a:schemeClr>
                </a:solidFill>
                <a:latin typeface="Lucida Grande CE"/>
                <a:cs typeface="Lucida Grande CE"/>
              </a:rPr>
              <a:t>forma realizace</a:t>
            </a:r>
          </a:p>
          <a:p>
            <a:endParaRPr lang="en-US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Not Equal 3"/>
          <p:cNvSpPr/>
          <p:nvPr/>
        </p:nvSpPr>
        <p:spPr>
          <a:xfrm>
            <a:off x="2975349" y="2093976"/>
            <a:ext cx="467999" cy="359997"/>
          </a:xfrm>
          <a:prstGeom prst="mathNotEqual">
            <a:avLst/>
          </a:prstGeom>
          <a:solidFill>
            <a:srgbClr val="B870B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Not Equal 4"/>
          <p:cNvSpPr/>
          <p:nvPr/>
        </p:nvSpPr>
        <p:spPr>
          <a:xfrm>
            <a:off x="3209348" y="2565335"/>
            <a:ext cx="467999" cy="359997"/>
          </a:xfrm>
          <a:prstGeom prst="mathNotEqual">
            <a:avLst/>
          </a:prstGeom>
          <a:solidFill>
            <a:srgbClr val="B870B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677347" y="3445427"/>
            <a:ext cx="363085" cy="2208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994197" y="3884170"/>
            <a:ext cx="363085" cy="2208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6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cs-CZ" sz="3200" dirty="0" smtClean="0">
              <a:solidFill>
                <a:srgbClr val="772399"/>
              </a:solidFill>
            </a:endParaRPr>
          </a:p>
          <a:p>
            <a:pPr marL="0" indent="0" algn="ctr">
              <a:buNone/>
            </a:pPr>
            <a:r>
              <a:rPr lang="cs-CZ" sz="3200" dirty="0" smtClean="0">
                <a:solidFill>
                  <a:srgbClr val="772399"/>
                </a:solidFill>
              </a:rPr>
              <a:t>Všichni studenti jsou stejní, ale každý neslyšící, nedoslýchavý a ohluchlý student je jiný.</a:t>
            </a:r>
          </a:p>
        </p:txBody>
      </p:sp>
    </p:spTree>
    <p:extLst>
      <p:ext uri="{BB962C8B-B14F-4D97-AF65-F5344CB8AC3E}">
        <p14:creationId xmlns:p14="http://schemas.microsoft.com/office/powerpoint/2010/main" val="134231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4400" dirty="0">
                <a:cs typeface="Arial" panose="020B0604020202020204" pitchFamily="34" charset="0"/>
              </a:rPr>
              <a:t>3</a:t>
            </a:r>
            <a:r>
              <a:rPr lang="cs-CZ" sz="4400" dirty="0" smtClean="0">
                <a:cs typeface="Arial" panose="020B0604020202020204" pitchFamily="34" charset="0"/>
              </a:rPr>
              <a:t>. </a:t>
            </a:r>
            <a:r>
              <a:rPr lang="cs-CZ" sz="4400" dirty="0">
                <a:cs typeface="Arial" panose="020B0604020202020204" pitchFamily="34" charset="0"/>
              </a:rPr>
              <a:t>blok: </a:t>
            </a:r>
            <a:r>
              <a:rPr lang="cs-CZ" sz="4400" dirty="0" smtClean="0">
                <a:cs typeface="Arial" panose="020B0604020202020204" pitchFamily="34" charset="0"/>
              </a:rPr>
              <a:t>12.30–13.00 Diskuse, Závěr</a:t>
            </a:r>
            <a:endParaRPr lang="cs-CZ" sz="4400" dirty="0"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8675" y="4389119"/>
            <a:ext cx="9391650" cy="2204185"/>
          </a:xfrm>
        </p:spPr>
        <p:txBody>
          <a:bodyPr>
            <a:normAutofit/>
          </a:bodyPr>
          <a:lstStyle/>
          <a:p>
            <a:endParaRPr lang="cs-CZ" sz="2600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0654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Specifika výuky angličtiny – ÚJKN FF UK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u="sng" dirty="0" smtClean="0">
              <a:hlinkClick r:id="rId2"/>
            </a:endParaRPr>
          </a:p>
          <a:p>
            <a:r>
              <a:rPr lang="cs-CZ" u="sng" dirty="0" smtClean="0">
                <a:hlinkClick r:id="rId2"/>
              </a:rPr>
              <a:t>https</a:t>
            </a:r>
            <a:r>
              <a:rPr lang="cs-CZ" u="sng" dirty="0">
                <a:hlinkClick r:id="rId2"/>
              </a:rPr>
              <a:t>://ujkn.ff.cuni.cz/cs/specifika-vyuky-anglictiny-pro-neslysici-studenty/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007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Internetové zdroje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Spolehlivé</a:t>
            </a:r>
          </a:p>
          <a:p>
            <a:r>
              <a:rPr lang="cs-CZ" dirty="0" smtClean="0"/>
              <a:t>Přehledné</a:t>
            </a:r>
          </a:p>
          <a:p>
            <a:r>
              <a:rPr lang="cs-CZ" dirty="0" smtClean="0"/>
              <a:t>Zajímavé</a:t>
            </a:r>
          </a:p>
          <a:p>
            <a:r>
              <a:rPr lang="cs-CZ" dirty="0" smtClean="0"/>
              <a:t>Pro </a:t>
            </a:r>
            <a:r>
              <a:rPr lang="cs-CZ" dirty="0"/>
              <a:t>různé pokročilosti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05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Vydavatelství, učebnice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u="sng" dirty="0" smtClean="0">
              <a:hlinkClick r:id="rId2"/>
            </a:endParaRPr>
          </a:p>
          <a:p>
            <a:r>
              <a:rPr lang="cs-CZ" u="sng" dirty="0">
                <a:hlinkClick r:id="rId3"/>
              </a:rPr>
              <a:t>https://elt.oup.com/learning_resources/?cc=cz&amp;selLanguage=cs</a:t>
            </a:r>
            <a:endParaRPr lang="cs-CZ" dirty="0"/>
          </a:p>
          <a:p>
            <a:pPr lvl="1"/>
            <a:r>
              <a:rPr lang="cs-CZ" dirty="0"/>
              <a:t>Doplňkové materiály k učebnicím z Oxford University </a:t>
            </a:r>
            <a:r>
              <a:rPr lang="cs-CZ" dirty="0" err="1"/>
              <a:t>Press</a:t>
            </a:r>
            <a:r>
              <a:rPr lang="cs-CZ" dirty="0"/>
              <a:t>, slovní zásoba, gramatika, </a:t>
            </a:r>
            <a:r>
              <a:rPr lang="cs-CZ" dirty="0" smtClean="0"/>
              <a:t>čtení…</a:t>
            </a:r>
            <a:endParaRPr lang="cs-CZ" dirty="0"/>
          </a:p>
          <a:p>
            <a:r>
              <a:rPr lang="cs-CZ" u="sng" dirty="0">
                <a:hlinkClick r:id="rId4"/>
              </a:rPr>
              <a:t>https://www.cambridgeenglish.org/learning-english/free-resources/</a:t>
            </a:r>
            <a:endParaRPr lang="cs-CZ" dirty="0"/>
          </a:p>
          <a:p>
            <a:pPr lvl="1"/>
            <a:r>
              <a:rPr lang="cs-CZ" dirty="0"/>
              <a:t>Obtížnější orientace na webové stránce, nicméně se tam dají najít velmi zajímavé materiály pro psaní, gramatiku atd.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69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cs typeface="Arial" panose="020B0604020202020204" pitchFamily="34" charset="0"/>
              </a:rPr>
              <a:t>Účastníci semináře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956833" y="2147274"/>
            <a:ext cx="10058400" cy="4050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>
                <a:cs typeface="Arial" panose="020B0604020202020204" pitchFamily="34" charset="0"/>
              </a:rPr>
              <a:t>Mgr. Hana Hejlová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>
                <a:cs typeface="Arial" panose="020B0604020202020204" pitchFamily="34" charset="0"/>
              </a:rPr>
              <a:t>Mgr. Andrea Hudáková, </a:t>
            </a:r>
            <a:r>
              <a:rPr lang="cs-CZ" sz="2400" smtClean="0">
                <a:cs typeface="Arial" panose="020B0604020202020204" pitchFamily="34" charset="0"/>
              </a:rPr>
              <a:t>Ph.D</a:t>
            </a:r>
            <a:r>
              <a:rPr lang="cs-CZ" sz="2400" smtClean="0"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4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dirty="0" smtClean="0">
                <a:cs typeface="Arial" panose="020B0604020202020204" pitchFamily="34" charset="0"/>
              </a:rPr>
              <a:t>Bc. Kateřina Holubová (kresby)</a:t>
            </a:r>
            <a:endParaRPr lang="cs-CZ" sz="2400" dirty="0" smtClean="0"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Zkoušky a materiály ke zkouškám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u="sng" dirty="0" smtClean="0">
              <a:hlinkClick r:id="rId2"/>
            </a:endParaRPr>
          </a:p>
          <a:p>
            <a:r>
              <a:rPr lang="cs-CZ" u="sng" dirty="0">
                <a:hlinkClick r:id="rId3"/>
              </a:rPr>
              <a:t>http://www.flo-joe.co.uk/fce/students/tests/index.htm</a:t>
            </a:r>
            <a:endParaRPr lang="cs-CZ" dirty="0"/>
          </a:p>
          <a:p>
            <a:pPr lvl="1"/>
            <a:r>
              <a:rPr lang="cs-CZ" dirty="0"/>
              <a:t>Testy, cvičení na gramatiku, slovní zásobu, psaní. Vše ve vizuální formě, možno navolit úroveň: KET, PET, FCE…</a:t>
            </a:r>
          </a:p>
          <a:p>
            <a:r>
              <a:rPr lang="cs-CZ" u="sng" dirty="0">
                <a:hlinkClick r:id="rId4"/>
              </a:rPr>
              <a:t>https://www.englishrevealed.co.uk/</a:t>
            </a:r>
            <a:endParaRPr lang="cs-CZ" dirty="0"/>
          </a:p>
          <a:p>
            <a:pPr lvl="1"/>
            <a:r>
              <a:rPr lang="cs-CZ" dirty="0"/>
              <a:t>Testy, cvičení na gramatiku, slovní zásobu, psaní. Vše ve vizuální formě, možno navolit úroveň: KET, PET, FCE…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Hry, povětšinou nižší pokročilosti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u="sng" dirty="0" smtClean="0">
              <a:hlinkClick r:id="rId2"/>
            </a:endParaRPr>
          </a:p>
          <a:p>
            <a:r>
              <a:rPr lang="cs-CZ" u="sng" dirty="0">
                <a:hlinkClick r:id="rId3"/>
              </a:rPr>
              <a:t>http://www.eslgamesplus.com</a:t>
            </a:r>
            <a:endParaRPr lang="cs-CZ" dirty="0"/>
          </a:p>
          <a:p>
            <a:pPr lvl="1"/>
            <a:r>
              <a:rPr lang="cs-CZ" dirty="0"/>
              <a:t>Hry na slovní zásobu, se zvukem či bez, pexeso, „házení kostkou" a postup v plánu od startu do cíle, identifikování celých vět, hry na </a:t>
            </a:r>
            <a:r>
              <a:rPr lang="cs-CZ" dirty="0" err="1"/>
              <a:t>spelling</a:t>
            </a:r>
            <a:endParaRPr lang="cs-CZ" dirty="0"/>
          </a:p>
          <a:p>
            <a:r>
              <a:rPr lang="cs-CZ" u="sng" dirty="0">
                <a:hlinkClick r:id="rId4"/>
              </a:rPr>
              <a:t>https://www.gamestolearnenglish.com</a:t>
            </a:r>
            <a:endParaRPr lang="cs-CZ" dirty="0"/>
          </a:p>
          <a:p>
            <a:pPr lvl="1"/>
            <a:r>
              <a:rPr lang="cs-CZ" dirty="0"/>
              <a:t>Spousta her na slovní zásobu, </a:t>
            </a:r>
            <a:r>
              <a:rPr lang="cs-CZ" dirty="0" err="1"/>
              <a:t>spelling</a:t>
            </a:r>
            <a:r>
              <a:rPr lang="cs-CZ" dirty="0"/>
              <a:t>, slovosled  </a:t>
            </a:r>
          </a:p>
          <a:p>
            <a:r>
              <a:rPr lang="cs-CZ" dirty="0"/>
              <a:t> </a:t>
            </a:r>
            <a:r>
              <a:rPr lang="cs-CZ" u="sng" dirty="0" smtClean="0">
                <a:hlinkClick r:id="rId5"/>
              </a:rPr>
              <a:t>http</a:t>
            </a:r>
            <a:r>
              <a:rPr lang="cs-CZ" u="sng" dirty="0">
                <a:hlinkClick r:id="rId5"/>
              </a:rPr>
              <a:t>://learnenglishkids.britishcouncil.org</a:t>
            </a:r>
            <a:endParaRPr lang="cs-CZ" dirty="0"/>
          </a:p>
          <a:p>
            <a:pPr lvl="1"/>
            <a:r>
              <a:rPr lang="cs-CZ" dirty="0"/>
              <a:t>Videa různého druhu, nepřeberně témat, možnost vytisknout pracovní sešity apod.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0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Metodické podpory NÚV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  <a:hlinkClick r:id="rId2"/>
              </a:rPr>
              <a:t>Tři metodické podpory připravované NÚV pro vzdělávání žáků se sluchovým postižením (včetně angličtiny)</a:t>
            </a:r>
            <a:endParaRPr lang="cs-CZ" dirty="0">
              <a:solidFill>
                <a:srgbClr val="FF0000"/>
              </a:solidFill>
            </a:endParaRPr>
          </a:p>
          <a:p>
            <a:pPr lvl="1">
              <a:spcBef>
                <a:spcPts val="900"/>
              </a:spcBef>
            </a:pPr>
            <a:r>
              <a:rPr lang="cs-CZ" dirty="0" smtClean="0">
                <a:hlinkClick r:id="rId3"/>
              </a:rPr>
              <a:t>Výuka </a:t>
            </a:r>
            <a:r>
              <a:rPr lang="cs-CZ" dirty="0">
                <a:hlinkClick r:id="rId3"/>
              </a:rPr>
              <a:t>češtiny jako cizího/druhého jazyka u neslyšících žáků, resp. Neslyšících žáků-uživatelů ČZJ v komunikaci </a:t>
            </a:r>
            <a:r>
              <a:rPr lang="cs-CZ" dirty="0" smtClean="0">
                <a:hlinkClick r:id="rId3"/>
              </a:rPr>
              <a:t>face-to-face</a:t>
            </a:r>
            <a:endParaRPr lang="cs-CZ" dirty="0"/>
          </a:p>
          <a:p>
            <a:pPr lvl="1">
              <a:lnSpc>
                <a:spcPct val="110000"/>
              </a:lnSpc>
              <a:spcBef>
                <a:spcPts val="900"/>
              </a:spcBef>
              <a:spcAft>
                <a:spcPts val="1200"/>
              </a:spcAft>
            </a:pPr>
            <a:r>
              <a:rPr lang="cs-CZ" dirty="0" smtClean="0">
                <a:solidFill>
                  <a:srgbClr val="FF0000"/>
                </a:solidFill>
                <a:hlinkClick r:id="rId4"/>
              </a:rPr>
              <a:t>Výuka </a:t>
            </a:r>
            <a:r>
              <a:rPr lang="cs-CZ" dirty="0">
                <a:solidFill>
                  <a:srgbClr val="FF0000"/>
                </a:solidFill>
                <a:hlinkClick r:id="rId4"/>
              </a:rPr>
              <a:t>českého znakového jazyka pro žáky se sluchovým postižením</a:t>
            </a:r>
            <a:endParaRPr lang="cs-CZ" dirty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</a:pPr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konci roku 2019 NÚV </a:t>
            </a:r>
            <a:r>
              <a:rPr lang="cs-CZ" dirty="0" smtClean="0"/>
              <a:t>skončil, </a:t>
            </a:r>
            <a:r>
              <a:rPr lang="cs-CZ" dirty="0"/>
              <a:t>resp. </a:t>
            </a:r>
            <a:r>
              <a:rPr lang="cs-CZ" dirty="0" smtClean="0"/>
              <a:t>spojil </a:t>
            </a:r>
            <a:r>
              <a:rPr lang="cs-CZ" dirty="0"/>
              <a:t>se s NIDV </a:t>
            </a:r>
            <a:r>
              <a:rPr lang="cs-CZ" dirty="0" smtClean="0"/>
              <a:t>v NPI ČR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ají </a:t>
            </a:r>
            <a:r>
              <a:rPr lang="cs-CZ" dirty="0"/>
              <a:t>být ještě dokončeny </a:t>
            </a:r>
            <a:r>
              <a:rPr lang="cs-CZ" b="1" dirty="0"/>
              <a:t>ukázky „pracovních listů“</a:t>
            </a:r>
            <a:r>
              <a:rPr lang="cs-CZ" dirty="0"/>
              <a:t> a uspořádán </a:t>
            </a:r>
            <a:r>
              <a:rPr lang="cs-CZ" b="1" dirty="0"/>
              <a:t>kurz pro uživatele metodických materiálů</a:t>
            </a:r>
            <a:r>
              <a:rPr lang="cs-CZ" dirty="0"/>
              <a:t> – obojí pro češtinu a dále obdobně pro AJ a ČZJ; AJ – „spí“; ČZJ – během pár týdnů by měl být vydán 1. díl metodické </a:t>
            </a:r>
            <a:r>
              <a:rPr lang="cs-CZ" dirty="0" smtClean="0"/>
              <a:t>příručky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784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Simultánní přepis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smtClean="0">
                <a:solidFill>
                  <a:srgbClr val="002060"/>
                </a:solidFill>
                <a:hlinkClick r:id="rId2"/>
              </a:rPr>
              <a:t>Simultánní přepis (lze i on-line; stačí telefon a freeware software)</a:t>
            </a:r>
            <a:endParaRPr lang="cs-CZ" sz="2400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err="1" smtClean="0">
                <a:solidFill>
                  <a:srgbClr val="002060"/>
                </a:solidFill>
                <a:hlinkClick r:id="rId3"/>
              </a:rPr>
              <a:t>Transkript</a:t>
            </a:r>
            <a:r>
              <a:rPr lang="cs-CZ" sz="2400" dirty="0" smtClean="0">
                <a:solidFill>
                  <a:srgbClr val="002060"/>
                </a:solidFill>
                <a:hlinkClick r:id="rId3"/>
              </a:rPr>
              <a:t> on-line</a:t>
            </a:r>
            <a:endParaRPr lang="cs-CZ" sz="2400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smtClean="0">
                <a:solidFill>
                  <a:srgbClr val="002060"/>
                </a:solidFill>
                <a:hlinkClick r:id="rId4"/>
              </a:rPr>
              <a:t>Tichá linka (on-line přepis a on-line tlumočení – doporučuji jen pro „krizové využití“ – funguje jako ekvivalent telefonování)</a:t>
            </a:r>
            <a:endParaRPr lang="cs-CZ" sz="2400" dirty="0" smtClean="0">
              <a:solidFill>
                <a:srgbClr val="002060"/>
              </a:solidFill>
            </a:endParaRPr>
          </a:p>
          <a:p>
            <a:r>
              <a:rPr lang="cs-CZ" sz="2400" dirty="0" smtClean="0">
                <a:solidFill>
                  <a:srgbClr val="002060"/>
                </a:solidFill>
                <a:hlinkClick r:id="rId5"/>
              </a:rPr>
              <a:t>O2 Telefonní linka pro neslyšící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Chat (i off-line)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smtClean="0"/>
              <a:t>LAN chat (zdarma pro max. 3 osoby)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err="1" smtClean="0">
                <a:hlinkClick r:id="rId2"/>
              </a:rPr>
              <a:t>Discord</a:t>
            </a:r>
            <a:endParaRPr lang="cs-CZ" sz="24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err="1" smtClean="0"/>
              <a:t>Vypress</a:t>
            </a:r>
            <a:r>
              <a:rPr lang="cs-CZ" sz="2400" dirty="0" smtClean="0"/>
              <a:t> Chat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smtClean="0"/>
              <a:t>Inter-Chat </a:t>
            </a:r>
            <a:r>
              <a:rPr lang="cs-CZ" sz="2400" dirty="0" err="1" smtClean="0"/>
              <a:t>alerter</a:t>
            </a:r>
            <a:endParaRPr lang="cs-CZ" sz="2400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err="1" smtClean="0"/>
              <a:t>Hey</a:t>
            </a:r>
            <a:r>
              <a:rPr lang="cs-CZ" sz="2400" dirty="0" smtClean="0"/>
              <a:t>, </a:t>
            </a:r>
            <a:r>
              <a:rPr lang="cs-CZ" sz="2400" dirty="0" err="1" smtClean="0"/>
              <a:t>Joe</a:t>
            </a:r>
            <a:r>
              <a:rPr lang="cs-CZ" sz="2400" dirty="0" smtClean="0"/>
              <a:t>! (zabírá velmi málo paměti)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err="1" smtClean="0"/>
              <a:t>Offline</a:t>
            </a:r>
            <a:r>
              <a:rPr lang="cs-CZ" sz="2400" dirty="0" smtClean="0"/>
              <a:t> Chat (připojuje se přes </a:t>
            </a:r>
            <a:r>
              <a:rPr lang="cs-CZ" sz="2400" dirty="0" err="1" smtClean="0"/>
              <a:t>Bluetooth</a:t>
            </a:r>
            <a:r>
              <a:rPr lang="cs-CZ" sz="2400" dirty="0" smtClean="0"/>
              <a:t>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2400" dirty="0" smtClean="0"/>
              <a:t>doplňky přes prohlížeč, např. </a:t>
            </a:r>
            <a:r>
              <a:rPr lang="cs-CZ" sz="2400" dirty="0" err="1" smtClean="0"/>
              <a:t>offline</a:t>
            </a:r>
            <a:r>
              <a:rPr lang="cs-CZ" sz="2400" dirty="0" smtClean="0"/>
              <a:t> </a:t>
            </a:r>
            <a:r>
              <a:rPr lang="cs-CZ" sz="2400" dirty="0" err="1" smtClean="0"/>
              <a:t>Whatsapp</a:t>
            </a:r>
            <a:r>
              <a:rPr lang="cs-CZ" sz="2400" dirty="0" smtClean="0"/>
              <a:t> přes PC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860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Vybrané tipy do výuky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sz="2200" b="1" dirty="0" smtClean="0"/>
              <a:t>Práce </a:t>
            </a:r>
            <a:r>
              <a:rPr lang="cs-CZ" sz="2200" b="1" dirty="0"/>
              <a:t>s obrázky </a:t>
            </a:r>
            <a:r>
              <a:rPr lang="cs-CZ" sz="2200" dirty="0"/>
              <a:t>např. zde: </a:t>
            </a:r>
            <a:r>
              <a:rPr lang="cs-CZ" sz="2200" u="sng" dirty="0">
                <a:hlinkClick r:id="rId2"/>
              </a:rPr>
              <a:t>http://www.obrazkyvevyuce.cz/clanky/</a:t>
            </a:r>
            <a:endParaRPr lang="cs-CZ" sz="2200" dirty="0"/>
          </a:p>
          <a:p>
            <a:pPr lvl="0"/>
            <a:r>
              <a:rPr lang="cs-CZ" sz="2200" b="1" dirty="0" err="1"/>
              <a:t>O</a:t>
            </a:r>
            <a:r>
              <a:rPr lang="cs-CZ" sz="2200" b="1" dirty="0" err="1" smtClean="0"/>
              <a:t>smisměrky</a:t>
            </a:r>
            <a:r>
              <a:rPr lang="cs-CZ" sz="2200" dirty="0" smtClean="0"/>
              <a:t> </a:t>
            </a:r>
            <a:r>
              <a:rPr lang="cs-CZ" sz="2200" dirty="0"/>
              <a:t>l</a:t>
            </a:r>
            <a:r>
              <a:rPr lang="cs-CZ" sz="2200" dirty="0" smtClean="0"/>
              <a:t>ze </a:t>
            </a:r>
            <a:r>
              <a:rPr lang="cs-CZ" sz="2200" dirty="0"/>
              <a:t>vygenerovat např. zde: </a:t>
            </a:r>
            <a:r>
              <a:rPr lang="cs-CZ" sz="2200" u="sng" dirty="0">
                <a:hlinkClick r:id="rId3"/>
              </a:rPr>
              <a:t>https://worksheets.theteacherscorner.net/make-your-own/word-search</a:t>
            </a:r>
            <a:r>
              <a:rPr lang="cs-CZ" sz="2200" u="sng" dirty="0" smtClean="0">
                <a:hlinkClick r:id="rId3"/>
              </a:rPr>
              <a:t>/</a:t>
            </a:r>
            <a:endParaRPr lang="cs-CZ" sz="2200" dirty="0"/>
          </a:p>
          <a:p>
            <a:pPr lvl="0"/>
            <a:r>
              <a:rPr lang="cs-CZ" sz="2200" b="1" dirty="0"/>
              <a:t>K</a:t>
            </a:r>
            <a:r>
              <a:rPr lang="cs-CZ" sz="2200" b="1" dirty="0" smtClean="0"/>
              <a:t>řížovky </a:t>
            </a:r>
            <a:r>
              <a:rPr lang="cs-CZ" sz="2200" dirty="0" smtClean="0"/>
              <a:t>lze </a:t>
            </a:r>
            <a:r>
              <a:rPr lang="cs-CZ" sz="2200" dirty="0"/>
              <a:t>vygenerovat např. zde: </a:t>
            </a:r>
            <a:r>
              <a:rPr lang="cs-CZ" sz="2200" u="sng" dirty="0">
                <a:hlinkClick r:id="rId4"/>
              </a:rPr>
              <a:t>https://worksheets.theteacherscorner.net/make-your-own/crossword</a:t>
            </a:r>
            <a:r>
              <a:rPr lang="cs-CZ" sz="2200" u="sng" dirty="0" smtClean="0">
                <a:hlinkClick r:id="rId4"/>
              </a:rPr>
              <a:t>/</a:t>
            </a:r>
            <a:endParaRPr lang="cs-CZ" sz="2200" dirty="0"/>
          </a:p>
          <a:p>
            <a:pPr lvl="0"/>
            <a:r>
              <a:rPr lang="cs-CZ" sz="2200" b="1" dirty="0"/>
              <a:t>T</a:t>
            </a:r>
            <a:r>
              <a:rPr lang="cs-CZ" sz="2200" b="1" dirty="0" smtClean="0"/>
              <a:t>extové </a:t>
            </a:r>
            <a:r>
              <a:rPr lang="cs-CZ" sz="2200" b="1" dirty="0" err="1"/>
              <a:t>spojovačky</a:t>
            </a:r>
            <a:r>
              <a:rPr lang="cs-CZ" sz="2200" b="1" dirty="0"/>
              <a:t> </a:t>
            </a:r>
            <a:r>
              <a:rPr lang="cs-CZ" sz="2200" dirty="0"/>
              <a:t>lze vygenerovat např. zde: </a:t>
            </a:r>
            <a:r>
              <a:rPr lang="cs-CZ" sz="2200" u="sng" dirty="0">
                <a:hlinkClick r:id="rId5"/>
              </a:rPr>
              <a:t>https://worksheets.theteacherscorner.net/make-your-own/match-up</a:t>
            </a:r>
            <a:r>
              <a:rPr lang="cs-CZ" sz="2200" u="sng" dirty="0" smtClean="0">
                <a:hlinkClick r:id="rId5"/>
              </a:rPr>
              <a:t>/</a:t>
            </a:r>
            <a:endParaRPr lang="cs-CZ" sz="2200" dirty="0"/>
          </a:p>
          <a:p>
            <a:pPr lvl="0"/>
            <a:r>
              <a:rPr lang="cs-CZ" sz="2200" b="1" dirty="0"/>
              <a:t>K</a:t>
            </a:r>
            <a:r>
              <a:rPr lang="cs-CZ" sz="2200" b="1" dirty="0" smtClean="0"/>
              <a:t>vízy </a:t>
            </a:r>
            <a:r>
              <a:rPr lang="cs-CZ" sz="2200" b="1" dirty="0"/>
              <a:t>a jiné zábavné </a:t>
            </a:r>
            <a:r>
              <a:rPr lang="cs-CZ" sz="2200" b="1" dirty="0" smtClean="0"/>
              <a:t>aktivity</a:t>
            </a:r>
            <a:r>
              <a:rPr lang="cs-CZ" sz="2200" dirty="0" smtClean="0"/>
              <a:t>; šablony </a:t>
            </a:r>
            <a:r>
              <a:rPr lang="cs-CZ" sz="2200" dirty="0"/>
              <a:t>k dispozici zde: </a:t>
            </a:r>
            <a:r>
              <a:rPr lang="cs-CZ" sz="2200" u="sng" dirty="0">
                <a:hlinkClick r:id="rId6"/>
              </a:rPr>
              <a:t>https://www.flippity.net</a:t>
            </a:r>
            <a:r>
              <a:rPr lang="cs-CZ" sz="2200" u="sng" dirty="0" smtClean="0">
                <a:hlinkClick r:id="rId6"/>
              </a:rPr>
              <a:t>/</a:t>
            </a:r>
            <a:endParaRPr lang="cs-CZ" sz="2200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42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Tipy na aplikace </a:t>
            </a:r>
            <a:r>
              <a:rPr lang="cs-CZ" dirty="0"/>
              <a:t>k využití ve </a:t>
            </a:r>
            <a:r>
              <a:rPr lang="cs-CZ" dirty="0" smtClean="0"/>
              <a:t>výuce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cs-CZ" sz="2400" b="1" dirty="0" err="1" smtClean="0"/>
              <a:t>Quizlet</a:t>
            </a:r>
            <a:r>
              <a:rPr lang="cs-CZ" sz="2400" b="1" dirty="0" smtClean="0"/>
              <a:t>:</a:t>
            </a:r>
            <a:r>
              <a:rPr lang="cs-CZ" sz="2400" dirty="0"/>
              <a:t> </a:t>
            </a:r>
            <a:r>
              <a:rPr lang="cs-CZ" sz="2400" u="sng" dirty="0" smtClean="0">
                <a:hlinkClick r:id="rId2"/>
              </a:rPr>
              <a:t>https</a:t>
            </a:r>
            <a:r>
              <a:rPr lang="cs-CZ" sz="2400" u="sng" dirty="0">
                <a:hlinkClick r:id="rId2"/>
              </a:rPr>
              <a:t>://quizlet.com</a:t>
            </a:r>
            <a:r>
              <a:rPr lang="cs-CZ" sz="2400" u="sng" dirty="0" smtClean="0">
                <a:hlinkClick r:id="rId2"/>
              </a:rPr>
              <a:t>/</a:t>
            </a:r>
            <a:endParaRPr lang="cs-CZ" sz="2400" dirty="0"/>
          </a:p>
          <a:p>
            <a:pPr lvl="1"/>
            <a:r>
              <a:rPr lang="cs-CZ" b="1" dirty="0" smtClean="0"/>
              <a:t> </a:t>
            </a:r>
            <a:r>
              <a:rPr lang="cs-CZ" dirty="0" smtClean="0"/>
              <a:t>lze </a:t>
            </a:r>
            <a:r>
              <a:rPr lang="cs-CZ" dirty="0"/>
              <a:t>vytvořit různé tipy herních aktivit (pexeso, </a:t>
            </a:r>
            <a:r>
              <a:rPr lang="cs-CZ" dirty="0" err="1"/>
              <a:t>spojovačky</a:t>
            </a:r>
            <a:r>
              <a:rPr lang="cs-CZ" dirty="0" smtClean="0"/>
              <a:t>…)</a:t>
            </a:r>
            <a:endParaRPr lang="cs-CZ" dirty="0"/>
          </a:p>
          <a:p>
            <a:pPr lvl="0"/>
            <a:r>
              <a:rPr lang="cs-CZ" b="1" dirty="0" err="1" smtClean="0"/>
              <a:t>Kahoot</a:t>
            </a:r>
            <a:r>
              <a:rPr lang="cs-CZ" b="1" dirty="0" smtClean="0"/>
              <a:t>: </a:t>
            </a:r>
            <a:r>
              <a:rPr lang="cs-CZ" u="sng" dirty="0" smtClean="0">
                <a:hlinkClick r:id="rId3"/>
              </a:rPr>
              <a:t>https</a:t>
            </a:r>
            <a:r>
              <a:rPr lang="cs-CZ" u="sng" dirty="0">
                <a:hlinkClick r:id="rId3"/>
              </a:rPr>
              <a:t>://</a:t>
            </a:r>
            <a:r>
              <a:rPr lang="cs-CZ" u="sng" dirty="0" smtClean="0">
                <a:hlinkClick r:id="rId3"/>
              </a:rPr>
              <a:t>kahoot.it/</a:t>
            </a:r>
            <a:endParaRPr lang="cs-CZ" dirty="0"/>
          </a:p>
          <a:p>
            <a:pPr lvl="1"/>
            <a:r>
              <a:rPr lang="cs-CZ" dirty="0" smtClean="0"/>
              <a:t>lze </a:t>
            </a:r>
            <a:r>
              <a:rPr lang="cs-CZ" dirty="0"/>
              <a:t>vytvořit online </a:t>
            </a:r>
            <a:r>
              <a:rPr lang="cs-CZ" dirty="0" smtClean="0"/>
              <a:t>test, hru pro </a:t>
            </a:r>
            <a:r>
              <a:rPr lang="cs-CZ" dirty="0"/>
              <a:t>minimálně dva </a:t>
            </a:r>
            <a:r>
              <a:rPr lang="cs-CZ" dirty="0" smtClean="0"/>
              <a:t>hráče apod.</a:t>
            </a:r>
            <a:endParaRPr lang="cs-CZ" dirty="0"/>
          </a:p>
          <a:p>
            <a:pPr lvl="0"/>
            <a:r>
              <a:rPr lang="cs-CZ" sz="2400" b="1" dirty="0" err="1" smtClean="0"/>
              <a:t>Socrative</a:t>
            </a:r>
            <a:r>
              <a:rPr lang="cs-CZ" sz="2400" b="1" dirty="0" smtClean="0"/>
              <a:t>:</a:t>
            </a:r>
            <a:r>
              <a:rPr lang="cs-CZ" sz="2400" dirty="0" smtClean="0"/>
              <a:t> </a:t>
            </a:r>
            <a:r>
              <a:rPr lang="cs-CZ" sz="2400" u="sng" dirty="0" smtClean="0">
                <a:hlinkClick r:id="rId4"/>
              </a:rPr>
              <a:t>https</a:t>
            </a:r>
            <a:r>
              <a:rPr lang="cs-CZ" sz="2400" u="sng" dirty="0">
                <a:hlinkClick r:id="rId4"/>
              </a:rPr>
              <a:t>://</a:t>
            </a:r>
            <a:r>
              <a:rPr lang="cs-CZ" sz="2400" u="sng" dirty="0" smtClean="0">
                <a:hlinkClick r:id="rId4"/>
              </a:rPr>
              <a:t>socrative.com/</a:t>
            </a:r>
            <a:endParaRPr lang="cs-CZ" sz="2400" dirty="0"/>
          </a:p>
          <a:p>
            <a:pPr lvl="1"/>
            <a:r>
              <a:rPr lang="cs-CZ" dirty="0" smtClean="0"/>
              <a:t>lze </a:t>
            </a:r>
            <a:r>
              <a:rPr lang="cs-CZ" dirty="0"/>
              <a:t>vytvořit online </a:t>
            </a:r>
            <a:r>
              <a:rPr lang="cs-CZ" dirty="0" smtClean="0"/>
              <a:t>kvízy</a:t>
            </a:r>
            <a:endParaRPr lang="cs-CZ" dirty="0"/>
          </a:p>
          <a:p>
            <a:pPr lvl="0"/>
            <a:r>
              <a:rPr lang="cs-CZ" sz="2400" b="1" dirty="0" err="1"/>
              <a:t>Mindly</a:t>
            </a:r>
            <a:r>
              <a:rPr lang="cs-CZ" sz="2400" b="1" dirty="0"/>
              <a:t>, </a:t>
            </a:r>
            <a:r>
              <a:rPr lang="cs-CZ" sz="2400" b="1" dirty="0" err="1" smtClean="0"/>
              <a:t>Coggle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ContextMinds</a:t>
            </a:r>
            <a:r>
              <a:rPr lang="cs-CZ" sz="2400" b="1" dirty="0" smtClean="0"/>
              <a:t>: </a:t>
            </a:r>
            <a:r>
              <a:rPr lang="cs-CZ" sz="2400" u="sng" dirty="0" smtClean="0">
                <a:hlinkClick r:id="rId5"/>
              </a:rPr>
              <a:t>http</a:t>
            </a:r>
            <a:r>
              <a:rPr lang="cs-CZ" sz="2400" u="sng" dirty="0">
                <a:hlinkClick r:id="rId5"/>
              </a:rPr>
              <a:t>://www.mindlyapp.com/</a:t>
            </a:r>
            <a:r>
              <a:rPr lang="cs-CZ" sz="2400" u="sng" dirty="0"/>
              <a:t>, </a:t>
            </a:r>
            <a:r>
              <a:rPr lang="cs-CZ" sz="2400" u="sng" dirty="0">
                <a:hlinkClick r:id="rId6"/>
              </a:rPr>
              <a:t>https://coggle.it</a:t>
            </a:r>
            <a:r>
              <a:rPr lang="cs-CZ" sz="2400" u="sng" dirty="0" smtClean="0">
                <a:hlinkClick r:id="rId6"/>
              </a:rPr>
              <a:t>/</a:t>
            </a:r>
            <a:r>
              <a:rPr lang="cs-CZ" sz="2400" u="sng" dirty="0" smtClean="0"/>
              <a:t>, </a:t>
            </a:r>
            <a:r>
              <a:rPr lang="cs-CZ" sz="2400" dirty="0">
                <a:hlinkClick r:id="rId7"/>
              </a:rPr>
              <a:t>https://</a:t>
            </a:r>
            <a:r>
              <a:rPr lang="cs-CZ" sz="2400" dirty="0" smtClean="0">
                <a:hlinkClick r:id="rId7"/>
              </a:rPr>
              <a:t>www.contextminds.com/</a:t>
            </a:r>
            <a:endParaRPr lang="cs-CZ" sz="2400" dirty="0"/>
          </a:p>
          <a:p>
            <a:pPr lvl="1"/>
            <a:r>
              <a:rPr lang="cs-CZ" dirty="0" smtClean="0"/>
              <a:t>aplikace </a:t>
            </a:r>
            <a:r>
              <a:rPr lang="cs-CZ" dirty="0"/>
              <a:t>pro tvorbu myšlenkových </a:t>
            </a:r>
            <a:r>
              <a:rPr lang="cs-CZ" dirty="0" smtClean="0"/>
              <a:t>map</a:t>
            </a:r>
            <a:endParaRPr lang="cs-CZ" dirty="0"/>
          </a:p>
          <a:p>
            <a:pPr lvl="0"/>
            <a:r>
              <a:rPr lang="cs-CZ" sz="2400" b="1" dirty="0" err="1" smtClean="0"/>
              <a:t>LyricsTraining</a:t>
            </a:r>
            <a:r>
              <a:rPr lang="cs-CZ" sz="2400" dirty="0" smtClean="0"/>
              <a:t>: </a:t>
            </a:r>
            <a:r>
              <a:rPr lang="cs-CZ" sz="2400" u="sng" dirty="0" smtClean="0">
                <a:hlinkClick r:id="rId8"/>
              </a:rPr>
              <a:t>https</a:t>
            </a:r>
            <a:r>
              <a:rPr lang="cs-CZ" sz="2400" u="sng">
                <a:hlinkClick r:id="rId8"/>
              </a:rPr>
              <a:t>://</a:t>
            </a:r>
            <a:r>
              <a:rPr lang="cs-CZ" sz="2400" u="sng" smtClean="0">
                <a:hlinkClick r:id="rId8"/>
              </a:rPr>
              <a:t>lyricstraining.com/</a:t>
            </a:r>
            <a:endParaRPr lang="cs-CZ" sz="2400" u="sng" dirty="0"/>
          </a:p>
          <a:p>
            <a:pPr lvl="0"/>
            <a:r>
              <a:rPr lang="cs-CZ" sz="2400" b="1" smtClean="0"/>
              <a:t>Asistivní</a:t>
            </a:r>
            <a:r>
              <a:rPr lang="cs-CZ" sz="2400" b="1" dirty="0" smtClean="0"/>
              <a:t> čtečky</a:t>
            </a:r>
            <a:endParaRPr lang="cs-CZ" sz="2400" b="1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890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Flashcards</a:t>
            </a:r>
            <a:r>
              <a:rPr lang="cs-CZ" dirty="0" smtClean="0"/>
              <a:t> aplikace </a:t>
            </a:r>
            <a:endParaRPr lang="en-GB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Zde konkrétně aplikace </a:t>
            </a:r>
            <a:r>
              <a:rPr lang="cs-CZ" dirty="0" err="1" smtClean="0"/>
              <a:t>Cram</a:t>
            </a:r>
            <a:endParaRPr lang="en-GB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smtClean="0"/>
              <a:t>Vhodné např. na procvičování slovíček, definic apod.</a:t>
            </a:r>
          </a:p>
          <a:p>
            <a:r>
              <a:rPr lang="cs-CZ" dirty="0" smtClean="0"/>
              <a:t>Lze tvořit </a:t>
            </a:r>
            <a:r>
              <a:rPr lang="cs-CZ" dirty="0" err="1" smtClean="0"/>
              <a:t>vl</a:t>
            </a:r>
            <a:r>
              <a:rPr lang="cs-CZ" dirty="0" smtClean="0"/>
              <a:t>. sety a využívat různé funkce</a:t>
            </a:r>
          </a:p>
          <a:p>
            <a:r>
              <a:rPr lang="cs-CZ" dirty="0" smtClean="0"/>
              <a:t>Fungují na telefonu, tabletu, počítači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1" descr="IMG_20181111083930_1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2093976"/>
            <a:ext cx="29337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23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600" dirty="0" smtClean="0"/>
              <a:t>Děkujeme za pozornost</a:t>
            </a:r>
            <a:endParaRPr lang="en-GB" sz="6600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847725" y="4391024"/>
            <a:ext cx="8113395" cy="1067943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ujkn@ff.cuni.cz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36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cs typeface="Arial" panose="020B0604020202020204" pitchFamily="34" charset="0"/>
              </a:rPr>
              <a:t>Účastníci semináře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956833" y="2147274"/>
            <a:ext cx="10058400" cy="4050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4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400" dirty="0" smtClean="0"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9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dirty="0" smtClean="0">
                <a:cs typeface="Arial" panose="020B0604020202020204" pitchFamily="34" charset="0"/>
              </a:rPr>
              <a:t>Organizace semináře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>
          <a:xfrm>
            <a:off x="956833" y="2147274"/>
            <a:ext cx="10058400" cy="4050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b="1" dirty="0" smtClean="0">
                <a:cs typeface="Arial" panose="020B0604020202020204" pitchFamily="34" charset="0"/>
              </a:rPr>
              <a:t>1. blok: 9.00–10.30 Úvod, kontext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200" dirty="0" smtClean="0">
                <a:cs typeface="Arial" panose="020B0604020202020204" pitchFamily="34" charset="0"/>
              </a:rPr>
              <a:t>Andrea Hudáková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2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b="1" dirty="0" smtClean="0">
                <a:cs typeface="Arial" panose="020B0604020202020204" pitchFamily="34" charset="0"/>
              </a:rPr>
              <a:t>2. blok: 10.40–12.00 Jazyková výuka, výuka angličtiny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200" dirty="0" smtClean="0">
                <a:cs typeface="Arial" panose="020B0604020202020204" pitchFamily="34" charset="0"/>
              </a:rPr>
              <a:t>Hana Hejlová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cs-CZ" sz="22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400" b="1" dirty="0">
                <a:cs typeface="Arial" panose="020B0604020202020204" pitchFamily="34" charset="0"/>
              </a:rPr>
              <a:t>3</a:t>
            </a:r>
            <a:r>
              <a:rPr lang="cs-CZ" sz="2400" b="1" dirty="0" smtClean="0">
                <a:cs typeface="Arial" panose="020B0604020202020204" pitchFamily="34" charset="0"/>
              </a:rPr>
              <a:t>. blok</a:t>
            </a:r>
            <a:r>
              <a:rPr lang="cs-CZ" sz="2400" b="1" smtClean="0">
                <a:cs typeface="Arial" panose="020B0604020202020204" pitchFamily="34" charset="0"/>
              </a:rPr>
              <a:t>: 12.30–13.00 </a:t>
            </a:r>
            <a:r>
              <a:rPr lang="cs-CZ" sz="2400" b="1" dirty="0" smtClean="0">
                <a:cs typeface="Arial" panose="020B0604020202020204" pitchFamily="34" charset="0"/>
              </a:rPr>
              <a:t>Diskuse, Závěr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2200" dirty="0" smtClean="0">
                <a:cs typeface="Arial" panose="020B0604020202020204" pitchFamily="34" charset="0"/>
              </a:rPr>
              <a:t>Otázky z „parkoviště“</a:t>
            </a: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Dřevo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Dřevo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Dřevo</Template>
  <TotalTime>2432</TotalTime>
  <Words>1747</Words>
  <Application>Microsoft Office PowerPoint</Application>
  <PresentationFormat>Širokoúhlá obrazovka</PresentationFormat>
  <Paragraphs>373</Paragraphs>
  <Slides>78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78</vt:i4>
      </vt:variant>
    </vt:vector>
  </HeadingPairs>
  <TitlesOfParts>
    <vt:vector size="85" baseType="lpstr">
      <vt:lpstr>Arial</vt:lpstr>
      <vt:lpstr>Bookman Old Style</vt:lpstr>
      <vt:lpstr>Calibri</vt:lpstr>
      <vt:lpstr>Century Gothic</vt:lpstr>
      <vt:lpstr>Lucida Grande CE</vt:lpstr>
      <vt:lpstr>Wingdings</vt:lpstr>
      <vt:lpstr>Dřevo</vt:lpstr>
      <vt:lpstr>Seminář o výuce cizích jazyků u neslyšících, nedoslýchavých a ohluchlých žáků vzdělávaných ve středních školách hlavního vzdělávacího proudu</vt:lpstr>
      <vt:lpstr>Prezentace aplikace PowerPoint</vt:lpstr>
      <vt:lpstr>Neslyšící studenti na UK</vt:lpstr>
      <vt:lpstr>                      </vt:lpstr>
      <vt:lpstr>                      </vt:lpstr>
      <vt:lpstr>                      </vt:lpstr>
      <vt:lpstr>Účastníci semináře</vt:lpstr>
      <vt:lpstr>Účastníci semináře</vt:lpstr>
      <vt:lpstr>Organizace semináře</vt:lpstr>
      <vt:lpstr>1. blok: 9.00–10.30 Úvod, kontext</vt:lpstr>
      <vt:lpstr>Neslyšící studenti</vt:lpstr>
      <vt:lpstr>Neslyšící studenti na VŠ</vt:lpstr>
      <vt:lpstr>Neslyšící studenti</vt:lpstr>
      <vt:lpstr>Prezentace aplikace PowerPoint</vt:lpstr>
      <vt:lpstr>Deafness</vt:lpstr>
      <vt:lpstr>Deafness</vt:lpstr>
      <vt:lpstr>Deafness</vt:lpstr>
      <vt:lpstr>Deafness</vt:lpstr>
      <vt:lpstr>Paradigm of deficit</vt:lpstr>
      <vt:lpstr>Disability vs. silné stránky</vt:lpstr>
      <vt:lpstr>Paradigm of potential</vt:lpstr>
      <vt:lpstr>                  Lékárnice     </vt:lpstr>
      <vt:lpstr>Prezentace aplikace PowerPoint</vt:lpstr>
      <vt:lpstr>Prezentace aplikace PowerPoint</vt:lpstr>
      <vt:lpstr>Prezentace aplikace PowerPoint</vt:lpstr>
      <vt:lpstr>Prezentace aplikace PowerPoint</vt:lpstr>
      <vt:lpstr>Maturita</vt:lpstr>
      <vt:lpstr>Maturita</vt:lpstr>
      <vt:lpstr>Studium angličtiny na střední škole zakončené maturitou</vt:lpstr>
      <vt:lpstr>Školský zákon, § 16</vt:lpstr>
      <vt:lpstr>Školský zákon, § 16</vt:lpstr>
      <vt:lpstr>Školský zákon, § 16</vt:lpstr>
      <vt:lpstr>Školský zákon, § 16</vt:lpstr>
      <vt:lpstr>Školský zákon, § 16</vt:lpstr>
      <vt:lpstr> Vyhláška o vzdělávání žáků se speciálními potřebami a žáků nadaných</vt:lpstr>
      <vt:lpstr>Vyhláška o vzdělávání žáků se speciálními potřebami a žáků nadaných</vt:lpstr>
      <vt:lpstr>Vyhláška o vzdělávání žáků se speciálními potřebami a žáků nadaných</vt:lpstr>
      <vt:lpstr>Vyhláška č. 27/2016 Sb., o vzdělávání žáků se speciálními potřebami a žáků nadaných</vt:lpstr>
      <vt:lpstr>Vyhláška č. 72/2005 Sb., o poskytování poradenských služeb ve školách a školských poradenských zařízeních</vt:lpstr>
      <vt:lpstr>Prezentace aplikace PowerPoint</vt:lpstr>
      <vt:lpstr>Prezentace aplikace PowerPoint</vt:lpstr>
      <vt:lpstr>Prezentace aplikace PowerPoint</vt:lpstr>
      <vt:lpstr>2. blok: 10.40–12.00 Jazyková výuka, výuka angličtiny</vt:lpstr>
      <vt:lpstr>Prezentace aplikace PowerPoint</vt:lpstr>
      <vt:lpstr>Nedoslýchavý student, který umí anglicky</vt:lpstr>
      <vt:lpstr>Prezentace aplikace PowerPoint</vt:lpstr>
      <vt:lpstr>Co je specifické?</vt:lpstr>
      <vt:lpstr>Prezentace aplikace PowerPoint</vt:lpstr>
      <vt:lpstr>Cíle výuky</vt:lpstr>
      <vt:lpstr>Východiska výuky</vt:lpstr>
      <vt:lpstr>Učební materiály</vt:lpstr>
      <vt:lpstr>Pokročilost</vt:lpstr>
      <vt:lpstr>Komunikační kanál</vt:lpstr>
      <vt:lpstr>Student – uživatel ČZJ</vt:lpstr>
      <vt:lpstr>Prezentace aplikace PowerPoint</vt:lpstr>
      <vt:lpstr>Student – uživatel mluvené češtiny</vt:lpstr>
      <vt:lpstr>Učební prostředí</vt:lpstr>
      <vt:lpstr>Komunikace ve třídě</vt:lpstr>
      <vt:lpstr>Prostředky vedoucí k dosažení cíle</vt:lpstr>
      <vt:lpstr>Jazykové dovednosti</vt:lpstr>
      <vt:lpstr>Čtení</vt:lpstr>
      <vt:lpstr>Psaní</vt:lpstr>
      <vt:lpstr>Poslech</vt:lpstr>
      <vt:lpstr>Mluvení</vt:lpstr>
      <vt:lpstr>Prezentace aplikace PowerPoint</vt:lpstr>
      <vt:lpstr>3. blok: 12.30–13.00 Diskuse, Závěr</vt:lpstr>
      <vt:lpstr>Specifika výuky angličtiny – ÚJKN FF UK</vt:lpstr>
      <vt:lpstr>Internetové zdroje</vt:lpstr>
      <vt:lpstr>Vydavatelství, učebnice</vt:lpstr>
      <vt:lpstr>Zkoušky a materiály ke zkouškám</vt:lpstr>
      <vt:lpstr>Hry, povětšinou nižší pokročilosti</vt:lpstr>
      <vt:lpstr>Metodické podpory NÚV</vt:lpstr>
      <vt:lpstr>Simultánní přepis</vt:lpstr>
      <vt:lpstr>Chat (i off-line)</vt:lpstr>
      <vt:lpstr>Vybrané tipy do výuky</vt:lpstr>
      <vt:lpstr>Tipy na aplikace k využití ve výuce</vt:lpstr>
      <vt:lpstr>Flashcards aplikace 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 neslyšícího dítěte vyroste neslyšící dospělý</dc:title>
  <dc:creator>Andrea Hudáková</dc:creator>
  <cp:lastModifiedBy>Windows User</cp:lastModifiedBy>
  <cp:revision>206</cp:revision>
  <cp:lastPrinted>2020-01-20T07:59:32Z</cp:lastPrinted>
  <dcterms:created xsi:type="dcterms:W3CDTF">2016-02-19T04:36:05Z</dcterms:created>
  <dcterms:modified xsi:type="dcterms:W3CDTF">2020-01-22T11:59:27Z</dcterms:modified>
</cp:coreProperties>
</file>