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57" r:id="rId4"/>
    <p:sldId id="260" r:id="rId5"/>
    <p:sldId id="278" r:id="rId6"/>
    <p:sldId id="274" r:id="rId7"/>
    <p:sldId id="280" r:id="rId8"/>
    <p:sldId id="270" r:id="rId9"/>
    <p:sldId id="271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68" d="100"/>
          <a:sy n="68" d="100"/>
        </p:scale>
        <p:origin x="16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02-May-18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Darwin realized early on that there was a problem with evolutionary theory: How </a:t>
            </a:r>
          </a:p>
          <a:p>
            <a:r>
              <a:rPr lang="en-US" dirty="0"/>
              <a:t>can it explain altruism? If people’s overriding goal is to ensure their own survival, why </a:t>
            </a:r>
          </a:p>
          <a:p>
            <a:r>
              <a:rPr lang="en-US" dirty="0"/>
              <a:t>would they ever help others at a cost to themselves?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Empathy</a:t>
            </a:r>
          </a:p>
          <a:p>
            <a:r>
              <a:rPr lang="en-US" dirty="0"/>
              <a:t>The ability to put oneself in the shoes of another person and to experience events and emotions </a:t>
            </a:r>
          </a:p>
          <a:p>
            <a:r>
              <a:rPr lang="en-US" dirty="0"/>
              <a:t>(e.g., joy and sadness) the way that person experiences them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02.05.2018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cs-CZ" sz="2800" b="1" dirty="0">
                <a:solidFill>
                  <a:schemeClr val="tx1"/>
                </a:solidFill>
              </a:rPr>
              <a:t>. Altruismus a kooperace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338" y="158326"/>
            <a:ext cx="7239000" cy="770344"/>
          </a:xfrm>
        </p:spPr>
        <p:txBody>
          <a:bodyPr/>
          <a:lstStyle/>
          <a:p>
            <a:r>
              <a:rPr lang="cs-CZ" dirty="0"/>
              <a:t>Charita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2218" y="1124744"/>
            <a:ext cx="7848872" cy="55446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Dárci krve</a:t>
            </a:r>
          </a:p>
          <a:p>
            <a:pPr lvl="1"/>
            <a:r>
              <a:rPr lang="cs-CZ" dirty="0"/>
              <a:t>V rámci studie bylo sledováno 238 subjektů</a:t>
            </a:r>
          </a:p>
          <a:p>
            <a:pPr marL="292608" lvl="1" indent="0">
              <a:buNone/>
            </a:pPr>
            <a:endParaRPr lang="cs-CZ" dirty="0"/>
          </a:p>
          <a:p>
            <a:pPr lvl="1"/>
            <a:r>
              <a:rPr lang="cs-CZ" dirty="0"/>
              <a:t>Absence monetárních odměn: </a:t>
            </a:r>
          </a:p>
          <a:p>
            <a:pPr lvl="2"/>
            <a:r>
              <a:rPr lang="cs-CZ" dirty="0"/>
              <a:t>darovalo 52% žen a 28% mužů</a:t>
            </a:r>
          </a:p>
          <a:p>
            <a:pPr marL="530352" lvl="2" indent="0">
              <a:buNone/>
            </a:pPr>
            <a:endParaRPr lang="cs-CZ" dirty="0"/>
          </a:p>
          <a:p>
            <a:pPr lvl="1"/>
            <a:r>
              <a:rPr lang="cs-CZ" dirty="0"/>
              <a:t>Zavedení odměn (7$): </a:t>
            </a:r>
          </a:p>
          <a:p>
            <a:pPr lvl="2"/>
            <a:r>
              <a:rPr lang="cs-CZ" dirty="0"/>
              <a:t>zvýšilo participaci mužů na 37% a snížilo na 30% účast žen</a:t>
            </a:r>
          </a:p>
          <a:p>
            <a:pPr marL="530352" lvl="2" indent="0">
              <a:buNone/>
            </a:pPr>
            <a:endParaRPr lang="cs-CZ" dirty="0"/>
          </a:p>
          <a:p>
            <a:pPr lvl="1"/>
            <a:r>
              <a:rPr lang="cs-CZ" dirty="0"/>
              <a:t>Zavedení možnosti poukázat odměnu na charitu:</a:t>
            </a:r>
          </a:p>
          <a:p>
            <a:pPr lvl="2"/>
            <a:r>
              <a:rPr lang="cs-CZ" dirty="0"/>
              <a:t>muži 33%, ženy 53%</a:t>
            </a:r>
          </a:p>
          <a:p>
            <a:pPr lvl="1"/>
            <a:r>
              <a:rPr lang="cs-CZ" i="1" dirty="0"/>
              <a:t>Dbají ženy více na reputaci? Substituují motivace spíše než muži?</a:t>
            </a:r>
          </a:p>
          <a:p>
            <a:pPr marL="530352" lvl="2" indent="0">
              <a:buNone/>
            </a:pPr>
            <a:endParaRPr lang="cs-CZ" dirty="0"/>
          </a:p>
          <a:p>
            <a:r>
              <a:rPr lang="cs-CZ" dirty="0"/>
              <a:t>Materiální vs. nemateriální odměny</a:t>
            </a:r>
          </a:p>
          <a:p>
            <a:pPr lvl="2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9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Za charitou je i sociální tlak …</a:t>
            </a:r>
            <a:br>
              <a:rPr lang="en-US"/>
            </a:br>
            <a:r>
              <a:rPr lang="en-US"/>
              <a:t>(DellaVigna et al. 2009)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6805" r="-680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Altrusimus</a:t>
            </a:r>
            <a:r>
              <a:rPr lang="en-US" dirty="0"/>
              <a:t> a cause marketing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diskuse</a:t>
            </a:r>
            <a:r>
              <a:rPr lang="en-US" dirty="0"/>
              <a:t>:</a:t>
            </a:r>
          </a:p>
          <a:p>
            <a:r>
              <a:rPr lang="en-US" dirty="0" err="1"/>
              <a:t>proč</a:t>
            </a:r>
            <a:r>
              <a:rPr lang="en-US" dirty="0"/>
              <a:t> cause marketing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studii</a:t>
            </a:r>
            <a:r>
              <a:rPr lang="en-US" dirty="0"/>
              <a:t> Krishna, 2011 </a:t>
            </a:r>
            <a:r>
              <a:rPr lang="en-US" dirty="0" err="1"/>
              <a:t>nefungoval</a:t>
            </a:r>
            <a:r>
              <a:rPr lang="en-US" dirty="0"/>
              <a:t>?</a:t>
            </a:r>
          </a:p>
          <a:p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cause marketing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dopady</a:t>
            </a:r>
            <a:r>
              <a:rPr lang="en-US" dirty="0"/>
              <a:t>?</a:t>
            </a:r>
            <a:endParaRPr lang="cs-CZ" dirty="0"/>
          </a:p>
          <a:p>
            <a:r>
              <a:rPr lang="cs-CZ" dirty="0"/>
              <a:t>snižuje CM štěstí?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může evoluční teorie vysvětlit altruismus?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preference vlastních příbuzných pomáhá šířit geny</a:t>
            </a:r>
          </a:p>
          <a:p>
            <a:pPr lvl="1"/>
            <a:r>
              <a:rPr lang="cs-CZ" dirty="0"/>
              <a:t>v život ohrožující situaci by lidé spíše pomohli příbuzným, v bezpečných situacích je ale nepreferují před cizími (</a:t>
            </a:r>
            <a:r>
              <a:rPr lang="cs-CZ" dirty="0" err="1"/>
              <a:t>Burnstein</a:t>
            </a:r>
            <a:r>
              <a:rPr lang="cs-CZ" dirty="0"/>
              <a:t> et al., 1994)</a:t>
            </a:r>
          </a:p>
          <a:p>
            <a:pPr>
              <a:buNone/>
            </a:pPr>
            <a:r>
              <a:rPr lang="cs-CZ" dirty="0"/>
              <a:t>co altruismus mimo vlastní příbuzenství?</a:t>
            </a:r>
          </a:p>
          <a:p>
            <a:pPr lvl="1"/>
            <a:endParaRPr lang="cs-CZ" dirty="0"/>
          </a:p>
          <a:p>
            <a:r>
              <a:rPr lang="cs-CZ" dirty="0"/>
              <a:t>mezi-skupinová evoluce</a:t>
            </a:r>
          </a:p>
          <a:p>
            <a:pPr lvl="1"/>
            <a:r>
              <a:rPr lang="cs-CZ" dirty="0"/>
              <a:t>původní  Darwinův argument</a:t>
            </a:r>
          </a:p>
          <a:p>
            <a:pPr lvl="1"/>
            <a:r>
              <a:rPr lang="cs-CZ" dirty="0"/>
              <a:t>nejen vlastní zájmy ale i zájmy příbuzných (s nimiž sdílíme geny)</a:t>
            </a:r>
          </a:p>
          <a:p>
            <a:pPr lvl="1"/>
            <a:r>
              <a:rPr lang="cs-CZ" dirty="0"/>
              <a:t>proč je problematická?</a:t>
            </a:r>
          </a:p>
          <a:p>
            <a:endParaRPr lang="cs-CZ" dirty="0"/>
          </a:p>
          <a:p>
            <a:r>
              <a:rPr lang="cs-CZ" dirty="0"/>
              <a:t>proč kulturní evoluce tyto námitky částečně odstraňuje?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188640"/>
            <a:ext cx="7239000" cy="842352"/>
          </a:xfrm>
        </p:spPr>
        <p:txBody>
          <a:bodyPr/>
          <a:lstStyle/>
          <a:p>
            <a:r>
              <a:rPr lang="cs-CZ" dirty="0"/>
              <a:t>Reciprocita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350" y="1124744"/>
            <a:ext cx="7776864" cy="55446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Pozitivní a negativní reciprocita</a:t>
            </a:r>
          </a:p>
          <a:p>
            <a:pPr lvl="1"/>
            <a:r>
              <a:rPr lang="cs-CZ" dirty="0"/>
              <a:t>Reciproční tendence ke spolupráci vs. k odvetě</a:t>
            </a:r>
          </a:p>
          <a:p>
            <a:pPr lvl="2"/>
            <a:r>
              <a:rPr lang="cs-CZ" dirty="0"/>
              <a:t>Př. vyšší tip usměvavé servírce vs. vyšší míra krádeží zaměstnanci po snížení mzdy (zavedení ostrahy)</a:t>
            </a:r>
          </a:p>
          <a:p>
            <a:pPr lvl="2"/>
            <a:endParaRPr lang="cs-CZ" dirty="0"/>
          </a:p>
          <a:p>
            <a:r>
              <a:rPr lang="cs-CZ" dirty="0"/>
              <a:t>Odlišnosti od altruismu</a:t>
            </a:r>
          </a:p>
          <a:p>
            <a:pPr lvl="1"/>
            <a:r>
              <a:rPr lang="cs-CZ" dirty="0"/>
              <a:t>Altruismus je projevem ničím </a:t>
            </a:r>
            <a:r>
              <a:rPr lang="cs-CZ" dirty="0">
                <a:solidFill>
                  <a:srgbClr val="FF0000"/>
                </a:solidFill>
              </a:rPr>
              <a:t>nepodmiňované</a:t>
            </a:r>
            <a:r>
              <a:rPr lang="cs-CZ" dirty="0"/>
              <a:t> laskavosti</a:t>
            </a:r>
          </a:p>
          <a:p>
            <a:pPr lvl="1"/>
            <a:r>
              <a:rPr lang="cs-CZ" dirty="0"/>
              <a:t>Reciprocita je </a:t>
            </a:r>
            <a:r>
              <a:rPr lang="cs-CZ" dirty="0">
                <a:solidFill>
                  <a:srgbClr val="FF0000"/>
                </a:solidFill>
              </a:rPr>
              <a:t>reakcí</a:t>
            </a:r>
            <a:r>
              <a:rPr lang="cs-CZ" dirty="0"/>
              <a:t> na prospěšné či škodlivé chování </a:t>
            </a:r>
            <a:r>
              <a:rPr lang="cs-CZ" i="1" dirty="0"/>
              <a:t>bez očekávání budoucích benefitů</a:t>
            </a:r>
          </a:p>
          <a:p>
            <a:pPr lvl="2"/>
            <a:r>
              <a:rPr lang="cs-CZ" i="1" dirty="0"/>
              <a:t>Reciprocita jako nástroj manipulace? Vzorky zdarma, reklamní předměty atp.; </a:t>
            </a:r>
            <a:r>
              <a:rPr lang="cs-CZ" i="1" dirty="0">
                <a:solidFill>
                  <a:srgbClr val="FF0000"/>
                </a:solidFill>
              </a:rPr>
              <a:t>Psychologický dluh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směny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cs-CZ" dirty="0"/>
              <a:t>ne genetický a vrozený základ</a:t>
            </a:r>
          </a:p>
          <a:p>
            <a:r>
              <a:rPr lang="cs-CZ" dirty="0"/>
              <a:t>vždy očekávání (budoucího) prospěchu</a:t>
            </a:r>
          </a:p>
          <a:p>
            <a:r>
              <a:rPr lang="cs-CZ" dirty="0"/>
              <a:t>založena na maximalizaci vlastních zájmů a potřeb</a:t>
            </a:r>
          </a:p>
          <a:p>
            <a:pPr lvl="1"/>
            <a:r>
              <a:rPr lang="cs-CZ" dirty="0"/>
              <a:t>např. pomoc někomu v nouzi snižuje náš stres a zvyšuje sociální ocenění a pocit vlastní hodnoty</a:t>
            </a:r>
          </a:p>
          <a:p>
            <a:r>
              <a:rPr lang="cs-CZ" dirty="0"/>
              <a:t>důležité je, že bere v potaz náklady pomáhání</a:t>
            </a:r>
          </a:p>
          <a:p>
            <a:r>
              <a:rPr lang="cs-CZ" dirty="0"/>
              <a:t>“čistý” altruismus neexistuje (a vlastně ani čistá reciprocita), pomoc jen když zisk &gt; náklad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Empatie a altruismus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Toi</a:t>
            </a:r>
            <a:r>
              <a:rPr lang="cs-CZ" dirty="0"/>
              <a:t>, </a:t>
            </a:r>
            <a:r>
              <a:rPr lang="cs-CZ" dirty="0" err="1"/>
              <a:t>Batson</a:t>
            </a:r>
            <a:r>
              <a:rPr lang="cs-CZ" dirty="0"/>
              <a:t>, 1982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604" y="2208818"/>
            <a:ext cx="8544384" cy="360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Empatie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3038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empatie</a:t>
            </a:r>
            <a:r>
              <a:rPr lang="en-US" dirty="0"/>
              <a:t> </a:t>
            </a:r>
            <a:r>
              <a:rPr lang="en-US" dirty="0" err="1"/>
              <a:t>jako</a:t>
            </a:r>
            <a:endParaRPr lang="en-US" dirty="0"/>
          </a:p>
          <a:p>
            <a:pPr lvl="1"/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rozumět</a:t>
            </a:r>
            <a:r>
              <a:rPr lang="en-US" dirty="0"/>
              <a:t> </a:t>
            </a:r>
            <a:r>
              <a:rPr lang="en-US" dirty="0" err="1"/>
              <a:t>prožívání</a:t>
            </a:r>
            <a:r>
              <a:rPr lang="en-US" dirty="0"/>
              <a:t> </a:t>
            </a:r>
            <a:r>
              <a:rPr lang="en-US" dirty="0" err="1"/>
              <a:t>druhých</a:t>
            </a:r>
            <a:endParaRPr lang="en-US" dirty="0"/>
          </a:p>
          <a:p>
            <a:pPr lvl="1"/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vcítit</a:t>
            </a:r>
            <a:r>
              <a:rPr lang="en-US" dirty="0"/>
              <a:t> se do </a:t>
            </a:r>
            <a:r>
              <a:rPr lang="en-US" dirty="0" err="1"/>
              <a:t>druhých</a:t>
            </a:r>
            <a:r>
              <a:rPr lang="en-US" dirty="0"/>
              <a:t> a </a:t>
            </a:r>
            <a:r>
              <a:rPr lang="en-US" dirty="0" err="1"/>
              <a:t>prožívat</a:t>
            </a:r>
            <a:r>
              <a:rPr lang="en-US" dirty="0"/>
              <a:t> s </a:t>
            </a:r>
            <a:r>
              <a:rPr lang="en-US" dirty="0" err="1"/>
              <a:t>nimi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když</a:t>
            </a:r>
            <a:r>
              <a:rPr lang="en-US" dirty="0"/>
              <a:t> k </a:t>
            </a:r>
            <a:r>
              <a:rPr lang="en-US" dirty="0" err="1"/>
              <a:t>někomu</a:t>
            </a:r>
            <a:r>
              <a:rPr lang="en-US" dirty="0"/>
              <a:t> </a:t>
            </a:r>
            <a:r>
              <a:rPr lang="en-US" dirty="0" err="1"/>
              <a:t>cítíme</a:t>
            </a:r>
            <a:r>
              <a:rPr lang="en-US" dirty="0"/>
              <a:t> </a:t>
            </a:r>
            <a:r>
              <a:rPr lang="en-US" dirty="0" err="1"/>
              <a:t>empatii</a:t>
            </a:r>
            <a:r>
              <a:rPr lang="en-US" dirty="0"/>
              <a:t>, </a:t>
            </a:r>
            <a:r>
              <a:rPr lang="en-US" dirty="0" err="1"/>
              <a:t>pomáháme</a:t>
            </a:r>
            <a:r>
              <a:rPr lang="en-US" dirty="0"/>
              <a:t> </a:t>
            </a:r>
            <a:r>
              <a:rPr lang="en-US" dirty="0" err="1"/>
              <a:t>nezištně</a:t>
            </a:r>
            <a:r>
              <a:rPr lang="en-US" dirty="0"/>
              <a:t> =“</a:t>
            </a:r>
            <a:r>
              <a:rPr lang="en-US" dirty="0" err="1"/>
              <a:t>čistý</a:t>
            </a:r>
            <a:r>
              <a:rPr lang="en-US" dirty="0"/>
              <a:t>” </a:t>
            </a:r>
            <a:r>
              <a:rPr lang="en-US" dirty="0" err="1"/>
              <a:t>altruismus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necítíme</a:t>
            </a:r>
            <a:r>
              <a:rPr lang="en-US" dirty="0"/>
              <a:t>, </a:t>
            </a:r>
            <a:r>
              <a:rPr lang="en-US" dirty="0" err="1"/>
              <a:t>jednáme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směny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bereme</a:t>
            </a:r>
            <a:r>
              <a:rPr lang="en-US" dirty="0"/>
              <a:t> v </a:t>
            </a:r>
            <a:r>
              <a:rPr lang="en-US" dirty="0" err="1"/>
              <a:t>potaz</a:t>
            </a:r>
            <a:r>
              <a:rPr lang="en-US" dirty="0"/>
              <a:t> </a:t>
            </a:r>
            <a:r>
              <a:rPr lang="en-US" dirty="0" err="1"/>
              <a:t>výnosy</a:t>
            </a:r>
            <a:r>
              <a:rPr lang="en-US" dirty="0"/>
              <a:t> a </a:t>
            </a:r>
            <a:r>
              <a:rPr lang="en-US" dirty="0" err="1"/>
              <a:t>náklady</a:t>
            </a:r>
            <a:r>
              <a:rPr lang="en-US"/>
              <a:t>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empatie</a:t>
            </a:r>
            <a:r>
              <a:rPr lang="en-US" dirty="0"/>
              <a:t> </a:t>
            </a:r>
            <a:r>
              <a:rPr lang="en-US" dirty="0" err="1"/>
              <a:t>dobrým</a:t>
            </a:r>
            <a:r>
              <a:rPr lang="en-US" dirty="0"/>
              <a:t> </a:t>
            </a:r>
            <a:r>
              <a:rPr lang="en-US" dirty="0" err="1"/>
              <a:t>základem</a:t>
            </a:r>
            <a:r>
              <a:rPr lang="en-US" dirty="0"/>
              <a:t> pro </a:t>
            </a:r>
            <a:r>
              <a:rPr lang="en-US" dirty="0" err="1"/>
              <a:t>altruismus</a:t>
            </a:r>
            <a:r>
              <a:rPr lang="en-US" dirty="0"/>
              <a:t>, </a:t>
            </a:r>
            <a:r>
              <a:rPr lang="en-US" dirty="0" err="1"/>
              <a:t>zvlášť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21. </a:t>
            </a:r>
            <a:r>
              <a:rPr lang="en-US" dirty="0" err="1"/>
              <a:t>globalizovaném</a:t>
            </a:r>
            <a:r>
              <a:rPr lang="en-US" dirty="0"/>
              <a:t> </a:t>
            </a:r>
            <a:r>
              <a:rPr lang="en-US" dirty="0" err="1"/>
              <a:t>století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Peter Singer </a:t>
            </a:r>
            <a:r>
              <a:rPr lang="en-US" dirty="0" err="1"/>
              <a:t>vs</a:t>
            </a:r>
            <a:r>
              <a:rPr lang="en-US" dirty="0"/>
              <a:t> Paul Bloom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320040"/>
            <a:ext cx="7239000" cy="804704"/>
          </a:xfrm>
        </p:spPr>
        <p:txBody>
          <a:bodyPr/>
          <a:lstStyle/>
          <a:p>
            <a:r>
              <a:rPr lang="cs-CZ" dirty="0"/>
              <a:t>Sociální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0210" y="1285860"/>
            <a:ext cx="7920880" cy="544522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Sociální normu definujeme jako </a:t>
            </a:r>
            <a:r>
              <a:rPr lang="cs-CZ" i="1" dirty="0"/>
              <a:t>pravidelnost chování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založenou na společností sdílené víře, jak by se její členové měli chovat</a:t>
            </a:r>
          </a:p>
          <a:p>
            <a:pPr lvl="1"/>
            <a:r>
              <a:rPr lang="cs-CZ" dirty="0"/>
              <a:t>vyvolávající vynucování předepsaného chování neformálními společenskými sankcemi </a:t>
            </a:r>
          </a:p>
          <a:p>
            <a:pPr lvl="2"/>
            <a:r>
              <a:rPr lang="cs-CZ" dirty="0"/>
              <a:t>Př. Sociální tlak, vyčlenění, hanba</a:t>
            </a:r>
          </a:p>
          <a:p>
            <a:pPr lvl="2"/>
            <a:endParaRPr lang="cs-CZ" dirty="0"/>
          </a:p>
          <a:p>
            <a:r>
              <a:rPr lang="cs-CZ" dirty="0"/>
              <a:t>Proč dodržujeme sociální normy?</a:t>
            </a:r>
          </a:p>
          <a:p>
            <a:pPr lvl="1"/>
            <a:r>
              <a:rPr lang="cs-CZ" dirty="0"/>
              <a:t>Důvěra, kooperace</a:t>
            </a:r>
          </a:p>
          <a:p>
            <a:pPr lvl="1"/>
            <a:r>
              <a:rPr lang="cs-CZ" dirty="0"/>
              <a:t>Zvážíme-li náklady odchýlení se, dodržování je snazší</a:t>
            </a:r>
          </a:p>
          <a:p>
            <a:pPr lvl="1"/>
            <a:endParaRPr lang="cs-CZ" dirty="0"/>
          </a:p>
          <a:p>
            <a:r>
              <a:rPr lang="cs-CZ" dirty="0"/>
              <a:t>Příklad public </a:t>
            </a:r>
            <a:r>
              <a:rPr lang="cs-CZ" dirty="0" err="1"/>
              <a:t>goods</a:t>
            </a:r>
            <a:r>
              <a:rPr lang="cs-CZ" dirty="0"/>
              <a:t> game ukazuje, jak jsou sociální normy ustaveny a udržovány</a:t>
            </a:r>
          </a:p>
          <a:p>
            <a:pPr lvl="1"/>
            <a:r>
              <a:rPr lang="cs-CZ" dirty="0"/>
              <a:t>Sociální norma jako public </a:t>
            </a:r>
            <a:r>
              <a:rPr lang="cs-CZ" dirty="0" err="1"/>
              <a:t>good</a:t>
            </a:r>
            <a:endParaRPr lang="cs-CZ" dirty="0"/>
          </a:p>
          <a:p>
            <a:pPr marL="292608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83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normy a </a:t>
            </a:r>
            <a:r>
              <a:rPr lang="en-US" dirty="0"/>
              <a:t>s</a:t>
            </a:r>
            <a:r>
              <a:rPr lang="cs-CZ" dirty="0" err="1"/>
              <a:t>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Soc. normy doplňují </a:t>
            </a:r>
            <a:r>
              <a:rPr lang="cs-CZ" dirty="0">
                <a:solidFill>
                  <a:srgbClr val="FF0000"/>
                </a:solidFill>
              </a:rPr>
              <a:t>explicitní nekompletní smlouvy</a:t>
            </a:r>
          </a:p>
          <a:p>
            <a:pPr lvl="1"/>
            <a:r>
              <a:rPr lang="cs-CZ" dirty="0"/>
              <a:t>Sociální normy jako komplement legislativy</a:t>
            </a:r>
          </a:p>
          <a:p>
            <a:pPr lvl="1"/>
            <a:r>
              <a:rPr lang="cs-CZ" dirty="0"/>
              <a:t>Poskytují důvěru, že smlouvy budou dodržovány, snižují riziko a náklady</a:t>
            </a:r>
          </a:p>
          <a:p>
            <a:pPr lvl="1"/>
            <a:r>
              <a:rPr lang="cs-CZ" dirty="0"/>
              <a:t>Ekonomičtí historikové považují rozdíly ve schopnosti společností vynucovat sociální normy za jednu z hlavních příčin odlišného ekonomického růstu a bohatství. </a:t>
            </a:r>
          </a:p>
          <a:p>
            <a:pPr marL="292608" lvl="1" indent="0">
              <a:buNone/>
            </a:pPr>
            <a:endParaRPr lang="cs-CZ" dirty="0"/>
          </a:p>
          <a:p>
            <a:r>
              <a:rPr lang="cs-CZ" dirty="0"/>
              <a:t>Nemusí vždy vést k optimálnímu(efektivnímu) výsledku</a:t>
            </a:r>
          </a:p>
          <a:p>
            <a:pPr lvl="2"/>
            <a:r>
              <a:rPr lang="cs-CZ" dirty="0"/>
              <a:t>Př. Nenávist vůči stávkokazům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7C23-C58C-4640-8DDA-FDFD72EFCA5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76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20140</TotalTime>
  <Words>617</Words>
  <Application>Microsoft Office PowerPoint</Application>
  <PresentationFormat>Předvádění na obrazovce 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Motiv systému Office</vt:lpstr>
      <vt:lpstr>JBB225  Sociálně-psychologické aspekty marketingové komunikace  Přednášející: Ing. Mgr. Marek Vranka </vt:lpstr>
      <vt:lpstr>Altrusimus a cause marketing</vt:lpstr>
      <vt:lpstr>Jak může evoluční teorie vysvětlit altruismus?</vt:lpstr>
      <vt:lpstr>Reciprocita</vt:lpstr>
      <vt:lpstr>Teorie sociální směny</vt:lpstr>
      <vt:lpstr>Empatie a altruismus</vt:lpstr>
      <vt:lpstr>Empatie</vt:lpstr>
      <vt:lpstr>Sociální normy</vt:lpstr>
      <vt:lpstr>Sociální normy a smlouvy</vt:lpstr>
      <vt:lpstr>Charita</vt:lpstr>
      <vt:lpstr>Za charitou je i sociální tlak … (DellaVigna et al. 2009)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739</cp:revision>
  <dcterms:created xsi:type="dcterms:W3CDTF">2010-04-13T10:47:41Z</dcterms:created>
  <dcterms:modified xsi:type="dcterms:W3CDTF">2018-05-02T14:12:41Z</dcterms:modified>
</cp:coreProperties>
</file>